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28" r:id="rId3"/>
    <p:sldId id="329" r:id="rId4"/>
    <p:sldId id="330" r:id="rId5"/>
    <p:sldId id="314" r:id="rId6"/>
    <p:sldId id="298" r:id="rId7"/>
    <p:sldId id="275" r:id="rId8"/>
    <p:sldId id="276" r:id="rId9"/>
    <p:sldId id="277" r:id="rId10"/>
    <p:sldId id="315" r:id="rId11"/>
    <p:sldId id="274" r:id="rId12"/>
    <p:sldId id="278" r:id="rId13"/>
    <p:sldId id="308" r:id="rId14"/>
    <p:sldId id="325" r:id="rId15"/>
    <p:sldId id="309" r:id="rId16"/>
    <p:sldId id="310" r:id="rId17"/>
    <p:sldId id="324" r:id="rId18"/>
    <p:sldId id="32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2AB8B5"/>
    <a:srgbClr val="3AD2CE"/>
    <a:srgbClr val="E5E5FF"/>
    <a:srgbClr val="6600FF"/>
    <a:srgbClr val="FFFFFF"/>
    <a:srgbClr val="FF00FF"/>
    <a:srgbClr val="FFD88B"/>
    <a:srgbClr val="FF99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1" autoAdjust="0"/>
    <p:restoredTop sz="94667" autoAdjust="0"/>
  </p:normalViewPr>
  <p:slideViewPr>
    <p:cSldViewPr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EB651E-9080-4710-B420-05EF4751A74B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3F9B3-D453-4205-8CDE-1A27FCBBF794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25C91-B9D0-416E-8C72-CF69FA8C575A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807279" y="873369"/>
            <a:ext cx="6584120" cy="3044093"/>
            <a:chOff x="2752" y="1088"/>
            <a:chExt cx="2624" cy="2624"/>
          </a:xfrm>
        </p:grpSpPr>
        <p:grpSp>
          <p:nvGrpSpPr>
            <p:cNvPr id="3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69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36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7318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1378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5439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9510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571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23" name="Group 334"/>
          <p:cNvGrpSpPr>
            <a:grpSpLocks/>
          </p:cNvGrpSpPr>
          <p:nvPr/>
        </p:nvGrpSpPr>
        <p:grpSpPr bwMode="auto">
          <a:xfrm>
            <a:off x="982529" y="39418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113" name="Group 255"/>
          <p:cNvGrpSpPr>
            <a:grpSpLocks/>
          </p:cNvGrpSpPr>
          <p:nvPr/>
        </p:nvGrpSpPr>
        <p:grpSpPr bwMode="auto">
          <a:xfrm>
            <a:off x="990599" y="9574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429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8" name="Group 341"/>
          <p:cNvGrpSpPr>
            <a:grpSpLocks/>
          </p:cNvGrpSpPr>
          <p:nvPr/>
        </p:nvGrpSpPr>
        <p:grpSpPr bwMode="auto">
          <a:xfrm>
            <a:off x="990599" y="23622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255"/>
          <p:cNvGrpSpPr>
            <a:grpSpLocks/>
          </p:cNvGrpSpPr>
          <p:nvPr/>
        </p:nvGrpSpPr>
        <p:grpSpPr bwMode="auto">
          <a:xfrm>
            <a:off x="2057399" y="9640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55"/>
          <p:cNvGrpSpPr>
            <a:grpSpLocks/>
          </p:cNvGrpSpPr>
          <p:nvPr/>
        </p:nvGrpSpPr>
        <p:grpSpPr bwMode="auto">
          <a:xfrm>
            <a:off x="3962399" y="9634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2097110" y="38862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41"/>
          <p:cNvGrpSpPr>
            <a:grpSpLocks/>
          </p:cNvGrpSpPr>
          <p:nvPr/>
        </p:nvGrpSpPr>
        <p:grpSpPr bwMode="auto">
          <a:xfrm>
            <a:off x="990599" y="23622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" name="Group 341"/>
          <p:cNvGrpSpPr>
            <a:grpSpLocks/>
          </p:cNvGrpSpPr>
          <p:nvPr/>
        </p:nvGrpSpPr>
        <p:grpSpPr bwMode="auto">
          <a:xfrm>
            <a:off x="990600" y="23543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21532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3440804" y="3886200"/>
            <a:ext cx="762000" cy="655638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5435957" y="38862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2819400" y="443285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238500" y="4419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4419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Effective Dose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28600" y="51054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224517" y="5602356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371600" y="5733727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1371600" y="6172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7526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524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504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875 -0.005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533 L 0.05417 -0.005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5" grpId="0" animBg="1"/>
      <p:bldP spid="276" grpId="0"/>
      <p:bldP spid="284" grpId="0"/>
      <p:bldP spid="285" grpId="0"/>
      <p:bldP spid="277" grpId="1" animBg="1"/>
      <p:bldP spid="280" grpId="1" animBg="1"/>
      <p:bldP spid="2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By the end of this lecture you 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ARE  </a:t>
            </a:r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71800" y="26352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71800" y="4343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971800" y="1600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71800" y="33067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3828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3826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17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3818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Initiate</a:t>
              </a:r>
            </a:p>
            <a:p>
              <a:pPr algn="ctr"/>
              <a:r>
                <a:rPr lang="en-US" b="1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21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onstantia" pitchFamily="18" charset="0"/>
                </a:rPr>
                <a:t>RESPONSE[R]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3821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8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0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5851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4" name="TextBox 32"/>
          <p:cNvSpPr txBox="1">
            <a:spLocks noChangeArrowheads="1"/>
          </p:cNvSpPr>
          <p:nvPr/>
        </p:nvSpPr>
        <p:spPr bwMode="auto">
          <a:xfrm>
            <a:off x="6905625" y="2608263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onstantia" pitchFamily="18" charset="0"/>
              </a:rPr>
              <a:t>RESPONSE[R]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5854" idx="1"/>
          </p:cNvCxnSpPr>
          <p:nvPr/>
        </p:nvCxnSpPr>
        <p:spPr bwMode="auto">
          <a:xfrm>
            <a:off x="4884738" y="2779713"/>
            <a:ext cx="2020887" cy="127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61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1905000" y="5486400"/>
            <a:ext cx="1828800" cy="776288"/>
            <a:chOff x="3648" y="2976"/>
            <a:chExt cx="1152" cy="489"/>
          </a:xfrm>
        </p:grpSpPr>
        <p:sp>
          <p:nvSpPr>
            <p:cNvPr id="35865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 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7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KD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35864" name="Rectangle 27"/>
          <p:cNvSpPr>
            <a:spLocks noChangeArrowheads="1"/>
          </p:cNvSpPr>
          <p:nvPr/>
        </p:nvSpPr>
        <p:spPr bwMode="auto">
          <a:xfrm>
            <a:off x="228600" y="3962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latin typeface="Arial Narrow" pitchFamily="34" charset="0"/>
              </a:rPr>
              <a:t>The relationship between drug binding &amp; drug concentration is expressed mathematically by the following equation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790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79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968750" y="681038"/>
            <a:ext cx="4899025" cy="768350"/>
            <a:chOff x="3969241" y="681335"/>
            <a:chExt cx="4898523" cy="767259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>
                  <a:latin typeface="Arial Narrow" pitchFamily="34" charset="0"/>
                </a:rPr>
                <a:t>T</a:t>
              </a:r>
              <a:r>
                <a:rPr lang="en-US" sz="2000" b="1">
                  <a:latin typeface="Arial Narrow" pitchFamily="34" charset="0"/>
                </a:rPr>
                <a:t>otal density of receptors 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8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4025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</a:rPr>
              <a:t>Concentration-Binding 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 </a:t>
            </a:r>
            <a:endParaRPr lang="en-US" sz="10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i="1" dirty="0">
                <a:latin typeface="Arial Narrow" pitchFamily="34" charset="0"/>
              </a:rPr>
              <a:t>binding capacity</a:t>
            </a:r>
            <a:r>
              <a:rPr lang="en-US" sz="2200" b="1" dirty="0">
                <a:latin typeface="Arial Narrow" pitchFamily="34" charset="0"/>
              </a:rPr>
              <a:t> (</a:t>
            </a:r>
            <a:r>
              <a:rPr lang="en-US" sz="2200" b="1" i="1" dirty="0" err="1">
                <a:latin typeface="Arial Narrow" pitchFamily="34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</a:rPr>
              <a:t>max</a:t>
            </a:r>
            <a:r>
              <a:rPr lang="en-US" sz="2200" b="1" dirty="0">
                <a:latin typeface="Arial Narrow" pitchFamily="34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affinity of D for receptor</a:t>
            </a: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</a:rPr>
              <a:t>      The higher the affinity of D for receptor the lower is the K</a:t>
            </a:r>
            <a:r>
              <a:rPr lang="en-US" sz="2200" b="1" baseline="-25000" dirty="0">
                <a:latin typeface="Arial Narrow" pitchFamily="34" charset="0"/>
              </a:rPr>
              <a:t>D  </a:t>
            </a:r>
            <a:r>
              <a:rPr lang="en-US" sz="2200" b="1" dirty="0">
                <a:latin typeface="Arial Narrow" pitchFamily="34" charset="0"/>
              </a:rPr>
              <a:t> i.e. inverse relation  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762000" y="3429000"/>
            <a:ext cx="8001000" cy="1223963"/>
            <a:chOff x="762000" y="3429000"/>
            <a:chExt cx="8001000" cy="1223555"/>
          </a:xfrm>
        </p:grpSpPr>
        <p:sp>
          <p:nvSpPr>
            <p:cNvPr id="37903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(k</a:t>
              </a:r>
              <a:r>
                <a:rPr lang="en-US" sz="2400" b="1" baseline="-25000">
                  <a:solidFill>
                    <a:srgbClr val="FF0000"/>
                  </a:solidFill>
                </a:rPr>
                <a:t>D </a:t>
              </a:r>
              <a:r>
                <a:rPr lang="en-US" sz="2400" b="1">
                  <a:solidFill>
                    <a:srgbClr val="FF0000"/>
                  </a:solidFill>
                </a:rPr>
                <a:t>) </a:t>
              </a:r>
              <a:r>
                <a:rPr lang="en-US" b="1"/>
                <a:t>= [C] of D required to occupy  50% of receptors 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52" y="3733648"/>
              <a:ext cx="914095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grpSp>
        <p:nvGrpSpPr>
          <p:cNvPr id="43172" name="Group 164"/>
          <p:cNvGrpSpPr>
            <a:grpSpLocks/>
          </p:cNvGrpSpPr>
          <p:nvPr/>
        </p:nvGrpSpPr>
        <p:grpSpPr bwMode="auto">
          <a:xfrm>
            <a:off x="6934200" y="2316162"/>
            <a:ext cx="1828800" cy="776288"/>
            <a:chOff x="3648" y="2976"/>
            <a:chExt cx="1152" cy="489"/>
          </a:xfrm>
        </p:grpSpPr>
        <p:sp>
          <p:nvSpPr>
            <p:cNvPr id="43169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0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1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EC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1011</Words>
  <Application>Microsoft Office PowerPoint</Application>
  <PresentationFormat>On-screen Show (4:3)</PresentationFormat>
  <Paragraphs>246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193</cp:revision>
  <dcterms:created xsi:type="dcterms:W3CDTF">2010-09-28T15:47:12Z</dcterms:created>
  <dcterms:modified xsi:type="dcterms:W3CDTF">2012-09-12T04:29:34Z</dcterms:modified>
</cp:coreProperties>
</file>