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2" r:id="rId2"/>
    <p:sldId id="315" r:id="rId3"/>
    <p:sldId id="259" r:id="rId4"/>
    <p:sldId id="314" r:id="rId5"/>
    <p:sldId id="272" r:id="rId6"/>
    <p:sldId id="321" r:id="rId7"/>
    <p:sldId id="322" r:id="rId8"/>
    <p:sldId id="258" r:id="rId9"/>
    <p:sldId id="257" r:id="rId10"/>
    <p:sldId id="290" r:id="rId11"/>
    <p:sldId id="316" r:id="rId12"/>
    <p:sldId id="260" r:id="rId13"/>
    <p:sldId id="319" r:id="rId14"/>
    <p:sldId id="318" r:id="rId15"/>
    <p:sldId id="265" r:id="rId16"/>
    <p:sldId id="320" r:id="rId17"/>
    <p:sldId id="305" r:id="rId18"/>
    <p:sldId id="306" r:id="rId19"/>
    <p:sldId id="304" r:id="rId20"/>
    <p:sldId id="266" r:id="rId21"/>
    <p:sldId id="311" r:id="rId22"/>
    <p:sldId id="278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BFFD7"/>
    <a:srgbClr val="F90DFF"/>
    <a:srgbClr val="F6E7E6"/>
    <a:srgbClr val="DA8FFF"/>
    <a:srgbClr val="6600FF"/>
    <a:srgbClr val="C5FFF4"/>
    <a:srgbClr val="BF3FFF"/>
    <a:srgbClr val="9966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80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817" y="943033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90D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90D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705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81600" y="5040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/>
      <p:bldP spid="54" grpId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6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8 C -0.11788 0.01272 -0.23576 0.0259 -0.24792 0.04093 C -0.26007 0.05574 -0.06927 0.07632 -0.07413 0.08881 C -0.07899 0.10176 -0.23455 0.09898 -0.27587 0.11748 C -0.31719 0.13575 -0.31354 0.18594 -0.32083 0.19981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200"/>
                            </p:stCondLst>
                            <p:childTnLst>
                              <p:par>
                                <p:cTn id="20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4" grpId="1" animBg="1"/>
      <p:bldP spid="54" grpId="2" animBg="1"/>
      <p:bldP spid="58" grpId="0"/>
      <p:bldP spid="60" grpId="0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100" grpId="0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90" grpId="0"/>
      <p:bldP spid="113" grpId="0" animBg="1"/>
      <p:bldP spid="123" grpId="0" animBg="1"/>
      <p:bldP spid="108" grpId="0" animBg="1"/>
      <p:bldP spid="102" grpId="0" animBg="1"/>
      <p:bldP spid="94" grpId="0" animBg="1"/>
      <p:bldP spid="9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,</a:t>
            </a: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a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b</a:t>
            </a:r>
            <a:r>
              <a:rPr lang="en-US" sz="2400" b="1" baseline="-25000" dirty="0" smtClean="0">
                <a:latin typeface="Symbol" pitchFamily="18" charset="2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u="sng" baseline="-250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1;</a:t>
            </a:r>
            <a:r>
              <a:rPr lang="en-US" sz="2400" b="1" dirty="0" smtClean="0">
                <a:latin typeface="Arial Narrow" pitchFamily="34" charset="0"/>
              </a:rPr>
              <a:t> 5-HT</a:t>
            </a:r>
            <a:r>
              <a:rPr lang="en-US" sz="2400" b="1" baseline="-25000" dirty="0" smtClean="0">
                <a:latin typeface="Arial Narrow" pitchFamily="34" charset="0"/>
              </a:rPr>
              <a:t>1A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–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1D</a:t>
            </a:r>
            <a:r>
              <a:rPr lang="en-US" sz="2400" b="1" dirty="0" smtClean="0">
                <a:latin typeface="Arial Narrow" pitchFamily="34" charset="0"/>
              </a:rPr>
              <a:t> receptor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20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47666"/>
            <a:ext cx="8839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Dopaminergic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R</a:t>
            </a: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D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dirty="0" smtClean="0">
                <a:latin typeface="Arial Narrow" pitchFamily="34" charset="0"/>
              </a:rPr>
              <a:t> 		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5-HT</a:t>
            </a:r>
            <a:r>
              <a:rPr lang="en-US" sz="2400" b="1" baseline="-25000" dirty="0" smtClean="0">
                <a:latin typeface="Arial Narrow" pitchFamily="34" charset="0"/>
              </a:rPr>
              <a:t>1-2</a:t>
            </a:r>
            <a:r>
              <a:rPr lang="en-US" sz="2400" b="1" dirty="0" smtClean="0">
                <a:latin typeface="Arial Narrow" pitchFamily="34" charset="0"/>
              </a:rPr>
              <a:t>  / 5-HT </a:t>
            </a:r>
            <a:r>
              <a:rPr lang="en-US" sz="2400" b="1" baseline="-25000" dirty="0" smtClean="0">
                <a:latin typeface="Arial Narrow" pitchFamily="34" charset="0"/>
              </a:rPr>
              <a:t>4-7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51054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in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495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791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Receptors are selective to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subunit &amp; </a:t>
            </a:r>
            <a:r>
              <a:rPr lang="en-US" sz="2400" b="1" dirty="0" err="1" smtClean="0">
                <a:latin typeface="Arial Narrow" pitchFamily="34" charset="0"/>
              </a:rPr>
              <a:t>effector</a:t>
            </a:r>
            <a:r>
              <a:rPr lang="en-US" sz="2400" b="1" dirty="0" smtClean="0">
                <a:latin typeface="Arial Narrow" pitchFamily="34" charset="0"/>
              </a:rPr>
              <a:t> with which they couple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3" name="Picture 1" descr="C:\Users\Administrator\Desktop\pharma\RANGE Pharmacology 5th edition\Images\4.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"/>
          <a:stretch>
            <a:fillRect/>
          </a:stretch>
        </p:blipFill>
        <p:spPr bwMode="auto">
          <a:xfrm>
            <a:off x="0" y="228600"/>
            <a:ext cx="9144000" cy="5561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3088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Complexity of a response is governed by many </a:t>
            </a:r>
            <a:r>
              <a:rPr lang="en-US" sz="2200" dirty="0" err="1" smtClean="0">
                <a:latin typeface="Bernard MT Condensed" pitchFamily="18" charset="0"/>
              </a:rPr>
              <a:t>ligands</a:t>
            </a:r>
            <a:r>
              <a:rPr lang="en-US" sz="2200" dirty="0" smtClean="0">
                <a:latin typeface="Bernard MT Condensed" pitchFamily="18" charset="0"/>
              </a:rPr>
              <a:t>, receptors &amp; effectors </a:t>
            </a:r>
            <a:endParaRPr lang="en-US" sz="2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00" y="162560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GC (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)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err="1" smtClean="0">
                <a:latin typeface="Arial Narrow" pitchFamily="34" charset="0"/>
              </a:rPr>
              <a:t>intrisic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they dock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0386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to process.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20331"/>
            <a:ext cx="4419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that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intrinsic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down stream </a:t>
            </a:r>
          </a:p>
          <a:p>
            <a:r>
              <a:rPr lang="en-US" sz="2400" b="1" dirty="0" smtClean="0">
                <a:latin typeface="Arial Narrow" pitchFamily="34" charset="0"/>
              </a:rPr>
              <a:t>    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514600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 rot="1704746">
            <a:off x="3384685" y="4824438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14800" y="5410200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7924800" y="1600200"/>
            <a:ext cx="457200" cy="533400"/>
          </a:xfrm>
          <a:prstGeom prst="triangle">
            <a:avLst/>
          </a:prstGeom>
          <a:solidFill>
            <a:srgbClr val="9BFF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60960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Example: </a:t>
            </a:r>
            <a:r>
              <a:rPr lang="en-US" sz="2000" b="1" dirty="0" err="1" smtClean="0"/>
              <a:t>Atrial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Natriueretic</a:t>
            </a:r>
            <a:r>
              <a:rPr lang="en-US" sz="2000" b="1" dirty="0" smtClean="0"/>
              <a:t> Peptide [ANP] receptors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2497 -0.01823 0.04995 -0.0309 0.05642 C -0.04357 0.0629 -0.06146 0.0437 -0.07604 0.03954 C -0.09062 0.03538 -0.10903 0.02659 -0.11823 0.03191 C -0.12743 0.03723 -0.12882 0.05642 -0.1309 0.07146 C -0.13298 0.08649 -0.1309 0.10938 -0.1309 0.1221 C -0.1309 0.13482 -0.1309 0.14176 -0.1309 0.14824 C -0.1309 0.15471 -0.1309 0.15934 -0.1309 0.16142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6" grpId="1" animBg="1"/>
      <p:bldP spid="17" grpId="0" animBg="1"/>
      <p:bldP spid="11" grpId="0" animBg="1"/>
      <p:bldP spid="11" grpId="1" animBg="1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958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51816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2197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5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594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Insulin receptor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419637"/>
            <a:ext cx="7696200" cy="6368775"/>
            <a:chOff x="152400" y="419637"/>
            <a:chExt cx="7696200" cy="6368775"/>
          </a:xfrm>
        </p:grpSpPr>
        <p:pic>
          <p:nvPicPr>
            <p:cNvPr id="14" name="Picture 23" descr="O:\workno\353-500560\HiRez\insulin_pat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57200" y="584916"/>
              <a:ext cx="7391400" cy="6203496"/>
            </a:xfrm>
            <a:prstGeom prst="rect">
              <a:avLst/>
            </a:prstGeom>
            <a:noFill/>
          </p:spPr>
        </p:pic>
        <p:pic>
          <p:nvPicPr>
            <p:cNvPr id="66561" name="Picture 1" descr="C:\Users\Administrator\Pictures\inactivated receptor insuli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20520" y="457199"/>
              <a:ext cx="838201" cy="27818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Oval 14"/>
            <p:cNvSpPr/>
            <p:nvPr/>
          </p:nvSpPr>
          <p:spPr>
            <a:xfrm>
              <a:off x="3733800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3242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19637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Non activated Insulin Receptor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58080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Activated 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 Receptor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158" y="1650642"/>
              <a:ext cx="914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524000"/>
              <a:ext cx="152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ttp://www.biocarta.com/pathfiles/h_insulin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555525" cy="640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990600"/>
            <a:ext cx="2743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INSULIN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22882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77200" y="228600"/>
          <a:ext cx="914400" cy="6324600"/>
        </p:xfrm>
        <a:graphic>
          <a:graphicData uri="http://schemas.openxmlformats.org/presentationml/2006/ole">
            <p:oleObj spid="_x0000_s32769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15721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are usually :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38100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102600" cy="70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 conserved area that recognizes specific DNA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sequence in the nucleus which is called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343025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They react as </a:t>
            </a: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expressing or repressing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target genes.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87042" name="Photo Editor Photo" r:id="rId3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419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Up-regulates expression of anti-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Represses expression of pro-inflammatory proteins 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37" y="6858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524000" y="38100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19802" y="381000"/>
            <a:ext cx="6801602" cy="51054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0" y="3471446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proteins</a:t>
              </a:r>
              <a:endParaRPr lang="en-US" sz="2000" b="1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752600" y="3810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28674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1562100"/>
            <a:ext cx="5819775" cy="521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816600" y="2827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07200" y="48846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121400" y="38178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8178800" y="38862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1600200"/>
            <a:ext cx="3886200" cy="3429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2743200"/>
            <a:ext cx="3962400" cy="3418541"/>
            <a:chOff x="152400" y="2209799"/>
            <a:chExt cx="3962400" cy="3418541"/>
          </a:xfrm>
        </p:grpSpPr>
        <p:pic>
          <p:nvPicPr>
            <p:cNvPr id="33" name="Picture 2" descr="receptor1"/>
            <p:cNvPicPr>
              <a:picLocks noChangeAspect="1" noChangeArrowheads="1"/>
            </p:cNvPicPr>
            <p:nvPr/>
          </p:nvPicPr>
          <p:blipFill>
            <a:blip r:embed="rId4" cstate="print"/>
            <a:srcRect l="25641" t="17555" r="8974" b="6085"/>
            <a:stretch>
              <a:fillRect/>
            </a:stretch>
          </p:blipFill>
          <p:spPr bwMode="auto">
            <a:xfrm>
              <a:off x="152400" y="2209799"/>
              <a:ext cx="3962400" cy="341854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2793642" y="3391437"/>
              <a:ext cx="1321158" cy="3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/>
                <a:t>Direct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90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033573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43146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8" y="3562290"/>
            <a:ext cx="3200401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581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1148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3340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052719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228600" y="228600"/>
            <a:ext cx="47244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1" y="3043535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</a:t>
            </a:r>
            <a:r>
              <a:rPr lang="en-US" sz="2400" b="1" dirty="0" err="1" smtClean="0">
                <a:latin typeface="Arial Narrow" pitchFamily="34" charset="0"/>
              </a:rPr>
              <a:t>neurotransmittion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occurring </a:t>
            </a:r>
            <a:r>
              <a:rPr lang="en-US" sz="2400" b="1" dirty="0" smtClean="0">
                <a:latin typeface="Arial Narrow" pitchFamily="34" charset="0"/>
              </a:rPr>
              <a:t>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comes to bind to receptors that are incorporated as part of its structure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latin typeface="Arial Narrow" pitchFamily="34" charset="0"/>
              </a:rPr>
              <a:t>Nicotinic Ach 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Ach</a:t>
            </a: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L-gch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V-gch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3886200" cy="7620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Different from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Voltage-Gated Ion Channel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4114800" cy="1200329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That is activated by a change in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action potential </a:t>
            </a:r>
          </a:p>
          <a:p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914400"/>
            <a:ext cx="3962400" cy="32766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19637" y="1219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6248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  <a:sym typeface="Wingdings 3"/>
              </a:rPr>
              <a:t></a:t>
            </a:r>
            <a:r>
              <a:rPr lang="en-US" sz="2400" b="1" dirty="0" smtClean="0">
                <a:latin typeface="Arial Narrow" pitchFamily="34" charset="0"/>
              </a:rPr>
              <a:t>PHOSPHORYLATION OF  TARGET PROTEINS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1143000"/>
            <a:ext cx="5105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Adrenaline at </a:t>
            </a:r>
            <a:r>
              <a:rPr lang="en-US" sz="2200" b="1" dirty="0" err="1" smtClean="0">
                <a:latin typeface="Arial Narrow" pitchFamily="34" charset="0"/>
              </a:rPr>
              <a:t>Adr</a:t>
            </a:r>
            <a:r>
              <a:rPr lang="en-US" sz="2200" b="1" dirty="0" smtClean="0">
                <a:latin typeface="Arial Narrow" pitchFamily="34" charset="0"/>
              </a:rPr>
              <a:t> R, Ach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latin typeface="Arial Narrow" pitchFamily="34" charset="0"/>
              </a:rPr>
              <a:t>mAch</a:t>
            </a:r>
            <a:r>
              <a:rPr lang="en-US" sz="2200" b="1" dirty="0" smtClean="0">
                <a:latin typeface="Arial Narrow" pitchFamily="34" charset="0"/>
              </a:rPr>
              <a:t> R …etc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Glucagon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Peptides, </a:t>
            </a:r>
            <a:r>
              <a:rPr lang="en-US" sz="2200" b="1" dirty="0" err="1" smtClean="0"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57400" y="4241442"/>
            <a:ext cx="6858000" cy="578268"/>
            <a:chOff x="2057400" y="3860442"/>
            <a:chExt cx="6858000" cy="578268"/>
          </a:xfrm>
        </p:grpSpPr>
        <p:sp>
          <p:nvSpPr>
            <p:cNvPr id="28" name="Rectangle 27"/>
            <p:cNvSpPr/>
            <p:nvPr/>
          </p:nvSpPr>
          <p:spPr>
            <a:xfrm>
              <a:off x="2057400" y="4038600"/>
              <a:ext cx="685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latin typeface="Arial Narrow" pitchFamily="34" charset="0"/>
                </a:rPr>
                <a:t>An enzyme coupled to a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u="heavy" dirty="0" smtClean="0">
                  <a:latin typeface="Arial Narrow" pitchFamily="34" charset="0"/>
                  <a:sym typeface="Wingdings 3"/>
                </a:rPr>
                <a:t>2nd messenger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  </a:t>
              </a: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745605" y="3860442"/>
              <a:ext cx="228600" cy="228600"/>
            </a:xfrm>
            <a:prstGeom prst="down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rc 39"/>
          <p:cNvSpPr/>
          <p:nvPr/>
        </p:nvSpPr>
        <p:spPr>
          <a:xfrm>
            <a:off x="5562600" y="4927242"/>
            <a:ext cx="3276600" cy="1676400"/>
          </a:xfrm>
          <a:prstGeom prst="arc">
            <a:avLst>
              <a:gd name="adj1" fmla="val 17255451"/>
              <a:gd name="adj2" fmla="val 79334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353837" y="5257799"/>
            <a:ext cx="1219200" cy="1053921"/>
          </a:xfrm>
          <a:prstGeom prst="arc">
            <a:avLst>
              <a:gd name="adj1" fmla="val 16634664"/>
              <a:gd name="adj2" fmla="val 3108503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7543800" y="5181600"/>
            <a:ext cx="685800" cy="1066800"/>
          </a:xfrm>
          <a:prstGeom prst="arc">
            <a:avLst>
              <a:gd name="adj1" fmla="val 16200000"/>
              <a:gd name="adj2" fmla="val 2112157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553200" y="5867400"/>
            <a:ext cx="1219200" cy="533400"/>
          </a:xfrm>
          <a:prstGeom prst="arc">
            <a:avLst>
              <a:gd name="adj1" fmla="val 14044948"/>
              <a:gd name="adj2" fmla="val 691422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6248400"/>
            <a:ext cx="13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67437" y="1295401"/>
            <a:ext cx="2362200" cy="1524794"/>
            <a:chOff x="1524000" y="914400"/>
            <a:chExt cx="2362200" cy="1524794"/>
          </a:xfrm>
        </p:grpSpPr>
        <p:sp>
          <p:nvSpPr>
            <p:cNvPr id="32" name="TextBox 31"/>
            <p:cNvSpPr txBox="1"/>
            <p:nvPr/>
          </p:nvSpPr>
          <p:spPr>
            <a:xfrm>
              <a:off x="1524000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9006" y="1981200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24247" y="438959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ernard MT Condensed" pitchFamily="18" charset="0"/>
                </a:rPr>
                <a:t>Agonist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28600" y="51816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54583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9600" y="282065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], replaces GDP by GTP, activates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binds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 again and GDP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164" y="50800"/>
            <a:ext cx="4512836" cy="1107996"/>
            <a:chOff x="59164" y="50800"/>
            <a:chExt cx="4512836" cy="1107996"/>
          </a:xfrm>
        </p:grpSpPr>
        <p:sp>
          <p:nvSpPr>
            <p:cNvPr id="47" name="Rectangle 46"/>
            <p:cNvSpPr/>
            <p:nvPr/>
          </p:nvSpPr>
          <p:spPr>
            <a:xfrm>
              <a:off x="1524000" y="50800"/>
              <a:ext cx="3048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GDP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164" y="152400"/>
              <a:ext cx="1236236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G-Protein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1295400" y="304800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057400" y="4772561"/>
            <a:ext cx="6324600" cy="1323439"/>
            <a:chOff x="2057400" y="4772561"/>
            <a:chExt cx="6324600" cy="1323439"/>
          </a:xfrm>
        </p:grpSpPr>
        <p:grpSp>
          <p:nvGrpSpPr>
            <p:cNvPr id="29" name="Group 28"/>
            <p:cNvGrpSpPr/>
            <p:nvPr/>
          </p:nvGrpSpPr>
          <p:grpSpPr>
            <a:xfrm>
              <a:off x="2057400" y="4772561"/>
              <a:ext cx="6324600" cy="1323439"/>
              <a:chOff x="2706760" y="4772561"/>
              <a:chExt cx="6324600" cy="13234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06760" y="4772561"/>
                <a:ext cx="63246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400" b="1" dirty="0" smtClean="0">
                    <a:latin typeface="Arial Narrow" pitchFamily="34" charset="0"/>
                  </a:rPr>
                  <a:t>              </a:t>
                </a:r>
                <a:r>
                  <a:rPr lang="en-US" sz="2200" b="1" dirty="0" smtClean="0">
                    <a:latin typeface="Arial Narrow" pitchFamily="34" charset="0"/>
                  </a:rPr>
                  <a:t> 1.  </a:t>
                </a:r>
                <a:r>
                  <a:rPr lang="en-US" sz="2200" b="1" dirty="0" err="1" smtClean="0">
                    <a:latin typeface="Arial Narrow" pitchFamily="34" charset="0"/>
                  </a:rPr>
                  <a:t>Adenyl</a:t>
                </a:r>
                <a:r>
                  <a:rPr lang="en-US" sz="2200" b="1" dirty="0" smtClean="0"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</a:rPr>
                  <a:t>cyclase</a:t>
                </a:r>
                <a:r>
                  <a:rPr lang="en-US" sz="2200" b="1" dirty="0" smtClean="0">
                    <a:latin typeface="Arial Narrow" pitchFamily="34" charset="0"/>
                  </a:rPr>
                  <a:t> (AC)     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cAMP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  PKA</a:t>
                </a:r>
                <a:endParaRPr lang="en-US" sz="2200" b="1" dirty="0" smtClean="0">
                  <a:latin typeface="Arial Narrow" pitchFamily="34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</a:rPr>
                  <a:t>    2. </a:t>
                </a:r>
                <a:r>
                  <a:rPr lang="en-US" sz="2200" b="1" dirty="0" err="1" smtClean="0">
                    <a:latin typeface="Arial Narrow" pitchFamily="34" charset="0"/>
                  </a:rPr>
                  <a:t>Phospholipase</a:t>
                </a:r>
                <a:r>
                  <a:rPr lang="en-US" sz="2200" b="1" dirty="0" smtClean="0">
                    <a:latin typeface="Arial Narrow" pitchFamily="34" charset="0"/>
                  </a:rPr>
                  <a:t> C (PLC)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IP</a:t>
                </a:r>
                <a:r>
                  <a:rPr lang="en-US" sz="2200" b="1" baseline="-25000" dirty="0" smtClean="0">
                    <a:latin typeface="Arial Narrow" pitchFamily="34" charset="0"/>
                    <a:sym typeface="Wingdings 3"/>
                  </a:rPr>
                  <a:t>3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Ca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++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intacellular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		                                  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2+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/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CaMCAMPK</a:t>
                </a:r>
                <a:endParaRPr lang="en-US" sz="2200" b="1" dirty="0" smtClean="0">
                  <a:latin typeface="Arial Narrow" pitchFamily="34" charset="0"/>
                  <a:sym typeface="Wingdings 3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			      DAG  PKC</a:t>
                </a:r>
              </a:p>
            </p:txBody>
          </p:sp>
          <p:sp>
            <p:nvSpPr>
              <p:cNvPr id="26" name="Arc 25"/>
              <p:cNvSpPr/>
              <p:nvPr/>
            </p:nvSpPr>
            <p:spPr>
              <a:xfrm flipH="1" flipV="1">
                <a:off x="6503881" y="5345805"/>
                <a:ext cx="393879" cy="317679"/>
              </a:xfrm>
              <a:prstGeom prst="arc">
                <a:avLst>
                  <a:gd name="adj1" fmla="val 13696243"/>
                  <a:gd name="adj2" fmla="val 3491342"/>
                </a:avLst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rot="5400000">
              <a:off x="4952206" y="55618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40" grpId="0" animBg="1"/>
      <p:bldP spid="41" grpId="0" animBg="1"/>
      <p:bldP spid="42" grpId="0" animBg="1"/>
      <p:bldP spid="43" grpId="0" animBg="1"/>
      <p:bldP spid="44" grpId="0"/>
      <p:bldP spid="53" grpId="0"/>
      <p:bldP spid="54" grpId="0"/>
      <p:bldP spid="35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53340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4011</TotalTime>
  <Words>885</Words>
  <Application>Microsoft Office PowerPoint</Application>
  <PresentationFormat>On-screen Show (4:3)</PresentationFormat>
  <Paragraphs>270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111</cp:revision>
  <dcterms:created xsi:type="dcterms:W3CDTF">2010-10-20T01:36:34Z</dcterms:created>
  <dcterms:modified xsi:type="dcterms:W3CDTF">2011-09-28T06:28:55Z</dcterms:modified>
</cp:coreProperties>
</file>