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1"/>
  </p:notesMasterIdLst>
  <p:handoutMasterIdLst>
    <p:handoutMasterId r:id="rId42"/>
  </p:handoutMasterIdLst>
  <p:sldIdLst>
    <p:sldId id="350" r:id="rId2"/>
    <p:sldId id="351" r:id="rId3"/>
    <p:sldId id="320" r:id="rId4"/>
    <p:sldId id="323" r:id="rId5"/>
    <p:sldId id="325" r:id="rId6"/>
    <p:sldId id="347" r:id="rId7"/>
    <p:sldId id="348" r:id="rId8"/>
    <p:sldId id="349" r:id="rId9"/>
    <p:sldId id="334" r:id="rId10"/>
    <p:sldId id="327" r:id="rId11"/>
    <p:sldId id="329" r:id="rId12"/>
    <p:sldId id="330" r:id="rId13"/>
    <p:sldId id="331" r:id="rId14"/>
    <p:sldId id="345" r:id="rId15"/>
    <p:sldId id="332" r:id="rId16"/>
    <p:sldId id="333" r:id="rId17"/>
    <p:sldId id="256" r:id="rId18"/>
    <p:sldId id="335" r:id="rId19"/>
    <p:sldId id="336" r:id="rId20"/>
    <p:sldId id="306" r:id="rId21"/>
    <p:sldId id="337" r:id="rId22"/>
    <p:sldId id="296" r:id="rId23"/>
    <p:sldId id="346" r:id="rId24"/>
    <p:sldId id="298" r:id="rId25"/>
    <p:sldId id="299" r:id="rId26"/>
    <p:sldId id="297" r:id="rId27"/>
    <p:sldId id="300" r:id="rId28"/>
    <p:sldId id="301" r:id="rId29"/>
    <p:sldId id="303" r:id="rId30"/>
    <p:sldId id="304" r:id="rId31"/>
    <p:sldId id="338" r:id="rId32"/>
    <p:sldId id="339" r:id="rId33"/>
    <p:sldId id="340" r:id="rId34"/>
    <p:sldId id="341" r:id="rId35"/>
    <p:sldId id="310" r:id="rId36"/>
    <p:sldId id="342" r:id="rId37"/>
    <p:sldId id="311" r:id="rId38"/>
    <p:sldId id="352" r:id="rId39"/>
    <p:sldId id="34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notesViewPr>
    <p:cSldViewPr>
      <p:cViewPr>
        <p:scale>
          <a:sx n="80" d="100"/>
          <a:sy n="80" d="100"/>
        </p:scale>
        <p:origin x="-2046" y="34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0ADAA-1952-45A0-B538-452BCD54BE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00C308-5CD8-4ABB-B4BF-6258E5F95E81}">
      <dgm:prSet/>
      <dgm:spPr/>
      <dgm:t>
        <a:bodyPr/>
        <a:lstStyle/>
        <a:p>
          <a:pPr rtl="0"/>
          <a:r>
            <a:rPr lang="en-US" dirty="0" smtClean="0"/>
            <a:t>Highest amounts in </a:t>
          </a:r>
          <a:r>
            <a:rPr lang="en-US" b="1" dirty="0" smtClean="0"/>
            <a:t>mast cells </a:t>
          </a:r>
          <a:r>
            <a:rPr lang="en-US" dirty="0" smtClean="0"/>
            <a:t> </a:t>
          </a:r>
          <a:endParaRPr lang="en-US" dirty="0"/>
        </a:p>
      </dgm:t>
    </dgm:pt>
    <dgm:pt modelId="{D26437D4-CCA1-4034-92C5-975471F6D990}" type="parTrans" cxnId="{7BC80C2B-107D-4F09-A3B0-107BBA9221B8}">
      <dgm:prSet/>
      <dgm:spPr/>
      <dgm:t>
        <a:bodyPr/>
        <a:lstStyle/>
        <a:p>
          <a:endParaRPr lang="en-US"/>
        </a:p>
      </dgm:t>
    </dgm:pt>
    <dgm:pt modelId="{0633ACB6-02F2-4D8D-BFE2-3D6CC47514E8}" type="sibTrans" cxnId="{7BC80C2B-107D-4F09-A3B0-107BBA9221B8}">
      <dgm:prSet/>
      <dgm:spPr/>
      <dgm:t>
        <a:bodyPr/>
        <a:lstStyle/>
        <a:p>
          <a:endParaRPr lang="en-US"/>
        </a:p>
      </dgm:t>
    </dgm:pt>
    <dgm:pt modelId="{061CB71B-11B1-4FCE-A4AC-85C099D70C17}">
      <dgm:prSet/>
      <dgm:spPr/>
      <dgm:t>
        <a:bodyPr/>
        <a:lstStyle/>
        <a:p>
          <a:pPr rtl="0"/>
          <a:r>
            <a:rPr lang="en-US" b="1" dirty="0" err="1" smtClean="0"/>
            <a:t>Basophils</a:t>
          </a:r>
          <a:endParaRPr lang="en-US" b="1" dirty="0"/>
        </a:p>
      </dgm:t>
    </dgm:pt>
    <dgm:pt modelId="{59769C87-EDD6-4236-BE74-78E4261DD305}" type="parTrans" cxnId="{E210EF20-17BE-49A1-9C28-6097A1FB4EEA}">
      <dgm:prSet/>
      <dgm:spPr/>
      <dgm:t>
        <a:bodyPr/>
        <a:lstStyle/>
        <a:p>
          <a:endParaRPr lang="en-US"/>
        </a:p>
      </dgm:t>
    </dgm:pt>
    <dgm:pt modelId="{B9CA9989-3DC2-43C7-BF44-70BF42FF2BB6}" type="sibTrans" cxnId="{E210EF20-17BE-49A1-9C28-6097A1FB4EEA}">
      <dgm:prSet/>
      <dgm:spPr/>
      <dgm:t>
        <a:bodyPr/>
        <a:lstStyle/>
        <a:p>
          <a:endParaRPr lang="en-US"/>
        </a:p>
      </dgm:t>
    </dgm:pt>
    <dgm:pt modelId="{5C8E7CE0-6C58-497A-9ACB-8BCC24A5B264}">
      <dgm:prSet/>
      <dgm:spPr/>
      <dgm:t>
        <a:bodyPr/>
        <a:lstStyle/>
        <a:p>
          <a:pPr rtl="0"/>
          <a:r>
            <a:rPr lang="en-US" b="1" dirty="0" smtClean="0"/>
            <a:t>Skin</a:t>
          </a:r>
          <a:endParaRPr lang="en-US" dirty="0"/>
        </a:p>
      </dgm:t>
    </dgm:pt>
    <dgm:pt modelId="{5CA3AD9C-E223-47FB-B814-CC0C2AB162D6}" type="parTrans" cxnId="{A720AB4F-3BFC-4E07-9D69-F5A0C7A4E179}">
      <dgm:prSet/>
      <dgm:spPr/>
      <dgm:t>
        <a:bodyPr/>
        <a:lstStyle/>
        <a:p>
          <a:endParaRPr lang="en-US"/>
        </a:p>
      </dgm:t>
    </dgm:pt>
    <dgm:pt modelId="{6CC05476-C970-41F2-ABBC-1FF376205993}" type="sibTrans" cxnId="{A720AB4F-3BFC-4E07-9D69-F5A0C7A4E179}">
      <dgm:prSet/>
      <dgm:spPr/>
      <dgm:t>
        <a:bodyPr/>
        <a:lstStyle/>
        <a:p>
          <a:endParaRPr lang="en-US"/>
        </a:p>
      </dgm:t>
    </dgm:pt>
    <dgm:pt modelId="{BCEAEEEB-74B9-410D-9DC3-F4494D0C15E2}">
      <dgm:prSet/>
      <dgm:spPr/>
      <dgm:t>
        <a:bodyPr/>
        <a:lstStyle/>
        <a:p>
          <a:pPr rtl="0"/>
          <a:r>
            <a:rPr lang="en-US" b="1" dirty="0" smtClean="0"/>
            <a:t>Lung</a:t>
          </a:r>
          <a:endParaRPr lang="en-US" dirty="0"/>
        </a:p>
      </dgm:t>
    </dgm:pt>
    <dgm:pt modelId="{D4930315-8731-4EEE-A3D4-231BFAF8CFB5}" type="parTrans" cxnId="{2F67CB2B-85AE-422E-8479-D2BAB9CE6F55}">
      <dgm:prSet/>
      <dgm:spPr/>
      <dgm:t>
        <a:bodyPr/>
        <a:lstStyle/>
        <a:p>
          <a:endParaRPr lang="en-US"/>
        </a:p>
      </dgm:t>
    </dgm:pt>
    <dgm:pt modelId="{DC394DEA-21AF-4B0B-A271-4FA8A6C4734E}" type="sibTrans" cxnId="{2F67CB2B-85AE-422E-8479-D2BAB9CE6F55}">
      <dgm:prSet/>
      <dgm:spPr/>
      <dgm:t>
        <a:bodyPr/>
        <a:lstStyle/>
        <a:p>
          <a:endParaRPr lang="en-US"/>
        </a:p>
      </dgm:t>
    </dgm:pt>
    <dgm:pt modelId="{E3D4FDED-DA6A-4678-9A8D-7F4A9BC78324}">
      <dgm:prSet/>
      <dgm:spPr/>
      <dgm:t>
        <a:bodyPr/>
        <a:lstStyle/>
        <a:p>
          <a:pPr rtl="0"/>
          <a:r>
            <a:rPr lang="en-US" b="1" dirty="0" smtClean="0"/>
            <a:t>Intestinal mucosa </a:t>
          </a:r>
          <a:endParaRPr lang="en-US" dirty="0"/>
        </a:p>
      </dgm:t>
    </dgm:pt>
    <dgm:pt modelId="{58530C12-C0C0-44CD-B199-478D4431088C}" type="parTrans" cxnId="{206B0349-480B-4CF5-8FC9-A9FE071C00F1}">
      <dgm:prSet/>
      <dgm:spPr/>
      <dgm:t>
        <a:bodyPr/>
        <a:lstStyle/>
        <a:p>
          <a:endParaRPr lang="en-US"/>
        </a:p>
      </dgm:t>
    </dgm:pt>
    <dgm:pt modelId="{121AE57C-1AA9-49EC-997A-32A7AA3DE10A}" type="sibTrans" cxnId="{206B0349-480B-4CF5-8FC9-A9FE071C00F1}">
      <dgm:prSet/>
      <dgm:spPr/>
      <dgm:t>
        <a:bodyPr/>
        <a:lstStyle/>
        <a:p>
          <a:endParaRPr lang="en-US"/>
        </a:p>
      </dgm:t>
    </dgm:pt>
    <dgm:pt modelId="{8781BCE5-7561-429F-AF2C-BDA015D7A57F}">
      <dgm:prSet/>
      <dgm:spPr/>
      <dgm:t>
        <a:bodyPr/>
        <a:lstStyle/>
        <a:p>
          <a:pPr rtl="0"/>
          <a:r>
            <a:rPr lang="en-US" b="1" dirty="0" smtClean="0"/>
            <a:t>Stomach</a:t>
          </a:r>
          <a:endParaRPr lang="en-US" dirty="0"/>
        </a:p>
      </dgm:t>
    </dgm:pt>
    <dgm:pt modelId="{E71E867D-7DED-430B-85B4-2CF89F0CAD66}" type="parTrans" cxnId="{8670D157-B635-4F90-A258-BE56D2F71FE8}">
      <dgm:prSet/>
      <dgm:spPr/>
      <dgm:t>
        <a:bodyPr/>
        <a:lstStyle/>
        <a:p>
          <a:endParaRPr lang="en-US"/>
        </a:p>
      </dgm:t>
    </dgm:pt>
    <dgm:pt modelId="{7D273BDB-41F2-4BA2-A925-6339B7F669BA}" type="sibTrans" cxnId="{8670D157-B635-4F90-A258-BE56D2F71FE8}">
      <dgm:prSet/>
      <dgm:spPr/>
      <dgm:t>
        <a:bodyPr/>
        <a:lstStyle/>
        <a:p>
          <a:endParaRPr lang="en-US"/>
        </a:p>
      </dgm:t>
    </dgm:pt>
    <dgm:pt modelId="{50BD0E19-ECA6-4BFC-B858-BEEE8F618A89}">
      <dgm:prSet/>
      <dgm:spPr/>
      <dgm:t>
        <a:bodyPr/>
        <a:lstStyle/>
        <a:p>
          <a:pPr rtl="0"/>
          <a:r>
            <a:rPr lang="en-US" b="1" dirty="0" smtClean="0"/>
            <a:t>Brain</a:t>
          </a:r>
          <a:r>
            <a:rPr lang="en-US" dirty="0" smtClean="0"/>
            <a:t> </a:t>
          </a:r>
          <a:endParaRPr lang="en-US" dirty="0"/>
        </a:p>
      </dgm:t>
    </dgm:pt>
    <dgm:pt modelId="{D0A32617-0785-4303-8688-0A2EE6CD9284}" type="parTrans" cxnId="{7BAC9E08-50AC-4470-81F6-FCE06CCAED41}">
      <dgm:prSet/>
      <dgm:spPr/>
      <dgm:t>
        <a:bodyPr/>
        <a:lstStyle/>
        <a:p>
          <a:endParaRPr lang="en-US"/>
        </a:p>
      </dgm:t>
    </dgm:pt>
    <dgm:pt modelId="{07B9EF47-6E89-4BD2-8729-8CA3DB625C87}" type="sibTrans" cxnId="{7BAC9E08-50AC-4470-81F6-FCE06CCAED41}">
      <dgm:prSet/>
      <dgm:spPr/>
      <dgm:t>
        <a:bodyPr/>
        <a:lstStyle/>
        <a:p>
          <a:endParaRPr lang="en-US"/>
        </a:p>
      </dgm:t>
    </dgm:pt>
    <dgm:pt modelId="{5CEBEA18-12A8-4807-A71C-92F9FD68CBFC}" type="pres">
      <dgm:prSet presAssocID="{68B0ADAA-1952-45A0-B538-452BCD54BE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E966CD38-ECB7-43C7-AF44-6C642F90724C}" type="pres">
      <dgm:prSet presAssocID="{D300C308-5CD8-4ABB-B4BF-6258E5F95E81}" presName="hierRoot1" presStyleCnt="0"/>
      <dgm:spPr/>
    </dgm:pt>
    <dgm:pt modelId="{9E106E8D-F34B-4D6D-9FE8-86140ED47E38}" type="pres">
      <dgm:prSet presAssocID="{D300C308-5CD8-4ABB-B4BF-6258E5F95E81}" presName="composite" presStyleCnt="0"/>
      <dgm:spPr/>
    </dgm:pt>
    <dgm:pt modelId="{A5D75FF1-2013-446F-A523-3F6B7A27A5A0}" type="pres">
      <dgm:prSet presAssocID="{D300C308-5CD8-4ABB-B4BF-6258E5F95E81}" presName="background" presStyleLbl="node0" presStyleIdx="0" presStyleCnt="7"/>
      <dgm:spPr/>
    </dgm:pt>
    <dgm:pt modelId="{B04248BF-A929-465A-B1EC-3A7C8EBCA210}" type="pres">
      <dgm:prSet presAssocID="{D300C308-5CD8-4ABB-B4BF-6258E5F95E81}" presName="text" presStyleLbl="fgAcc0" presStyleIdx="0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C4AD1D03-A600-483C-A8B5-544DC906392E}" type="pres">
      <dgm:prSet presAssocID="{D300C308-5CD8-4ABB-B4BF-6258E5F95E81}" presName="hierChild2" presStyleCnt="0"/>
      <dgm:spPr/>
    </dgm:pt>
    <dgm:pt modelId="{7029B788-0C95-45C0-93CB-F9F8A61F1D7B}" type="pres">
      <dgm:prSet presAssocID="{061CB71B-11B1-4FCE-A4AC-85C099D70C17}" presName="hierRoot1" presStyleCnt="0"/>
      <dgm:spPr/>
    </dgm:pt>
    <dgm:pt modelId="{CE48D14A-2236-47FB-9A6F-A021AF84DC8D}" type="pres">
      <dgm:prSet presAssocID="{061CB71B-11B1-4FCE-A4AC-85C099D70C17}" presName="composite" presStyleCnt="0"/>
      <dgm:spPr/>
    </dgm:pt>
    <dgm:pt modelId="{67FF6FB8-0131-4120-8004-25E562A03268}" type="pres">
      <dgm:prSet presAssocID="{061CB71B-11B1-4FCE-A4AC-85C099D70C17}" presName="background" presStyleLbl="node0" presStyleIdx="1" presStyleCnt="7"/>
      <dgm:spPr/>
    </dgm:pt>
    <dgm:pt modelId="{015BBE75-E406-42B1-A2B6-FDEC3036A9E0}" type="pres">
      <dgm:prSet presAssocID="{061CB71B-11B1-4FCE-A4AC-85C099D70C17}" presName="text" presStyleLbl="fgAcc0" presStyleIdx="1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2A4741A-B194-4CB1-AF3A-DC60744D5E0F}" type="pres">
      <dgm:prSet presAssocID="{061CB71B-11B1-4FCE-A4AC-85C099D70C17}" presName="hierChild2" presStyleCnt="0"/>
      <dgm:spPr/>
    </dgm:pt>
    <dgm:pt modelId="{89DCCA47-B5B5-45D1-84C3-96525D6B5F92}" type="pres">
      <dgm:prSet presAssocID="{5C8E7CE0-6C58-497A-9ACB-8BCC24A5B264}" presName="hierRoot1" presStyleCnt="0"/>
      <dgm:spPr/>
    </dgm:pt>
    <dgm:pt modelId="{827CF461-8700-4CB5-9397-D28F0B5D936A}" type="pres">
      <dgm:prSet presAssocID="{5C8E7CE0-6C58-497A-9ACB-8BCC24A5B264}" presName="composite" presStyleCnt="0"/>
      <dgm:spPr/>
    </dgm:pt>
    <dgm:pt modelId="{22B1F465-0FBF-4CE1-A62C-4EC130D147AC}" type="pres">
      <dgm:prSet presAssocID="{5C8E7CE0-6C58-497A-9ACB-8BCC24A5B264}" presName="background" presStyleLbl="node0" presStyleIdx="2" presStyleCnt="7"/>
      <dgm:spPr/>
    </dgm:pt>
    <dgm:pt modelId="{99F42D97-67FF-4EB6-9804-938FFF5B53D2}" type="pres">
      <dgm:prSet presAssocID="{5C8E7CE0-6C58-497A-9ACB-8BCC24A5B264}" presName="text" presStyleLbl="fgAcc0" presStyleIdx="2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CEA8ECE-90F8-4F6A-9FE2-073A7822F3EB}" type="pres">
      <dgm:prSet presAssocID="{5C8E7CE0-6C58-497A-9ACB-8BCC24A5B264}" presName="hierChild2" presStyleCnt="0"/>
      <dgm:spPr/>
    </dgm:pt>
    <dgm:pt modelId="{BABD661D-1AF2-4747-BCDA-421DE3FC0968}" type="pres">
      <dgm:prSet presAssocID="{BCEAEEEB-74B9-410D-9DC3-F4494D0C15E2}" presName="hierRoot1" presStyleCnt="0"/>
      <dgm:spPr/>
    </dgm:pt>
    <dgm:pt modelId="{B3ABCA02-30F4-447C-A726-51F8B8697B80}" type="pres">
      <dgm:prSet presAssocID="{BCEAEEEB-74B9-410D-9DC3-F4494D0C15E2}" presName="composite" presStyleCnt="0"/>
      <dgm:spPr/>
    </dgm:pt>
    <dgm:pt modelId="{B8985ACF-2E1B-426D-80D0-A22C64283736}" type="pres">
      <dgm:prSet presAssocID="{BCEAEEEB-74B9-410D-9DC3-F4494D0C15E2}" presName="background" presStyleLbl="node0" presStyleIdx="3" presStyleCnt="7"/>
      <dgm:spPr/>
    </dgm:pt>
    <dgm:pt modelId="{F59CC75C-BFD0-47F7-88C9-8FEFA5B3D736}" type="pres">
      <dgm:prSet presAssocID="{BCEAEEEB-74B9-410D-9DC3-F4494D0C15E2}" presName="text" presStyleLbl="fgAcc0" presStyleIdx="3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013DEFB-7C28-473C-A9D4-C5BB26AF124D}" type="pres">
      <dgm:prSet presAssocID="{BCEAEEEB-74B9-410D-9DC3-F4494D0C15E2}" presName="hierChild2" presStyleCnt="0"/>
      <dgm:spPr/>
    </dgm:pt>
    <dgm:pt modelId="{A091BE85-E86B-43EA-8D3D-84FF36919EFE}" type="pres">
      <dgm:prSet presAssocID="{E3D4FDED-DA6A-4678-9A8D-7F4A9BC78324}" presName="hierRoot1" presStyleCnt="0"/>
      <dgm:spPr/>
    </dgm:pt>
    <dgm:pt modelId="{ADB4CFC7-D7B5-4EB7-8FC0-DB69803B92A3}" type="pres">
      <dgm:prSet presAssocID="{E3D4FDED-DA6A-4678-9A8D-7F4A9BC78324}" presName="composite" presStyleCnt="0"/>
      <dgm:spPr/>
    </dgm:pt>
    <dgm:pt modelId="{99B4C9A7-BEC4-4AF9-B843-EEDE0BDEC66B}" type="pres">
      <dgm:prSet presAssocID="{E3D4FDED-DA6A-4678-9A8D-7F4A9BC78324}" presName="background" presStyleLbl="node0" presStyleIdx="4" presStyleCnt="7"/>
      <dgm:spPr/>
    </dgm:pt>
    <dgm:pt modelId="{444D0C72-E373-43C9-99D0-DB9EC4738D72}" type="pres">
      <dgm:prSet presAssocID="{E3D4FDED-DA6A-4678-9A8D-7F4A9BC78324}" presName="text" presStyleLbl="fgAcc0" presStyleIdx="4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5B1D74E-5CEF-491A-AAC8-39240E3BF338}" type="pres">
      <dgm:prSet presAssocID="{E3D4FDED-DA6A-4678-9A8D-7F4A9BC78324}" presName="hierChild2" presStyleCnt="0"/>
      <dgm:spPr/>
    </dgm:pt>
    <dgm:pt modelId="{202EB20D-6A98-447D-BD6F-337DAE4D018A}" type="pres">
      <dgm:prSet presAssocID="{8781BCE5-7561-429F-AF2C-BDA015D7A57F}" presName="hierRoot1" presStyleCnt="0"/>
      <dgm:spPr/>
    </dgm:pt>
    <dgm:pt modelId="{8F9F1D80-C4A1-4EC5-9EAE-0D1A5770FA4D}" type="pres">
      <dgm:prSet presAssocID="{8781BCE5-7561-429F-AF2C-BDA015D7A57F}" presName="composite" presStyleCnt="0"/>
      <dgm:spPr/>
    </dgm:pt>
    <dgm:pt modelId="{844EF29C-4CB9-4B76-8F82-8C9634500FC5}" type="pres">
      <dgm:prSet presAssocID="{8781BCE5-7561-429F-AF2C-BDA015D7A57F}" presName="background" presStyleLbl="node0" presStyleIdx="5" presStyleCnt="7"/>
      <dgm:spPr/>
    </dgm:pt>
    <dgm:pt modelId="{25F60612-915B-4C3D-A6AB-7D00B0C07295}" type="pres">
      <dgm:prSet presAssocID="{8781BCE5-7561-429F-AF2C-BDA015D7A57F}" presName="text" presStyleLbl="fgAcc0" presStyleIdx="5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AAD98A4-C361-4D9C-B401-6A28F0AC7368}" type="pres">
      <dgm:prSet presAssocID="{8781BCE5-7561-429F-AF2C-BDA015D7A57F}" presName="hierChild2" presStyleCnt="0"/>
      <dgm:spPr/>
    </dgm:pt>
    <dgm:pt modelId="{BC253DE5-952C-4856-A9C5-D6E41A1B5276}" type="pres">
      <dgm:prSet presAssocID="{50BD0E19-ECA6-4BFC-B858-BEEE8F618A89}" presName="hierRoot1" presStyleCnt="0"/>
      <dgm:spPr/>
    </dgm:pt>
    <dgm:pt modelId="{51F93BE1-E301-4BBA-B325-B934AE362ECF}" type="pres">
      <dgm:prSet presAssocID="{50BD0E19-ECA6-4BFC-B858-BEEE8F618A89}" presName="composite" presStyleCnt="0"/>
      <dgm:spPr/>
    </dgm:pt>
    <dgm:pt modelId="{7CFFDC95-2162-4F3B-A28C-FD3289F0C868}" type="pres">
      <dgm:prSet presAssocID="{50BD0E19-ECA6-4BFC-B858-BEEE8F618A89}" presName="background" presStyleLbl="node0" presStyleIdx="6" presStyleCnt="7"/>
      <dgm:spPr/>
    </dgm:pt>
    <dgm:pt modelId="{BDEEBC40-5563-43CF-A733-54CDA17C1633}" type="pres">
      <dgm:prSet presAssocID="{50BD0E19-ECA6-4BFC-B858-BEEE8F618A89}" presName="text" presStyleLbl="fgAcc0" presStyleIdx="6" presStyleCnt="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52ED5C9-8C96-4563-92C9-246D4C03FBBD}" type="pres">
      <dgm:prSet presAssocID="{50BD0E19-ECA6-4BFC-B858-BEEE8F618A89}" presName="hierChild2" presStyleCnt="0"/>
      <dgm:spPr/>
    </dgm:pt>
  </dgm:ptLst>
  <dgm:cxnLst>
    <dgm:cxn modelId="{E210EF20-17BE-49A1-9C28-6097A1FB4EEA}" srcId="{68B0ADAA-1952-45A0-B538-452BCD54BE0C}" destId="{061CB71B-11B1-4FCE-A4AC-85C099D70C17}" srcOrd="1" destOrd="0" parTransId="{59769C87-EDD6-4236-BE74-78E4261DD305}" sibTransId="{B9CA9989-3DC2-43C7-BF44-70BF42FF2BB6}"/>
    <dgm:cxn modelId="{8670D157-B635-4F90-A258-BE56D2F71FE8}" srcId="{68B0ADAA-1952-45A0-B538-452BCD54BE0C}" destId="{8781BCE5-7561-429F-AF2C-BDA015D7A57F}" srcOrd="5" destOrd="0" parTransId="{E71E867D-7DED-430B-85B4-2CF89F0CAD66}" sibTransId="{7D273BDB-41F2-4BA2-A925-6339B7F669BA}"/>
    <dgm:cxn modelId="{74120E61-261B-477D-8A3F-53D4E6C7CFA3}" type="presOf" srcId="{50BD0E19-ECA6-4BFC-B858-BEEE8F618A89}" destId="{BDEEBC40-5563-43CF-A733-54CDA17C1633}" srcOrd="0" destOrd="0" presId="urn:microsoft.com/office/officeart/2005/8/layout/hierarchy1"/>
    <dgm:cxn modelId="{A737029C-C3A2-45C6-830D-862E855CCF6F}" type="presOf" srcId="{E3D4FDED-DA6A-4678-9A8D-7F4A9BC78324}" destId="{444D0C72-E373-43C9-99D0-DB9EC4738D72}" srcOrd="0" destOrd="0" presId="urn:microsoft.com/office/officeart/2005/8/layout/hierarchy1"/>
    <dgm:cxn modelId="{A720AB4F-3BFC-4E07-9D69-F5A0C7A4E179}" srcId="{68B0ADAA-1952-45A0-B538-452BCD54BE0C}" destId="{5C8E7CE0-6C58-497A-9ACB-8BCC24A5B264}" srcOrd="2" destOrd="0" parTransId="{5CA3AD9C-E223-47FB-B814-CC0C2AB162D6}" sibTransId="{6CC05476-C970-41F2-ABBC-1FF376205993}"/>
    <dgm:cxn modelId="{0A9DCB19-2FEC-4B4F-97EF-F98FC2974912}" type="presOf" srcId="{061CB71B-11B1-4FCE-A4AC-85C099D70C17}" destId="{015BBE75-E406-42B1-A2B6-FDEC3036A9E0}" srcOrd="0" destOrd="0" presId="urn:microsoft.com/office/officeart/2005/8/layout/hierarchy1"/>
    <dgm:cxn modelId="{0468F5B6-43EF-42E1-9DD0-A2073899CE47}" type="presOf" srcId="{D300C308-5CD8-4ABB-B4BF-6258E5F95E81}" destId="{B04248BF-A929-465A-B1EC-3A7C8EBCA210}" srcOrd="0" destOrd="0" presId="urn:microsoft.com/office/officeart/2005/8/layout/hierarchy1"/>
    <dgm:cxn modelId="{F9ADDC1C-3E2F-438A-9EFB-9B54F9D425C1}" type="presOf" srcId="{8781BCE5-7561-429F-AF2C-BDA015D7A57F}" destId="{25F60612-915B-4C3D-A6AB-7D00B0C07295}" srcOrd="0" destOrd="0" presId="urn:microsoft.com/office/officeart/2005/8/layout/hierarchy1"/>
    <dgm:cxn modelId="{F8420E14-AA92-4831-96DF-ACC1EFAEF60F}" type="presOf" srcId="{BCEAEEEB-74B9-410D-9DC3-F4494D0C15E2}" destId="{F59CC75C-BFD0-47F7-88C9-8FEFA5B3D736}" srcOrd="0" destOrd="0" presId="urn:microsoft.com/office/officeart/2005/8/layout/hierarchy1"/>
    <dgm:cxn modelId="{206B0349-480B-4CF5-8FC9-A9FE071C00F1}" srcId="{68B0ADAA-1952-45A0-B538-452BCD54BE0C}" destId="{E3D4FDED-DA6A-4678-9A8D-7F4A9BC78324}" srcOrd="4" destOrd="0" parTransId="{58530C12-C0C0-44CD-B199-478D4431088C}" sibTransId="{121AE57C-1AA9-49EC-997A-32A7AA3DE10A}"/>
    <dgm:cxn modelId="{7BC80C2B-107D-4F09-A3B0-107BBA9221B8}" srcId="{68B0ADAA-1952-45A0-B538-452BCD54BE0C}" destId="{D300C308-5CD8-4ABB-B4BF-6258E5F95E81}" srcOrd="0" destOrd="0" parTransId="{D26437D4-CCA1-4034-92C5-975471F6D990}" sibTransId="{0633ACB6-02F2-4D8D-BFE2-3D6CC47514E8}"/>
    <dgm:cxn modelId="{2F67CB2B-85AE-422E-8479-D2BAB9CE6F55}" srcId="{68B0ADAA-1952-45A0-B538-452BCD54BE0C}" destId="{BCEAEEEB-74B9-410D-9DC3-F4494D0C15E2}" srcOrd="3" destOrd="0" parTransId="{D4930315-8731-4EEE-A3D4-231BFAF8CFB5}" sibTransId="{DC394DEA-21AF-4B0B-A271-4FA8A6C4734E}"/>
    <dgm:cxn modelId="{7BAC9E08-50AC-4470-81F6-FCE06CCAED41}" srcId="{68B0ADAA-1952-45A0-B538-452BCD54BE0C}" destId="{50BD0E19-ECA6-4BFC-B858-BEEE8F618A89}" srcOrd="6" destOrd="0" parTransId="{D0A32617-0785-4303-8688-0A2EE6CD9284}" sibTransId="{07B9EF47-6E89-4BD2-8729-8CA3DB625C87}"/>
    <dgm:cxn modelId="{F8A718CB-D057-421D-912C-B3DA99B0677B}" type="presOf" srcId="{5C8E7CE0-6C58-497A-9ACB-8BCC24A5B264}" destId="{99F42D97-67FF-4EB6-9804-938FFF5B53D2}" srcOrd="0" destOrd="0" presId="urn:microsoft.com/office/officeart/2005/8/layout/hierarchy1"/>
    <dgm:cxn modelId="{C317AE4E-BFB1-4291-82F4-64200AC49557}" type="presOf" srcId="{68B0ADAA-1952-45A0-B538-452BCD54BE0C}" destId="{5CEBEA18-12A8-4807-A71C-92F9FD68CBFC}" srcOrd="0" destOrd="0" presId="urn:microsoft.com/office/officeart/2005/8/layout/hierarchy1"/>
    <dgm:cxn modelId="{F4D5F5D9-189A-4F6E-91B1-07F6AC1EA501}" type="presParOf" srcId="{5CEBEA18-12A8-4807-A71C-92F9FD68CBFC}" destId="{E966CD38-ECB7-43C7-AF44-6C642F90724C}" srcOrd="0" destOrd="0" presId="urn:microsoft.com/office/officeart/2005/8/layout/hierarchy1"/>
    <dgm:cxn modelId="{270179B9-C57F-47A4-8855-9D49E41C60A0}" type="presParOf" srcId="{E966CD38-ECB7-43C7-AF44-6C642F90724C}" destId="{9E106E8D-F34B-4D6D-9FE8-86140ED47E38}" srcOrd="0" destOrd="0" presId="urn:microsoft.com/office/officeart/2005/8/layout/hierarchy1"/>
    <dgm:cxn modelId="{E1E8FE26-BCC6-4CA2-8BC6-59D74D033F8B}" type="presParOf" srcId="{9E106E8D-F34B-4D6D-9FE8-86140ED47E38}" destId="{A5D75FF1-2013-446F-A523-3F6B7A27A5A0}" srcOrd="0" destOrd="0" presId="urn:microsoft.com/office/officeart/2005/8/layout/hierarchy1"/>
    <dgm:cxn modelId="{20BD5EB4-4FB3-4A33-B795-9250A47D00FB}" type="presParOf" srcId="{9E106E8D-F34B-4D6D-9FE8-86140ED47E38}" destId="{B04248BF-A929-465A-B1EC-3A7C8EBCA210}" srcOrd="1" destOrd="0" presId="urn:microsoft.com/office/officeart/2005/8/layout/hierarchy1"/>
    <dgm:cxn modelId="{69B3395C-B13D-4439-8A5F-1C1CC3F99DEE}" type="presParOf" srcId="{E966CD38-ECB7-43C7-AF44-6C642F90724C}" destId="{C4AD1D03-A600-483C-A8B5-544DC906392E}" srcOrd="1" destOrd="0" presId="urn:microsoft.com/office/officeart/2005/8/layout/hierarchy1"/>
    <dgm:cxn modelId="{E0A2BC3F-5CD2-4FC9-A225-643A95A8E0CE}" type="presParOf" srcId="{5CEBEA18-12A8-4807-A71C-92F9FD68CBFC}" destId="{7029B788-0C95-45C0-93CB-F9F8A61F1D7B}" srcOrd="1" destOrd="0" presId="urn:microsoft.com/office/officeart/2005/8/layout/hierarchy1"/>
    <dgm:cxn modelId="{76863792-0032-4E83-94C0-DCF1BD81DBC6}" type="presParOf" srcId="{7029B788-0C95-45C0-93CB-F9F8A61F1D7B}" destId="{CE48D14A-2236-47FB-9A6F-A021AF84DC8D}" srcOrd="0" destOrd="0" presId="urn:microsoft.com/office/officeart/2005/8/layout/hierarchy1"/>
    <dgm:cxn modelId="{EF9B6472-8CA5-4902-A102-EA2692E58314}" type="presParOf" srcId="{CE48D14A-2236-47FB-9A6F-A021AF84DC8D}" destId="{67FF6FB8-0131-4120-8004-25E562A03268}" srcOrd="0" destOrd="0" presId="urn:microsoft.com/office/officeart/2005/8/layout/hierarchy1"/>
    <dgm:cxn modelId="{02F00ED5-6ED4-42B7-82B1-962F347E05CF}" type="presParOf" srcId="{CE48D14A-2236-47FB-9A6F-A021AF84DC8D}" destId="{015BBE75-E406-42B1-A2B6-FDEC3036A9E0}" srcOrd="1" destOrd="0" presId="urn:microsoft.com/office/officeart/2005/8/layout/hierarchy1"/>
    <dgm:cxn modelId="{6486CC62-5954-4510-9556-436579E7CDA9}" type="presParOf" srcId="{7029B788-0C95-45C0-93CB-F9F8A61F1D7B}" destId="{92A4741A-B194-4CB1-AF3A-DC60744D5E0F}" srcOrd="1" destOrd="0" presId="urn:microsoft.com/office/officeart/2005/8/layout/hierarchy1"/>
    <dgm:cxn modelId="{E58120FB-8C53-45F8-926D-4E001F7E5653}" type="presParOf" srcId="{5CEBEA18-12A8-4807-A71C-92F9FD68CBFC}" destId="{89DCCA47-B5B5-45D1-84C3-96525D6B5F92}" srcOrd="2" destOrd="0" presId="urn:microsoft.com/office/officeart/2005/8/layout/hierarchy1"/>
    <dgm:cxn modelId="{22290AB2-356E-48CE-961B-88C2E500CC86}" type="presParOf" srcId="{89DCCA47-B5B5-45D1-84C3-96525D6B5F92}" destId="{827CF461-8700-4CB5-9397-D28F0B5D936A}" srcOrd="0" destOrd="0" presId="urn:microsoft.com/office/officeart/2005/8/layout/hierarchy1"/>
    <dgm:cxn modelId="{F8A22A29-50CF-44EA-B1F0-C5794E7BC59E}" type="presParOf" srcId="{827CF461-8700-4CB5-9397-D28F0B5D936A}" destId="{22B1F465-0FBF-4CE1-A62C-4EC130D147AC}" srcOrd="0" destOrd="0" presId="urn:microsoft.com/office/officeart/2005/8/layout/hierarchy1"/>
    <dgm:cxn modelId="{915FEDE5-1DFE-4E77-ABD6-D54A7F6ECC12}" type="presParOf" srcId="{827CF461-8700-4CB5-9397-D28F0B5D936A}" destId="{99F42D97-67FF-4EB6-9804-938FFF5B53D2}" srcOrd="1" destOrd="0" presId="urn:microsoft.com/office/officeart/2005/8/layout/hierarchy1"/>
    <dgm:cxn modelId="{2387A665-6057-4CA5-8876-FEF8EB0CDA62}" type="presParOf" srcId="{89DCCA47-B5B5-45D1-84C3-96525D6B5F92}" destId="{BCEA8ECE-90F8-4F6A-9FE2-073A7822F3EB}" srcOrd="1" destOrd="0" presId="urn:microsoft.com/office/officeart/2005/8/layout/hierarchy1"/>
    <dgm:cxn modelId="{127E559F-4814-4E0A-9147-32E01B4BB070}" type="presParOf" srcId="{5CEBEA18-12A8-4807-A71C-92F9FD68CBFC}" destId="{BABD661D-1AF2-4747-BCDA-421DE3FC0968}" srcOrd="3" destOrd="0" presId="urn:microsoft.com/office/officeart/2005/8/layout/hierarchy1"/>
    <dgm:cxn modelId="{0B52D4B0-FA58-4FAB-BB80-9C823D79DE01}" type="presParOf" srcId="{BABD661D-1AF2-4747-BCDA-421DE3FC0968}" destId="{B3ABCA02-30F4-447C-A726-51F8B8697B80}" srcOrd="0" destOrd="0" presId="urn:microsoft.com/office/officeart/2005/8/layout/hierarchy1"/>
    <dgm:cxn modelId="{3D463E6E-64DA-4E33-A3FF-25CDB7D096EC}" type="presParOf" srcId="{B3ABCA02-30F4-447C-A726-51F8B8697B80}" destId="{B8985ACF-2E1B-426D-80D0-A22C64283736}" srcOrd="0" destOrd="0" presId="urn:microsoft.com/office/officeart/2005/8/layout/hierarchy1"/>
    <dgm:cxn modelId="{1BB05643-6345-41BA-BCF4-D26700ADDED6}" type="presParOf" srcId="{B3ABCA02-30F4-447C-A726-51F8B8697B80}" destId="{F59CC75C-BFD0-47F7-88C9-8FEFA5B3D736}" srcOrd="1" destOrd="0" presId="urn:microsoft.com/office/officeart/2005/8/layout/hierarchy1"/>
    <dgm:cxn modelId="{9CF784C8-50B2-47A4-BADA-3D88098124CA}" type="presParOf" srcId="{BABD661D-1AF2-4747-BCDA-421DE3FC0968}" destId="{8013DEFB-7C28-473C-A9D4-C5BB26AF124D}" srcOrd="1" destOrd="0" presId="urn:microsoft.com/office/officeart/2005/8/layout/hierarchy1"/>
    <dgm:cxn modelId="{694FB669-0D72-4D29-B77F-76C9E144F1B6}" type="presParOf" srcId="{5CEBEA18-12A8-4807-A71C-92F9FD68CBFC}" destId="{A091BE85-E86B-43EA-8D3D-84FF36919EFE}" srcOrd="4" destOrd="0" presId="urn:microsoft.com/office/officeart/2005/8/layout/hierarchy1"/>
    <dgm:cxn modelId="{745C5C0C-5A81-4EBC-BB03-D458EB20D238}" type="presParOf" srcId="{A091BE85-E86B-43EA-8D3D-84FF36919EFE}" destId="{ADB4CFC7-D7B5-4EB7-8FC0-DB69803B92A3}" srcOrd="0" destOrd="0" presId="urn:microsoft.com/office/officeart/2005/8/layout/hierarchy1"/>
    <dgm:cxn modelId="{E5A4FB2E-BD5B-4056-AA8A-6ED856A3D420}" type="presParOf" srcId="{ADB4CFC7-D7B5-4EB7-8FC0-DB69803B92A3}" destId="{99B4C9A7-BEC4-4AF9-B843-EEDE0BDEC66B}" srcOrd="0" destOrd="0" presId="urn:microsoft.com/office/officeart/2005/8/layout/hierarchy1"/>
    <dgm:cxn modelId="{880069CA-0CE9-40F2-BA82-9043A229C14D}" type="presParOf" srcId="{ADB4CFC7-D7B5-4EB7-8FC0-DB69803B92A3}" destId="{444D0C72-E373-43C9-99D0-DB9EC4738D72}" srcOrd="1" destOrd="0" presId="urn:microsoft.com/office/officeart/2005/8/layout/hierarchy1"/>
    <dgm:cxn modelId="{555F9C26-4CBD-4A9B-AA40-622E92B51176}" type="presParOf" srcId="{A091BE85-E86B-43EA-8D3D-84FF36919EFE}" destId="{85B1D74E-5CEF-491A-AAC8-39240E3BF338}" srcOrd="1" destOrd="0" presId="urn:microsoft.com/office/officeart/2005/8/layout/hierarchy1"/>
    <dgm:cxn modelId="{5C6F5AC8-9306-4171-90F2-7E6E620C2BE1}" type="presParOf" srcId="{5CEBEA18-12A8-4807-A71C-92F9FD68CBFC}" destId="{202EB20D-6A98-447D-BD6F-337DAE4D018A}" srcOrd="5" destOrd="0" presId="urn:microsoft.com/office/officeart/2005/8/layout/hierarchy1"/>
    <dgm:cxn modelId="{8421FCA4-180F-4158-866B-E07617651522}" type="presParOf" srcId="{202EB20D-6A98-447D-BD6F-337DAE4D018A}" destId="{8F9F1D80-C4A1-4EC5-9EAE-0D1A5770FA4D}" srcOrd="0" destOrd="0" presId="urn:microsoft.com/office/officeart/2005/8/layout/hierarchy1"/>
    <dgm:cxn modelId="{7A39E02B-450B-4EDD-9563-686BE2107D59}" type="presParOf" srcId="{8F9F1D80-C4A1-4EC5-9EAE-0D1A5770FA4D}" destId="{844EF29C-4CB9-4B76-8F82-8C9634500FC5}" srcOrd="0" destOrd="0" presId="urn:microsoft.com/office/officeart/2005/8/layout/hierarchy1"/>
    <dgm:cxn modelId="{F5562A18-58B5-4729-9DAE-A414A9F22F2B}" type="presParOf" srcId="{8F9F1D80-C4A1-4EC5-9EAE-0D1A5770FA4D}" destId="{25F60612-915B-4C3D-A6AB-7D00B0C07295}" srcOrd="1" destOrd="0" presId="urn:microsoft.com/office/officeart/2005/8/layout/hierarchy1"/>
    <dgm:cxn modelId="{A3394B03-BEDA-47B1-A969-63E6F83C487F}" type="presParOf" srcId="{202EB20D-6A98-447D-BD6F-337DAE4D018A}" destId="{DAAD98A4-C361-4D9C-B401-6A28F0AC7368}" srcOrd="1" destOrd="0" presId="urn:microsoft.com/office/officeart/2005/8/layout/hierarchy1"/>
    <dgm:cxn modelId="{A82751CB-DE5D-4E5F-BC88-68EF1789F418}" type="presParOf" srcId="{5CEBEA18-12A8-4807-A71C-92F9FD68CBFC}" destId="{BC253DE5-952C-4856-A9C5-D6E41A1B5276}" srcOrd="6" destOrd="0" presId="urn:microsoft.com/office/officeart/2005/8/layout/hierarchy1"/>
    <dgm:cxn modelId="{C0CA0C4A-B852-434E-89F7-5144749F8152}" type="presParOf" srcId="{BC253DE5-952C-4856-A9C5-D6E41A1B5276}" destId="{51F93BE1-E301-4BBA-B325-B934AE362ECF}" srcOrd="0" destOrd="0" presId="urn:microsoft.com/office/officeart/2005/8/layout/hierarchy1"/>
    <dgm:cxn modelId="{57128B87-8ABE-4F40-8B97-5D22CBDA543B}" type="presParOf" srcId="{51F93BE1-E301-4BBA-B325-B934AE362ECF}" destId="{7CFFDC95-2162-4F3B-A28C-FD3289F0C868}" srcOrd="0" destOrd="0" presId="urn:microsoft.com/office/officeart/2005/8/layout/hierarchy1"/>
    <dgm:cxn modelId="{F6024869-E176-4F1F-B64B-F9C1DCBF4ECA}" type="presParOf" srcId="{51F93BE1-E301-4BBA-B325-B934AE362ECF}" destId="{BDEEBC40-5563-43CF-A733-54CDA17C1633}" srcOrd="1" destOrd="0" presId="urn:microsoft.com/office/officeart/2005/8/layout/hierarchy1"/>
    <dgm:cxn modelId="{69545189-507F-477A-864D-6745135E2685}" type="presParOf" srcId="{BC253DE5-952C-4856-A9C5-D6E41A1B5276}" destId="{352ED5C9-8C96-4563-92C9-246D4C03FB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75FF1-2013-446F-A523-3F6B7A27A5A0}">
      <dsp:nvSpPr>
        <dsp:cNvPr id="0" name=""/>
        <dsp:cNvSpPr/>
      </dsp:nvSpPr>
      <dsp:spPr>
        <a:xfrm>
          <a:off x="7166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48BF-A929-465A-B1EC-3A7C8EBCA210}">
      <dsp:nvSpPr>
        <dsp:cNvPr id="0" name=""/>
        <dsp:cNvSpPr/>
      </dsp:nvSpPr>
      <dsp:spPr>
        <a:xfrm>
          <a:off x="114259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Highest amounts in </a:t>
          </a:r>
          <a:r>
            <a:rPr lang="en-US" sz="1200" b="1" kern="1200" dirty="0" smtClean="0"/>
            <a:t>mast cells 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114259" y="1992750"/>
        <a:ext cx="963836" cy="612036"/>
      </dsp:txXfrm>
    </dsp:sp>
    <dsp:sp modelId="{67FF6FB8-0131-4120-8004-25E562A03268}">
      <dsp:nvSpPr>
        <dsp:cNvPr id="0" name=""/>
        <dsp:cNvSpPr/>
      </dsp:nvSpPr>
      <dsp:spPr>
        <a:xfrm>
          <a:off x="1185189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BBE75-E406-42B1-A2B6-FDEC3036A9E0}">
      <dsp:nvSpPr>
        <dsp:cNvPr id="0" name=""/>
        <dsp:cNvSpPr/>
      </dsp:nvSpPr>
      <dsp:spPr>
        <a:xfrm>
          <a:off x="1292282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Basophils</a:t>
          </a:r>
          <a:endParaRPr lang="en-US" sz="1200" b="1" kern="1200" dirty="0"/>
        </a:p>
      </dsp:txBody>
      <dsp:txXfrm>
        <a:off x="1292282" y="1992750"/>
        <a:ext cx="963836" cy="612036"/>
      </dsp:txXfrm>
    </dsp:sp>
    <dsp:sp modelId="{22B1F465-0FBF-4CE1-A62C-4EC130D147AC}">
      <dsp:nvSpPr>
        <dsp:cNvPr id="0" name=""/>
        <dsp:cNvSpPr/>
      </dsp:nvSpPr>
      <dsp:spPr>
        <a:xfrm>
          <a:off x="2363212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42D97-67FF-4EB6-9804-938FFF5B53D2}">
      <dsp:nvSpPr>
        <dsp:cNvPr id="0" name=""/>
        <dsp:cNvSpPr/>
      </dsp:nvSpPr>
      <dsp:spPr>
        <a:xfrm>
          <a:off x="2470305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Skin</a:t>
          </a:r>
          <a:endParaRPr lang="en-US" sz="1200" kern="1200" dirty="0"/>
        </a:p>
      </dsp:txBody>
      <dsp:txXfrm>
        <a:off x="2470305" y="1992750"/>
        <a:ext cx="963836" cy="612036"/>
      </dsp:txXfrm>
    </dsp:sp>
    <dsp:sp modelId="{B8985ACF-2E1B-426D-80D0-A22C64283736}">
      <dsp:nvSpPr>
        <dsp:cNvPr id="0" name=""/>
        <dsp:cNvSpPr/>
      </dsp:nvSpPr>
      <dsp:spPr>
        <a:xfrm>
          <a:off x="3541235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C75C-BFD0-47F7-88C9-8FEFA5B3D736}">
      <dsp:nvSpPr>
        <dsp:cNvPr id="0" name=""/>
        <dsp:cNvSpPr/>
      </dsp:nvSpPr>
      <dsp:spPr>
        <a:xfrm>
          <a:off x="3648328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Lung</a:t>
          </a:r>
          <a:endParaRPr lang="en-US" sz="1200" kern="1200" dirty="0"/>
        </a:p>
      </dsp:txBody>
      <dsp:txXfrm>
        <a:off x="3648328" y="1992750"/>
        <a:ext cx="963836" cy="612036"/>
      </dsp:txXfrm>
    </dsp:sp>
    <dsp:sp modelId="{99B4C9A7-BEC4-4AF9-B843-EEDE0BDEC66B}">
      <dsp:nvSpPr>
        <dsp:cNvPr id="0" name=""/>
        <dsp:cNvSpPr/>
      </dsp:nvSpPr>
      <dsp:spPr>
        <a:xfrm>
          <a:off x="4719257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D0C72-E373-43C9-99D0-DB9EC4738D72}">
      <dsp:nvSpPr>
        <dsp:cNvPr id="0" name=""/>
        <dsp:cNvSpPr/>
      </dsp:nvSpPr>
      <dsp:spPr>
        <a:xfrm>
          <a:off x="4826350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Intestinal mucosa </a:t>
          </a:r>
          <a:endParaRPr lang="en-US" sz="1200" kern="1200" dirty="0"/>
        </a:p>
      </dsp:txBody>
      <dsp:txXfrm>
        <a:off x="4826350" y="1992750"/>
        <a:ext cx="963836" cy="612036"/>
      </dsp:txXfrm>
    </dsp:sp>
    <dsp:sp modelId="{844EF29C-4CB9-4B76-8F82-8C9634500FC5}">
      <dsp:nvSpPr>
        <dsp:cNvPr id="0" name=""/>
        <dsp:cNvSpPr/>
      </dsp:nvSpPr>
      <dsp:spPr>
        <a:xfrm>
          <a:off x="5897280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60612-915B-4C3D-A6AB-7D00B0C07295}">
      <dsp:nvSpPr>
        <dsp:cNvPr id="0" name=""/>
        <dsp:cNvSpPr/>
      </dsp:nvSpPr>
      <dsp:spPr>
        <a:xfrm>
          <a:off x="6004373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Stomach</a:t>
          </a:r>
          <a:endParaRPr lang="en-US" sz="1200" kern="1200" dirty="0"/>
        </a:p>
      </dsp:txBody>
      <dsp:txXfrm>
        <a:off x="6004373" y="1992750"/>
        <a:ext cx="963836" cy="612036"/>
      </dsp:txXfrm>
    </dsp:sp>
    <dsp:sp modelId="{7CFFDC95-2162-4F3B-A28C-FD3289F0C868}">
      <dsp:nvSpPr>
        <dsp:cNvPr id="0" name=""/>
        <dsp:cNvSpPr/>
      </dsp:nvSpPr>
      <dsp:spPr>
        <a:xfrm>
          <a:off x="7075303" y="1891012"/>
          <a:ext cx="963836" cy="612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BC40-5563-43CF-A733-54CDA17C1633}">
      <dsp:nvSpPr>
        <dsp:cNvPr id="0" name=""/>
        <dsp:cNvSpPr/>
      </dsp:nvSpPr>
      <dsp:spPr>
        <a:xfrm>
          <a:off x="7182396" y="1992750"/>
          <a:ext cx="963836" cy="612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Brain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7182396" y="1992750"/>
        <a:ext cx="963836" cy="61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D65FBA-C88D-4057-A4EB-80E1C43F1B24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F44945-BF77-42FC-AAEB-A7003FDB4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35B3EE-DF2E-4000-80A0-B494B32BA8C5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15C43A-9490-4933-85D6-1616B8B70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6043B-2F79-468E-AE86-0AF6B6F10B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4902F-B99B-4610-97F3-DBEB2943E4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9180A-7237-4FAE-B569-F43600BCEB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EFD792-BB99-4C6F-BFA3-4ACB955F3D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73A69-165A-42CB-B7AF-3834C56FBE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5D575-50DA-4BAF-8E18-81F53ECF00B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52C3C7-F79C-48BE-9706-AD9098B93C1C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A4B4AD-A13C-4C49-B539-32FE997BB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D43F-7669-4AAF-9877-96931C5814DE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7FA4-FD6D-46B9-A967-A8148F7F5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2478-7B81-4CD5-A7D5-2F57C34DED8F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00EC-A7FA-4AF4-BC9B-1DC02FFB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02A6-A5F3-4CE4-AE75-9860BD1CD4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1E90E-5439-42B8-A41C-E3A8B41ED1DB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4EFD-E805-4F9A-945A-E3027E9A8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3E50-36F6-4747-8F76-779673CED9B4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A1C4F6-6819-4246-94B0-A96062FE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14826B-8725-4070-9C50-C607593A2C2E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4D8D20-9B8D-40FE-BD5D-A832D3310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0F9F66-2645-4DA3-BC01-F4CEDD364B8E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604FEF-E684-4DCE-AA9D-7213A1BD2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A797-696E-4952-8EA6-083458D06FE7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FBF0-EDF8-480D-8E28-0FDE2D623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DA22-F8E6-45A2-A50E-DAD2D3E6D966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BB4452-E2C7-42ED-8A8A-C8DB74587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719D-34CA-4429-ACCB-C8848680C03A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AF9AF-9534-49E3-9445-92208F6C7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001973-7D52-4ACB-94F3-4496E5357A61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7C2118D-84BE-4314-AD05-6D8B65283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05A86A-51F9-4BC2-89F4-DD3D0AA35035}" type="datetimeFigureOut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89023E-233F-4555-8307-006DE4732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2" r:id="rId2"/>
    <p:sldLayoutId id="2147484047" r:id="rId3"/>
    <p:sldLayoutId id="2147484048" r:id="rId4"/>
    <p:sldLayoutId id="2147484049" r:id="rId5"/>
    <p:sldLayoutId id="2147484043" r:id="rId6"/>
    <p:sldLayoutId id="2147484050" r:id="rId7"/>
    <p:sldLayoutId id="2147484044" r:id="rId8"/>
    <p:sldLayoutId id="2147484051" r:id="rId9"/>
    <p:sldLayoutId id="2147484045" r:id="rId10"/>
    <p:sldLayoutId id="2147484052" r:id="rId11"/>
    <p:sldLayoutId id="214748405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Zafirlukas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spc="50" dirty="0">
                <a:ln w="11430">
                  <a:solidFill>
                    <a:srgbClr val="D6009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</a:t>
            </a:r>
            <a:r>
              <a:rPr lang="en-US" sz="4800" spc="50" dirty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CRINE MEDIATORS</a:t>
            </a: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spc="50" dirty="0">
                <a:ln w="11430">
                  <a:solidFill>
                    <a:srgbClr val="D60093"/>
                  </a:solidFill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</a:t>
            </a:r>
            <a:r>
              <a:rPr lang="en-US" sz="4800" spc="50" dirty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CRINE MEDIATORS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85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400" b="1">
                <a:latin typeface="Arial Narrow" pitchFamily="34" charset="0"/>
                <a:cs typeface="Times New Roman" pitchFamily="18" charset="0"/>
              </a:rPr>
              <a:t>Secreted by one cell &amp; acts upon adjacent cells or surrounding extracellular matrix [ECM]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0" y="5486400"/>
            <a:ext cx="572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Secreted from a cell and acts on the same cell</a:t>
            </a:r>
            <a:endParaRPr lang="en-US" sz="240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C:\Users\Administrator\AppData\Local\Microsoft\Windows\Temporary Internet Files\Content.IE5\26HYVZA7\ch14f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94" t="2000" r="3265" b="2000"/>
          <a:stretch>
            <a:fillRect/>
          </a:stretch>
        </p:blipFill>
        <p:spPr bwMode="auto">
          <a:xfrm>
            <a:off x="1676400" y="1447800"/>
            <a:ext cx="71802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 bwMode="auto">
          <a:xfrm>
            <a:off x="6286500" y="4714875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 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286500" y="4200525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 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5638800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 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28625" y="428625"/>
            <a:ext cx="1857375" cy="523875"/>
          </a:xfrm>
          <a:prstGeom prst="rect">
            <a:avLst/>
          </a:prstGeom>
          <a:solidFill>
            <a:srgbClr val="2E31B8"/>
          </a:soli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nard MT Condensed" pitchFamily="18" charset="0"/>
              </a:rPr>
              <a:t>istamine</a:t>
            </a: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57438" y="428625"/>
            <a:ext cx="1928812" cy="571500"/>
            <a:chOff x="2357422" y="428604"/>
            <a:chExt cx="1928826" cy="571504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786050" y="428604"/>
              <a:ext cx="1500198" cy="523879"/>
            </a:xfrm>
            <a:prstGeom prst="rect">
              <a:avLst/>
            </a:prstGeom>
            <a:solidFill>
              <a:srgbClr val="2E31B8"/>
            </a:solidFill>
            <a:ln w="28575">
              <a:solidFill>
                <a:srgbClr val="6600FF"/>
              </a:solidFill>
            </a:ln>
            <a:effectLst>
              <a:outerShdw blurRad="50800" dist="50800" dir="5400000" sx="94000" sy="94000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Bernard MT Condensed" pitchFamily="18" charset="0"/>
                </a:rPr>
                <a:t>Mediator</a:t>
              </a:r>
            </a:p>
          </p:txBody>
        </p:sp>
        <p:sp>
          <p:nvSpPr>
            <p:cNvPr id="19487" name="Right Arrow 14"/>
            <p:cNvSpPr>
              <a:spLocks noChangeArrowheads="1"/>
            </p:cNvSpPr>
            <p:nvPr/>
          </p:nvSpPr>
          <p:spPr bwMode="auto">
            <a:xfrm>
              <a:off x="2357422" y="428604"/>
              <a:ext cx="428628" cy="571504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8625" y="1000125"/>
            <a:ext cx="2643188" cy="1023938"/>
            <a:chOff x="428596" y="1000108"/>
            <a:chExt cx="2643206" cy="1023286"/>
          </a:xfrm>
        </p:grpSpPr>
        <p:sp>
          <p:nvSpPr>
            <p:cNvPr id="8" name="TextBox 7"/>
            <p:cNvSpPr txBox="1"/>
            <p:nvPr/>
          </p:nvSpPr>
          <p:spPr bwMode="auto">
            <a:xfrm>
              <a:off x="500034" y="1499853"/>
              <a:ext cx="2571768" cy="523541"/>
            </a:xfrm>
            <a:prstGeom prst="rect">
              <a:avLst/>
            </a:prstGeom>
            <a:solidFill>
              <a:srgbClr val="2E31B8"/>
            </a:solidFill>
            <a:ln w="28575">
              <a:solidFill>
                <a:srgbClr val="6600FF"/>
              </a:solidFill>
            </a:ln>
            <a:effectLst>
              <a:outerShdw blurRad="50800" dist="50800" dir="5400000" sx="94000" sy="94000" algn="ctr" rotWithShape="0">
                <a:srgbClr val="66FF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bg1"/>
                  </a:solidFill>
                  <a:latin typeface="Bernard MT Condensed" pitchFamily="18" charset="0"/>
                </a:rPr>
                <a:t>Neurotransmitter</a:t>
              </a:r>
            </a:p>
          </p:txBody>
        </p:sp>
        <p:sp>
          <p:nvSpPr>
            <p:cNvPr id="19485" name="Down Arrow 15"/>
            <p:cNvSpPr>
              <a:spLocks noChangeArrowheads="1"/>
            </p:cNvSpPr>
            <p:nvPr/>
          </p:nvSpPr>
          <p:spPr bwMode="auto">
            <a:xfrm>
              <a:off x="428596" y="1000108"/>
              <a:ext cx="571504" cy="500066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rtl="1"/>
              <a:endParaRPr lang="ar-SA"/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500063" y="2235200"/>
            <a:ext cx="785812" cy="522288"/>
          </a:xfrm>
          <a:prstGeom prst="rect">
            <a:avLst/>
          </a:prstGeom>
          <a:solidFill>
            <a:srgbClr val="2E31B8"/>
          </a:soli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CNS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00063" y="2905125"/>
            <a:ext cx="785812" cy="523875"/>
          </a:xfrm>
          <a:prstGeom prst="rect">
            <a:avLst/>
          </a:prstGeom>
          <a:solidFill>
            <a:srgbClr val="2E31B8"/>
          </a:soli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ANS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810000" y="5638800"/>
            <a:ext cx="357188" cy="428625"/>
            <a:chOff x="8143900" y="4357694"/>
            <a:chExt cx="357190" cy="428628"/>
          </a:xfrm>
        </p:grpSpPr>
        <p:sp>
          <p:nvSpPr>
            <p:cNvPr id="19482" name="Oval 30"/>
            <p:cNvSpPr>
              <a:spLocks noChangeArrowheads="1"/>
            </p:cNvSpPr>
            <p:nvPr/>
          </p:nvSpPr>
          <p:spPr bwMode="auto">
            <a:xfrm>
              <a:off x="8143900" y="4357694"/>
              <a:ext cx="357190" cy="4286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rtl="1"/>
              <a:endParaRPr lang="ar-SA" sz="2000" b="1">
                <a:latin typeface="Broadway" pitchFamily="82" charset="0"/>
              </a:endParaRPr>
            </a:p>
          </p:txBody>
        </p:sp>
        <p:cxnSp>
          <p:nvCxnSpPr>
            <p:cNvPr id="19483" name="Straight Connector 32"/>
            <p:cNvCxnSpPr>
              <a:cxnSpLocks noChangeShapeType="1"/>
            </p:cNvCxnSpPr>
            <p:nvPr/>
          </p:nvCxnSpPr>
          <p:spPr bwMode="auto">
            <a:xfrm>
              <a:off x="8228720" y="4572008"/>
              <a:ext cx="214314" cy="1588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9" name="TextBox 38"/>
          <p:cNvSpPr txBox="1"/>
          <p:nvPr/>
        </p:nvSpPr>
        <p:spPr bwMode="auto">
          <a:xfrm>
            <a:off x="6286500" y="5229225"/>
            <a:ext cx="500063" cy="400050"/>
          </a:xfrm>
          <a:prstGeom prst="rect">
            <a:avLst/>
          </a:prstGeom>
          <a:solidFill>
            <a:srgbClr val="0033CC"/>
          </a:solidFill>
          <a:ln w="28575"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 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3</a:t>
            </a: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643688" y="5429250"/>
            <a:ext cx="357187" cy="4286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1"/>
            <a:r>
              <a:rPr lang="en-US">
                <a:latin typeface="Broadway" pitchFamily="82" charset="0"/>
              </a:rPr>
              <a:t>+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643688" y="4857750"/>
            <a:ext cx="357187" cy="4286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1"/>
            <a:r>
              <a:rPr lang="en-US">
                <a:latin typeface="Broadway" pitchFamily="82" charset="0"/>
              </a:rPr>
              <a:t>+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643688" y="4357688"/>
            <a:ext cx="357187" cy="4286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rtl="1"/>
            <a:r>
              <a:rPr lang="en-US">
                <a:latin typeface="Broadway" pitchFamily="82" charset="0"/>
              </a:rPr>
              <a:t>+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572000" y="4429125"/>
            <a:ext cx="785813" cy="928688"/>
          </a:xfrm>
          <a:prstGeom prst="ellipse">
            <a:avLst/>
          </a:prstGeom>
          <a:noFill/>
          <a:ln w="57150" algn="ctr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498975" y="4357688"/>
            <a:ext cx="928688" cy="1065212"/>
          </a:xfrm>
          <a:prstGeom prst="ellipse">
            <a:avLst/>
          </a:prstGeom>
          <a:noFill/>
          <a:ln w="5715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r" rtl="1"/>
            <a:endParaRPr lang="ar-SA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7786688" y="4071938"/>
            <a:ext cx="1143000" cy="1785937"/>
            <a:chOff x="7786710" y="4071942"/>
            <a:chExt cx="1142976" cy="1785950"/>
          </a:xfrm>
        </p:grpSpPr>
        <p:pic>
          <p:nvPicPr>
            <p:cNvPr id="19480" name="Picture 2" descr="2009_1"/>
            <p:cNvPicPr>
              <a:picLocks noChangeAspect="1" noChangeArrowheads="1"/>
            </p:cNvPicPr>
            <p:nvPr/>
          </p:nvPicPr>
          <p:blipFill>
            <a:blip r:embed="rId3" cstate="print"/>
            <a:srcRect l="5000" t="21227" r="64999" b="19810"/>
            <a:stretch>
              <a:fillRect/>
            </a:stretch>
          </p:blipFill>
          <p:spPr bwMode="auto">
            <a:xfrm>
              <a:off x="7786710" y="4071942"/>
              <a:ext cx="114297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47"/>
            <p:cNvSpPr txBox="1"/>
            <p:nvPr/>
          </p:nvSpPr>
          <p:spPr bwMode="auto">
            <a:xfrm>
              <a:off x="8143890" y="5029211"/>
              <a:ext cx="500052" cy="400053"/>
            </a:xfrm>
            <a:prstGeom prst="rect">
              <a:avLst/>
            </a:prstGeom>
            <a:solidFill>
              <a:srgbClr val="0033CC"/>
            </a:solidFill>
            <a:ln w="28575">
              <a:solidFill>
                <a:srgbClr val="FF0000"/>
              </a:solidFill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H </a:t>
              </a:r>
              <a:r>
                <a:rPr lang="en-US" sz="20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1</a:t>
              </a:r>
            </a:p>
          </p:txBody>
        </p:sp>
      </p:grpSp>
      <p:pic>
        <p:nvPicPr>
          <p:cNvPr id="1026" name="Picture 2" descr="2009_1"/>
          <p:cNvPicPr>
            <a:picLocks noChangeAspect="1" noChangeArrowheads="1"/>
          </p:cNvPicPr>
          <p:nvPr/>
        </p:nvPicPr>
        <p:blipFill>
          <a:blip r:embed="rId3" cstate="print"/>
          <a:srcRect l="41250" t="51886" r="23125" b="3302"/>
          <a:stretch>
            <a:fillRect/>
          </a:stretch>
        </p:blipFill>
        <p:spPr bwMode="auto">
          <a:xfrm>
            <a:off x="6929454" y="3286124"/>
            <a:ext cx="1357322" cy="135732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>
            <a:cxnSpLocks noChangeShapeType="1"/>
          </p:cNvCxnSpPr>
          <p:nvPr/>
        </p:nvCxnSpPr>
        <p:spPr bwMode="auto">
          <a:xfrm flipV="1">
            <a:off x="5300663" y="4886325"/>
            <a:ext cx="557212" cy="4445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54" name="Arc 53"/>
          <p:cNvSpPr/>
          <p:nvPr/>
        </p:nvSpPr>
        <p:spPr bwMode="auto">
          <a:xfrm flipV="1">
            <a:off x="4186238" y="4929188"/>
            <a:ext cx="857250" cy="928687"/>
          </a:xfrm>
          <a:prstGeom prst="arc">
            <a:avLst>
              <a:gd name="adj1" fmla="val 16053524"/>
              <a:gd name="adj2" fmla="val 0"/>
            </a:avLst>
          </a:prstGeom>
          <a:noFill/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56" name="Straight Arrow Connector 55"/>
          <p:cNvCxnSpPr>
            <a:cxnSpLocks noChangeShapeType="1"/>
            <a:stCxn id="54" idx="0"/>
          </p:cNvCxnSpPr>
          <p:nvPr/>
        </p:nvCxnSpPr>
        <p:spPr bwMode="auto">
          <a:xfrm rot="10800000" flipV="1">
            <a:off x="4043363" y="5857875"/>
            <a:ext cx="550862" cy="0"/>
          </a:xfrm>
          <a:prstGeom prst="straightConnector1">
            <a:avLst/>
          </a:prstGeom>
          <a:noFill/>
          <a:ln w="5715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500188" y="6286500"/>
            <a:ext cx="407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 Narrow" pitchFamily="34" charset="0"/>
              </a:rPr>
              <a:t>-ve presynaptic autoregulation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1" grpId="0" animBg="1"/>
      <p:bldP spid="1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14313" y="1887538"/>
          <a:ext cx="7215187" cy="3854450"/>
        </p:xfrm>
        <a:graphic>
          <a:graphicData uri="http://schemas.openxmlformats.org/drawingml/2006/table">
            <a:tbl>
              <a:tblPr/>
              <a:tblGrid>
                <a:gridCol w="1357322"/>
                <a:gridCol w="2143140"/>
                <a:gridCol w="3714777"/>
              </a:tblGrid>
              <a:tr h="6802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Receptor</a:t>
                      </a:r>
                      <a:br>
                        <a:rPr lang="en-US" sz="2000" dirty="0">
                          <a:latin typeface="Bernard MT Condensed" pitchFamily="18" charset="0"/>
                        </a:rPr>
                      </a:br>
                      <a:r>
                        <a:rPr lang="en-US" sz="2000" dirty="0">
                          <a:latin typeface="Bernard MT Condensed" pitchFamily="18" charset="0"/>
                        </a:rPr>
                        <a:t>Type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Tissue Locations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ernard MT Condensed" pitchFamily="18" charset="0"/>
                        </a:rPr>
                        <a:t>Major Biologic Effects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 smtClean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Bernard MT Condensed" pitchFamily="18" charset="0"/>
                        </a:rPr>
                        <a:t>1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smooth muscle, endothelial cells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 smtClean="0"/>
                        <a:t>acute allergic responses</a:t>
                      </a:r>
                      <a:endParaRPr lang="en-US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2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gastric parietal cells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secretion of gastric acid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ECFF"/>
                    </a:solidFill>
                  </a:tcPr>
                </a:tc>
              </a:tr>
              <a:tr h="63553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3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central nervous 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modulating neurotransmission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B9FF"/>
                    </a:solidFill>
                  </a:tcPr>
                </a:tc>
              </a:tr>
              <a:tr h="1199356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sz="2400" dirty="0">
                          <a:latin typeface="Bernard MT Condensed" pitchFamily="18" charset="0"/>
                        </a:rPr>
                        <a:t>H</a:t>
                      </a:r>
                      <a:r>
                        <a:rPr lang="en-US" sz="2400" baseline="-25000" dirty="0">
                          <a:latin typeface="Bernard MT Condensed" pitchFamily="18" charset="0"/>
                        </a:rPr>
                        <a:t>4</a:t>
                      </a:r>
                      <a:endParaRPr lang="en-US" sz="2400" dirty="0">
                        <a:latin typeface="Bernard MT Condensed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fr-FR" dirty="0" err="1"/>
                        <a:t>mast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cells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eosinophils</a:t>
                      </a:r>
                      <a:r>
                        <a:rPr lang="fr-FR" dirty="0"/>
                        <a:t>, T </a:t>
                      </a:r>
                      <a:r>
                        <a:rPr lang="fr-FR" dirty="0" err="1" smtClean="0"/>
                        <a:t>cells</a:t>
                      </a:r>
                      <a:endParaRPr lang="fr-FR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lang="en-US" dirty="0"/>
                        <a:t>regulating immune responses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Callout 16"/>
          <p:cNvSpPr/>
          <p:nvPr/>
        </p:nvSpPr>
        <p:spPr bwMode="auto">
          <a:xfrm>
            <a:off x="214313" y="500063"/>
            <a:ext cx="2909887" cy="1357312"/>
          </a:xfrm>
          <a:prstGeom prst="downArrowCallout">
            <a:avLst/>
          </a:prstGeom>
          <a:solidFill>
            <a:schemeClr val="tx1"/>
          </a:solidFill>
          <a:ln w="381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5400000" sx="9000" sy="9000" algn="ctr" rotWithShape="0">
              <a:srgbClr val="66FFFF"/>
            </a:outerShdw>
          </a:effectLst>
        </p:spPr>
        <p:txBody>
          <a:bodyPr/>
          <a:lstStyle/>
          <a:p>
            <a:pPr algn="ctr" rtl="1"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rtl="1">
              <a:defRPr/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Histamine receptors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153400" cy="25146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Histamine receptors antagonists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2800" b="1" smtClean="0">
                <a:solidFill>
                  <a:srgbClr val="0070C0"/>
                </a:solidFill>
              </a:rPr>
              <a:t>What is the physiological Antagonist of Histamine?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38200" y="457200"/>
            <a:ext cx="3276600" cy="3232150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First generation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Diphenhydramin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Promethazine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etc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(Sedating and Pass Blood Brain Barriers)</a:t>
            </a: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  <a:p>
            <a:pPr algn="ctr">
              <a:defRPr/>
            </a:pP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3048000"/>
            <a:ext cx="8143875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  <a:latin typeface="Arial Narrow" pitchFamily="34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rgbClr val="FF0000"/>
                </a:solidFill>
                <a:latin typeface="Arial Narrow" pitchFamily="34" charset="0"/>
              </a:rPr>
              <a:t>Clinical uses :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b="1">
                <a:solidFill>
                  <a:srgbClr val="0070C0"/>
                </a:solidFill>
                <a:latin typeface="Arial Narrow" pitchFamily="34" charset="0"/>
              </a:rPr>
              <a:t>Antinausia and Vomiting</a:t>
            </a: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Insomnia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Cough </a:t>
            </a: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Motion sickness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Allergy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571875" cy="954087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Second generation.</a:t>
            </a:r>
          </a:p>
          <a:p>
            <a:pPr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Loratadine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5400000" algn="ctr" rotWithShape="0">
                  <a:srgbClr val="002060"/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600" b="1">
                <a:solidFill>
                  <a:srgbClr val="FF0000"/>
                </a:solidFill>
                <a:latin typeface="Arial Narrow" pitchFamily="34" charset="0"/>
              </a:rPr>
              <a:t>		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3600" b="1">
                <a:solidFill>
                  <a:srgbClr val="7030A0"/>
                </a:solidFill>
                <a:latin typeface="Arial Narrow" pitchFamily="34" charset="0"/>
              </a:rPr>
              <a:t>Non-sedating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Clinical uses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pitchFamily="34" charset="0"/>
              </a:rPr>
              <a:t>Allergic conditions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pitchFamily="34" charset="0"/>
              </a:rPr>
              <a:t> Allergic rhinitis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pitchFamily="34" charset="0"/>
              </a:rPr>
              <a:t>Conjunctivitis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pitchFamily="34" charset="0"/>
              </a:rPr>
              <a:t>Urticaria</a:t>
            </a:r>
          </a:p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1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523875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 Ranitidine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>
                <a:latin typeface="Arial Narrow" pitchFamily="34" charset="0"/>
              </a:rPr>
              <a:t>  Inhibitor of gastric acid secretion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>
                <a:latin typeface="Arial Narrow" pitchFamily="34" charset="0"/>
              </a:rPr>
              <a:t>   </a:t>
            </a:r>
            <a:r>
              <a:rPr lang="en-US" sz="4000" b="1">
                <a:solidFill>
                  <a:srgbClr val="FF0000"/>
                </a:solidFill>
                <a:latin typeface="Arial Narrow" pitchFamily="34" charset="0"/>
              </a:rPr>
              <a:t>Used in the treatment of 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4000" b="1">
                <a:latin typeface="Arial Narrow" pitchFamily="34" charset="0"/>
              </a:rPr>
              <a:t>       </a:t>
            </a:r>
            <a:r>
              <a:rPr lang="en-US" sz="4000" b="1">
                <a:solidFill>
                  <a:srgbClr val="0070C0"/>
                </a:solidFill>
                <a:latin typeface="Arial Narrow" pitchFamily="34" charset="0"/>
              </a:rPr>
              <a:t>peptic ulcers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2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221544"/>
            <a:ext cx="4392612" cy="6229350"/>
            <a:chOff x="0" y="0"/>
            <a:chExt cx="2016" cy="4320"/>
          </a:xfrm>
          <a:blipFill>
            <a:blip r:embed="rId2"/>
            <a:tile tx="0" ty="0" sx="100000" sy="100000" flip="none" algn="tl"/>
          </a:blipFill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14325" y="433388"/>
            <a:ext cx="3043238" cy="954087"/>
          </a:xfrm>
          <a:prstGeom prst="rect">
            <a:avLst/>
          </a:prstGeom>
          <a:solidFill>
            <a:srgbClr val="575AD5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BETAHISTINE  (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Betaserc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5400000" algn="ctr" rotWithShape="0">
                    <a:srgbClr val="002060"/>
                  </a:outerShdw>
                </a:effectLst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2938" y="1473200"/>
            <a:ext cx="81438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600" b="1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latin typeface="Arial Narrow" pitchFamily="34" charset="0"/>
              </a:rPr>
              <a:t>    </a:t>
            </a:r>
            <a:r>
              <a:rPr lang="en-US" sz="2600" b="1">
                <a:solidFill>
                  <a:srgbClr val="FF0000"/>
                </a:solidFill>
                <a:latin typeface="Arial Narrow" pitchFamily="34" charset="0"/>
              </a:rPr>
              <a:t>Used in treatment of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600" b="1">
                <a:solidFill>
                  <a:srgbClr val="0070C0"/>
                </a:solidFill>
                <a:latin typeface="Arial Narrow" pitchFamily="34" charset="0"/>
              </a:rPr>
              <a:t>           vertigo in middle ear 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86550" y="857250"/>
            <a:ext cx="2038350" cy="4619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6600FF"/>
            </a:solidFill>
          </a:ln>
          <a:effectLst>
            <a:outerShdw blurRad="50800" dist="50800" dir="5400000" sx="94000" sy="94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H</a:t>
            </a:r>
            <a:r>
              <a:rPr lang="en-US" sz="2400" b="1" baseline="-25000" dirty="0">
                <a:solidFill>
                  <a:srgbClr val="2E31B8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 antagonists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ctrTitle"/>
          </p:nvPr>
        </p:nvSpPr>
        <p:spPr>
          <a:xfrm>
            <a:off x="2514600" y="990600"/>
            <a:ext cx="43434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err="1" smtClean="0"/>
              <a:t>Eicosanoids</a:t>
            </a:r>
            <a:r>
              <a:rPr lang="en-US" sz="5400" b="1" dirty="0" smtClean="0"/>
              <a:t> </a:t>
            </a:r>
            <a:r>
              <a:rPr lang="en-US" sz="3100" b="1" dirty="0" smtClean="0"/>
              <a:t>(Prostaglandins)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2590800"/>
            <a:ext cx="69230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rthritis.co.za/images/nsb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-2"/>
          <a:stretch>
            <a:fillRect/>
          </a:stretch>
        </p:blipFill>
        <p:spPr bwMode="auto">
          <a:xfrm>
            <a:off x="457200" y="152400"/>
            <a:ext cx="7772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3124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INHIBITORS OF EICOSANOIDS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776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038" y="238125"/>
            <a:ext cx="211772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  <a:defRPr/>
            </a:pPr>
            <a:r>
              <a:rPr lang="en-US" sz="3600" b="1" spc="50" dirty="0" err="1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2819400" y="757238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>
                <a:latin typeface="Berlin Sans FB Demi" pitchFamily="34" charset="0"/>
              </a:rPr>
              <a:t> </a:t>
            </a:r>
            <a:r>
              <a:rPr lang="en-US" sz="2000">
                <a:latin typeface="Berlin Sans FB Demi" pitchFamily="34" charset="0"/>
              </a:rPr>
              <a:t>they are classified into</a:t>
            </a:r>
          </a:p>
        </p:txBody>
      </p:sp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328613" y="3976688"/>
            <a:ext cx="1728787" cy="10525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163"/>
              </a:lnSpc>
            </a:pPr>
            <a:r>
              <a:rPr lang="en-US" sz="2000" b="1" u="sng">
                <a:solidFill>
                  <a:srgbClr val="D60093"/>
                </a:solidFill>
                <a:latin typeface="Arial Narrow" pitchFamily="34" charset="0"/>
              </a:rPr>
              <a:t>MONOAMINES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Histamine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Serotonin …etc</a:t>
            </a:r>
          </a:p>
        </p:txBody>
      </p:sp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0713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163"/>
              </a:lnSpc>
            </a:pPr>
            <a:r>
              <a:rPr lang="en-US" sz="2000" b="1" u="sng">
                <a:solidFill>
                  <a:srgbClr val="D60093"/>
                </a:solidFill>
                <a:latin typeface="Arial Narrow" pitchFamily="34" charset="0"/>
              </a:rPr>
              <a:t>PEPTIDES</a:t>
            </a:r>
          </a:p>
          <a:p>
            <a:pPr>
              <a:lnSpc>
                <a:spcPts val="2163"/>
              </a:lnSpc>
            </a:pPr>
            <a:r>
              <a:rPr lang="en-US" sz="2000" b="1" i="1" u="sng">
                <a:solidFill>
                  <a:srgbClr val="FF0000"/>
                </a:solidFill>
                <a:latin typeface="Arial Narrow" pitchFamily="34" charset="0"/>
              </a:rPr>
              <a:t>Contractants</a:t>
            </a:r>
            <a:r>
              <a:rPr lang="en-US" sz="2000" b="1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sz="2000" b="1">
                <a:latin typeface="Arial Narrow" pitchFamily="34" charset="0"/>
              </a:rPr>
              <a:t>Angiotensin Endothelin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NPY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Vasopressin</a:t>
            </a:r>
          </a:p>
          <a:p>
            <a:pPr>
              <a:lnSpc>
                <a:spcPts val="2163"/>
              </a:lnSpc>
            </a:pPr>
            <a:endParaRPr lang="en-US" sz="2000" b="1">
              <a:latin typeface="Arial Narrow" pitchFamily="34" charset="0"/>
            </a:endParaRPr>
          </a:p>
          <a:p>
            <a:pPr>
              <a:lnSpc>
                <a:spcPts val="2163"/>
              </a:lnSpc>
            </a:pPr>
            <a:r>
              <a:rPr lang="en-US" sz="2000" b="1" i="1" u="sng">
                <a:solidFill>
                  <a:srgbClr val="FF0000"/>
                </a:solidFill>
                <a:latin typeface="Arial Narrow" pitchFamily="34" charset="0"/>
              </a:rPr>
              <a:t>Relaxants </a:t>
            </a:r>
            <a:r>
              <a:rPr lang="en-US" sz="2000" b="1">
                <a:latin typeface="Arial Narrow" pitchFamily="34" charset="0"/>
              </a:rPr>
              <a:t>Kinines 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ANP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Tachykinins [SP]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VIP ….etc</a:t>
            </a:r>
          </a:p>
          <a:p>
            <a:pPr>
              <a:lnSpc>
                <a:spcPts val="2163"/>
              </a:lnSpc>
            </a:pPr>
            <a:endParaRPr lang="en-US" sz="2000" b="1">
              <a:latin typeface="Arial Narrow" pitchFamily="34" charset="0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639763" y="1752600"/>
            <a:ext cx="2057400" cy="14509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163"/>
              </a:lnSpc>
            </a:pPr>
            <a:r>
              <a:rPr lang="en-US" sz="2000" b="1" u="sng">
                <a:solidFill>
                  <a:srgbClr val="D60093"/>
                </a:solidFill>
                <a:latin typeface="Arial Narrow" pitchFamily="34" charset="0"/>
              </a:rPr>
              <a:t>EICOSANOIDS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Prostaglandins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Prostacyclines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Thromboxane A</a:t>
            </a:r>
            <a:r>
              <a:rPr lang="en-US" sz="2000" b="1" baseline="-25000">
                <a:latin typeface="Arial Narrow" pitchFamily="34" charset="0"/>
              </a:rPr>
              <a:t>2</a:t>
            </a:r>
            <a:endParaRPr lang="en-US" sz="2000" b="1">
              <a:latin typeface="Arial Narrow" pitchFamily="34" charset="0"/>
            </a:endParaRP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Leukotrienes …etc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163"/>
              </a:lnSpc>
            </a:pPr>
            <a:r>
              <a:rPr lang="en-US" sz="2000" b="1" u="sng">
                <a:solidFill>
                  <a:srgbClr val="D60093"/>
                </a:solidFill>
                <a:latin typeface="Arial Narrow" pitchFamily="34" charset="0"/>
              </a:rPr>
              <a:t>PURINES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ATP / ADP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Adenosine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163"/>
              </a:lnSpc>
            </a:pPr>
            <a:r>
              <a:rPr lang="en-US" sz="2000" b="1">
                <a:solidFill>
                  <a:srgbClr val="D60093"/>
                </a:solidFill>
                <a:latin typeface="Arial Narrow" pitchFamily="34" charset="0"/>
              </a:rPr>
              <a:t>NO</a:t>
            </a: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163"/>
              </a:lnSpc>
            </a:pPr>
            <a:r>
              <a:rPr lang="en-US" sz="2000" b="1" u="sng">
                <a:latin typeface="Arial Narrow" pitchFamily="34" charset="0"/>
              </a:rPr>
              <a:t>OTHERS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Cytokines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Chemokine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Growth Factors</a:t>
            </a:r>
          </a:p>
          <a:p>
            <a:pPr>
              <a:lnSpc>
                <a:spcPts val="2163"/>
              </a:lnSpc>
            </a:pPr>
            <a:r>
              <a:rPr lang="en-US" sz="2000" b="1">
                <a:latin typeface="Arial Narrow" pitchFamily="34" charset="0"/>
              </a:rPr>
              <a:t>….etc.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598863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7" name="Line 7"/>
          <p:cNvSpPr>
            <a:spLocks noChangeShapeType="1"/>
          </p:cNvSpPr>
          <p:nvPr/>
        </p:nvSpPr>
        <p:spPr bwMode="auto">
          <a:xfrm>
            <a:off x="1657350" y="1385888"/>
            <a:ext cx="0" cy="355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8" name="Line 9"/>
          <p:cNvSpPr>
            <a:spLocks noChangeShapeType="1"/>
          </p:cNvSpPr>
          <p:nvPr/>
        </p:nvSpPr>
        <p:spPr bwMode="auto">
          <a:xfrm>
            <a:off x="457200" y="1295400"/>
            <a:ext cx="0" cy="258603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79" name="Line 14"/>
          <p:cNvSpPr>
            <a:spLocks noChangeShapeType="1"/>
          </p:cNvSpPr>
          <p:nvPr/>
        </p:nvSpPr>
        <p:spPr bwMode="auto">
          <a:xfrm>
            <a:off x="6770688" y="1371600"/>
            <a:ext cx="0" cy="355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>
            <a:off x="2932113" y="1398588"/>
            <a:ext cx="0" cy="2106612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1281" name="Line 16"/>
          <p:cNvSpPr>
            <a:spLocks noChangeShapeType="1"/>
          </p:cNvSpPr>
          <p:nvPr/>
        </p:nvSpPr>
        <p:spPr bwMode="auto">
          <a:xfrm>
            <a:off x="381000" y="1371600"/>
            <a:ext cx="6383338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>
            <a:off x="4724400" y="1387475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63763" y="1311275"/>
            <a:ext cx="83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Berlin Sans FB Demi" pitchFamily="34" charset="0"/>
                <a:sym typeface="Wingdings 2" pitchFamily="18" charset="2"/>
              </a:rPr>
              <a:t></a:t>
            </a:r>
            <a:endParaRPr lang="en-US" sz="4400" b="1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95400" y="39624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Berlin Sans FB Demi" pitchFamily="34" charset="0"/>
                <a:sym typeface="Wingdings 2" pitchFamily="18" charset="2"/>
              </a:rPr>
              <a:t></a:t>
            </a:r>
            <a:endParaRPr lang="en-US" sz="4400" b="1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79838" y="16002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A2C8"/>
                </a:solidFill>
                <a:latin typeface="Berlin Sans FB Demi" pitchFamily="34" charset="0"/>
                <a:sym typeface="Wingdings 2" pitchFamily="18" charset="2"/>
              </a:rPr>
              <a:t></a:t>
            </a:r>
            <a:endParaRPr lang="en-US" sz="4400" b="1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05400" y="28956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A2C8"/>
                </a:solidFill>
                <a:latin typeface="Berlin Sans FB Demi" pitchFamily="34" charset="0"/>
                <a:sym typeface="Wingdings 2" pitchFamily="18" charset="2"/>
              </a:rPr>
              <a:t></a:t>
            </a:r>
            <a:endParaRPr lang="en-US" sz="4400" b="1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24400" y="4648200"/>
            <a:ext cx="838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A2C8"/>
                </a:solidFill>
                <a:latin typeface="Berlin Sans FB Demi" pitchFamily="34" charset="0"/>
                <a:sym typeface="Wingdings 2" pitchFamily="18" charset="2"/>
              </a:rPr>
              <a:t></a:t>
            </a:r>
            <a:endParaRPr lang="en-US" sz="4400" b="1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4"/>
          <p:cNvGrpSpPr>
            <a:grpSpLocks/>
          </p:cNvGrpSpPr>
          <p:nvPr/>
        </p:nvGrpSpPr>
        <p:grpSpPr bwMode="auto">
          <a:xfrm>
            <a:off x="655638" y="457200"/>
            <a:ext cx="7620000" cy="6135688"/>
            <a:chOff x="655637" y="457200"/>
            <a:chExt cx="7620000" cy="6135707"/>
          </a:xfrm>
        </p:grpSpPr>
        <p:sp>
          <p:nvSpPr>
            <p:cNvPr id="29705" name="Text Box 2"/>
            <p:cNvSpPr txBox="1">
              <a:spLocks noChangeArrowheads="1"/>
            </p:cNvSpPr>
            <p:nvPr/>
          </p:nvSpPr>
          <p:spPr bwMode="auto">
            <a:xfrm>
              <a:off x="3124200" y="457200"/>
              <a:ext cx="286543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Phospholipids</a:t>
              </a:r>
            </a:p>
          </p:txBody>
        </p:sp>
        <p:sp>
          <p:nvSpPr>
            <p:cNvPr id="29706" name="Text Box 3"/>
            <p:cNvSpPr txBox="1">
              <a:spLocks noChangeArrowheads="1"/>
            </p:cNvSpPr>
            <p:nvPr/>
          </p:nvSpPr>
          <p:spPr bwMode="auto">
            <a:xfrm>
              <a:off x="4237037" y="990600"/>
              <a:ext cx="25490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Phospholipase</a:t>
              </a:r>
              <a:r>
                <a:rPr lang="en-US" sz="2400" b="1">
                  <a:solidFill>
                    <a:srgbClr val="FF0000"/>
                  </a:solidFill>
                  <a:latin typeface="Berlin Sans FB Demi" pitchFamily="34" charset="0"/>
                </a:rPr>
                <a:t> A</a:t>
              </a:r>
              <a:r>
                <a:rPr lang="en-US" sz="2400" b="1" baseline="-25000">
                  <a:solidFill>
                    <a:srgbClr val="FF0000"/>
                  </a:solidFill>
                  <a:latin typeface="Berlin Sans FB Demi" pitchFamily="34" charset="0"/>
                </a:rPr>
                <a:t>2</a:t>
              </a:r>
              <a:endParaRPr lang="en-US" sz="2400" b="1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sp>
          <p:nvSpPr>
            <p:cNvPr id="29707" name="Text Box 4"/>
            <p:cNvSpPr txBox="1">
              <a:spLocks noChangeArrowheads="1"/>
            </p:cNvSpPr>
            <p:nvPr/>
          </p:nvSpPr>
          <p:spPr bwMode="auto">
            <a:xfrm>
              <a:off x="3230562" y="1665288"/>
              <a:ext cx="288412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Arachidonic Acid</a:t>
              </a:r>
            </a:p>
          </p:txBody>
        </p:sp>
        <p:sp>
          <p:nvSpPr>
            <p:cNvPr id="29708" name="Line 5"/>
            <p:cNvSpPr>
              <a:spLocks noChangeShapeType="1"/>
            </p:cNvSpPr>
            <p:nvPr/>
          </p:nvSpPr>
          <p:spPr bwMode="auto">
            <a:xfrm>
              <a:off x="3932237" y="838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09" name="Text Box 6"/>
            <p:cNvSpPr txBox="1">
              <a:spLocks noChangeArrowheads="1"/>
            </p:cNvSpPr>
            <p:nvPr/>
          </p:nvSpPr>
          <p:spPr bwMode="auto">
            <a:xfrm>
              <a:off x="4465637" y="3810000"/>
              <a:ext cx="3810000" cy="95410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Prostaglandins </a:t>
              </a:r>
            </a:p>
            <a:p>
              <a:r>
                <a:rPr lang="en-US" sz="2800" b="1">
                  <a:latin typeface="Berlin Sans FB Demi" pitchFamily="34" charset="0"/>
                </a:rPr>
                <a:t>PG</a:t>
              </a:r>
              <a:r>
                <a:rPr lang="en-US" sz="2800" b="1">
                  <a:solidFill>
                    <a:srgbClr val="0070C0"/>
                  </a:solidFill>
                  <a:latin typeface="Berlin Sans FB Demi" pitchFamily="34" charset="0"/>
                </a:rPr>
                <a:t>E2</a:t>
              </a:r>
              <a:r>
                <a:rPr lang="en-US" sz="2800" b="1">
                  <a:latin typeface="Berlin Sans FB Demi" pitchFamily="34" charset="0"/>
                </a:rPr>
                <a:t>, PG</a:t>
              </a:r>
              <a:r>
                <a:rPr lang="en-US" sz="2800" b="1">
                  <a:solidFill>
                    <a:srgbClr val="0070C0"/>
                  </a:solidFill>
                  <a:latin typeface="Berlin Sans FB Demi" pitchFamily="34" charset="0"/>
                </a:rPr>
                <a:t>D2</a:t>
              </a:r>
              <a:r>
                <a:rPr lang="en-US" sz="2800" b="1">
                  <a:latin typeface="Berlin Sans FB Demi" pitchFamily="34" charset="0"/>
                </a:rPr>
                <a:t>, PGF</a:t>
              </a:r>
              <a:r>
                <a:rPr lang="en-US" sz="2800" b="1">
                  <a:solidFill>
                    <a:srgbClr val="0070C0"/>
                  </a:solidFill>
                  <a:latin typeface="Berlin Sans FB Demi" pitchFamily="34" charset="0"/>
                </a:rPr>
                <a:t>2</a:t>
              </a:r>
              <a:r>
                <a:rPr lang="en-US" sz="2800" b="1">
                  <a:solidFill>
                    <a:srgbClr val="0070C0"/>
                  </a:solidFill>
                  <a:latin typeface="Berlin Sans FB Demi" pitchFamily="34" charset="0"/>
                  <a:sym typeface="Symbol" pitchFamily="18" charset="2"/>
                </a:rPr>
                <a:t></a:t>
              </a:r>
              <a:r>
                <a:rPr lang="en-US" sz="2800" b="1">
                  <a:latin typeface="Berlin Sans FB Demi" pitchFamily="34" charset="0"/>
                  <a:sym typeface="Symbol" pitchFamily="18" charset="2"/>
                </a:rPr>
                <a:t> </a:t>
              </a:r>
              <a:endParaRPr lang="en-US" sz="2800" b="1">
                <a:latin typeface="Berlin Sans FB Demi" pitchFamily="34" charset="0"/>
              </a:endParaRPr>
            </a:p>
          </p:txBody>
        </p:sp>
        <p:sp>
          <p:nvSpPr>
            <p:cNvPr id="29710" name="Text Box 7"/>
            <p:cNvSpPr txBox="1">
              <a:spLocks noChangeArrowheads="1"/>
            </p:cNvSpPr>
            <p:nvPr/>
          </p:nvSpPr>
          <p:spPr bwMode="auto">
            <a:xfrm>
              <a:off x="4618037" y="5638800"/>
              <a:ext cx="3346450" cy="95410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Thromboxane (TXA2)</a:t>
              </a:r>
            </a:p>
          </p:txBody>
        </p:sp>
        <p:sp>
          <p:nvSpPr>
            <p:cNvPr id="29711" name="Text Box 8"/>
            <p:cNvSpPr txBox="1">
              <a:spLocks noChangeArrowheads="1"/>
            </p:cNvSpPr>
            <p:nvPr/>
          </p:nvSpPr>
          <p:spPr bwMode="auto">
            <a:xfrm>
              <a:off x="4694237" y="4953000"/>
              <a:ext cx="3268844" cy="52322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7030A0"/>
                  </a:solidFill>
                  <a:latin typeface="Berlin Sans FB Demi" pitchFamily="34" charset="0"/>
                </a:rPr>
                <a:t>Prostacyclin </a:t>
              </a:r>
              <a:r>
                <a:rPr lang="en-US" sz="2800" b="1">
                  <a:latin typeface="Berlin Sans FB Demi" pitchFamily="34" charset="0"/>
                </a:rPr>
                <a:t>(</a:t>
              </a:r>
              <a:r>
                <a:rPr lang="en-US" sz="2800" b="1">
                  <a:solidFill>
                    <a:srgbClr val="0070C0"/>
                  </a:solidFill>
                  <a:latin typeface="Berlin Sans FB Demi" pitchFamily="34" charset="0"/>
                </a:rPr>
                <a:t>PGI2)</a:t>
              </a:r>
            </a:p>
          </p:txBody>
        </p:sp>
        <p:sp>
          <p:nvSpPr>
            <p:cNvPr id="29712" name="Line 9"/>
            <p:cNvSpPr>
              <a:spLocks noChangeShapeType="1"/>
            </p:cNvSpPr>
            <p:nvPr/>
          </p:nvSpPr>
          <p:spPr bwMode="auto">
            <a:xfrm flipH="1">
              <a:off x="2332037" y="2209800"/>
              <a:ext cx="15240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13" name="Text Box 12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20361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COX1 &amp; COX2</a:t>
              </a:r>
            </a:p>
          </p:txBody>
        </p:sp>
        <p:sp>
          <p:nvSpPr>
            <p:cNvPr id="29714" name="Text Box 13"/>
            <p:cNvSpPr txBox="1">
              <a:spLocks noChangeArrowheads="1"/>
            </p:cNvSpPr>
            <p:nvPr/>
          </p:nvSpPr>
          <p:spPr bwMode="auto">
            <a:xfrm>
              <a:off x="655637" y="3886200"/>
              <a:ext cx="2743200" cy="181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>
                  <a:latin typeface="Berlin Sans FB Demi" pitchFamily="34" charset="0"/>
                </a:rPr>
                <a:t>Leukotrienes</a:t>
              </a:r>
            </a:p>
            <a:p>
              <a:r>
                <a:rPr lang="en-US" sz="2800" b="1">
                  <a:solidFill>
                    <a:srgbClr val="0070C0"/>
                  </a:solidFill>
                  <a:latin typeface="Berlin Sans FB Demi" pitchFamily="34" charset="0"/>
                </a:rPr>
                <a:t>LTA4, B4, D4, C4  (</a:t>
              </a:r>
              <a:r>
                <a:rPr lang="en-US" sz="2800" b="1">
                  <a:hlinkClick r:id="rId2"/>
                </a:rPr>
                <a:t>Zafirlukast</a:t>
              </a:r>
              <a:endParaRPr lang="en-US" sz="2800"/>
            </a:p>
            <a:p>
              <a:r>
                <a:rPr lang="en-US" sz="2800" b="1">
                  <a:solidFill>
                    <a:srgbClr val="0070C0"/>
                  </a:solidFill>
                  <a:latin typeface="Berlin Sans FB Demi" pitchFamily="34" charset="0"/>
                </a:rPr>
                <a:t> </a:t>
              </a:r>
              <a:r>
                <a:rPr lang="en-US" sz="2800" b="1">
                  <a:solidFill>
                    <a:srgbClr val="FFC000"/>
                  </a:solidFill>
                  <a:latin typeface="Berlin Sans FB Demi" pitchFamily="34" charset="0"/>
                </a:rPr>
                <a:t>as Antagonist)</a:t>
              </a:r>
            </a:p>
          </p:txBody>
        </p:sp>
        <p:sp>
          <p:nvSpPr>
            <p:cNvPr id="29715" name="Line 14"/>
            <p:cNvSpPr>
              <a:spLocks noChangeShapeType="1"/>
            </p:cNvSpPr>
            <p:nvPr/>
          </p:nvSpPr>
          <p:spPr bwMode="auto">
            <a:xfrm>
              <a:off x="4618037" y="2133600"/>
              <a:ext cx="12954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9716" name="Text Box 15"/>
            <p:cNvSpPr txBox="1">
              <a:spLocks noChangeArrowheads="1"/>
            </p:cNvSpPr>
            <p:nvPr/>
          </p:nvSpPr>
          <p:spPr bwMode="auto">
            <a:xfrm>
              <a:off x="808037" y="2590800"/>
              <a:ext cx="20521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u="sng">
                  <a:solidFill>
                    <a:srgbClr val="FF0000"/>
                  </a:solidFill>
                  <a:latin typeface="Berlin Sans FB Demi" pitchFamily="34" charset="0"/>
                </a:rPr>
                <a:t>Lipoxygenase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228600"/>
            <a:ext cx="1752600" cy="708025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Berlin Sans FB Demi" pitchFamily="34" charset="0"/>
              </a:rPr>
              <a:t>Drugs </a:t>
            </a:r>
            <a:endParaRPr lang="ar-EG" sz="40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1200" y="2438400"/>
            <a:ext cx="198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NSAIDs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" y="990600"/>
            <a:ext cx="295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Corticosteroids </a:t>
            </a:r>
            <a:endParaRPr lang="ar-EG" sz="32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1981200"/>
            <a:ext cx="177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Berlin Sans FB Demi" pitchFamily="34" charset="0"/>
              </a:rPr>
              <a:t>Zileuton </a:t>
            </a:r>
            <a:endParaRPr lang="ar-EG" sz="3200" b="1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505200" y="1219200"/>
            <a:ext cx="855663" cy="187325"/>
          </a:xfrm>
          <a:custGeom>
            <a:avLst/>
            <a:gdLst>
              <a:gd name="connsiteX0" fmla="*/ 0 w 854869"/>
              <a:gd name="connsiteY0" fmla="*/ 23812 h 188118"/>
              <a:gd name="connsiteX1" fmla="*/ 671512 w 854869"/>
              <a:gd name="connsiteY1" fmla="*/ 23812 h 188118"/>
              <a:gd name="connsiteX2" fmla="*/ 828675 w 854869"/>
              <a:gd name="connsiteY2" fmla="*/ 166687 h 188118"/>
              <a:gd name="connsiteX3" fmla="*/ 828675 w 854869"/>
              <a:gd name="connsiteY3" fmla="*/ 152399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869" h="188118">
                <a:moveTo>
                  <a:pt x="0" y="23812"/>
                </a:moveTo>
                <a:cubicBezTo>
                  <a:pt x="266700" y="11906"/>
                  <a:pt x="533400" y="0"/>
                  <a:pt x="671512" y="23812"/>
                </a:cubicBezTo>
                <a:cubicBezTo>
                  <a:pt x="809624" y="47624"/>
                  <a:pt x="802481" y="145256"/>
                  <a:pt x="828675" y="166687"/>
                </a:cubicBezTo>
                <a:cubicBezTo>
                  <a:pt x="854869" y="188118"/>
                  <a:pt x="841772" y="170258"/>
                  <a:pt x="828675" y="152399"/>
                </a:cubicBez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8" name="Freeform 27"/>
          <p:cNvSpPr/>
          <p:nvPr/>
        </p:nvSpPr>
        <p:spPr>
          <a:xfrm>
            <a:off x="1943100" y="2319338"/>
            <a:ext cx="941388" cy="395287"/>
          </a:xfrm>
          <a:custGeom>
            <a:avLst/>
            <a:gdLst>
              <a:gd name="connsiteX0" fmla="*/ 314325 w 940594"/>
              <a:gd name="connsiteY0" fmla="*/ 9525 h 395287"/>
              <a:gd name="connsiteX1" fmla="*/ 557213 w 940594"/>
              <a:gd name="connsiteY1" fmla="*/ 9525 h 395287"/>
              <a:gd name="connsiteX2" fmla="*/ 828675 w 940594"/>
              <a:gd name="connsiteY2" fmla="*/ 66675 h 395287"/>
              <a:gd name="connsiteX3" fmla="*/ 828675 w 940594"/>
              <a:gd name="connsiteY3" fmla="*/ 323850 h 395287"/>
              <a:gd name="connsiteX4" fmla="*/ 157163 w 940594"/>
              <a:gd name="connsiteY4" fmla="*/ 280987 h 395287"/>
              <a:gd name="connsiteX5" fmla="*/ 0 w 940594"/>
              <a:gd name="connsiteY5" fmla="*/ 395287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0594" h="395287">
                <a:moveTo>
                  <a:pt x="314325" y="9525"/>
                </a:moveTo>
                <a:cubicBezTo>
                  <a:pt x="392906" y="4762"/>
                  <a:pt x="471488" y="0"/>
                  <a:pt x="557213" y="9525"/>
                </a:cubicBezTo>
                <a:cubicBezTo>
                  <a:pt x="642938" y="19050"/>
                  <a:pt x="783431" y="14288"/>
                  <a:pt x="828675" y="66675"/>
                </a:cubicBezTo>
                <a:cubicBezTo>
                  <a:pt x="873919" y="119063"/>
                  <a:pt x="940594" y="288131"/>
                  <a:pt x="828675" y="323850"/>
                </a:cubicBezTo>
                <a:cubicBezTo>
                  <a:pt x="716756" y="359569"/>
                  <a:pt x="295276" y="269081"/>
                  <a:pt x="157163" y="280987"/>
                </a:cubicBezTo>
                <a:cubicBezTo>
                  <a:pt x="19051" y="292893"/>
                  <a:pt x="9525" y="344090"/>
                  <a:pt x="0" y="395287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28600"/>
            <a:ext cx="9220200" cy="3429000"/>
          </a:xfrm>
        </p:spPr>
        <p:txBody>
          <a:bodyPr/>
          <a:lstStyle/>
          <a:p>
            <a:pPr>
              <a:defRPr/>
            </a:pPr>
            <a:r>
              <a:rPr lang="en-US" sz="7200" b="1" dirty="0" smtClean="0">
                <a:solidFill>
                  <a:srgbClr val="FF0000"/>
                </a:solidFill>
              </a:rPr>
              <a:t>        ACTIONS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072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Vascular smooth muscles:</a:t>
            </a:r>
            <a:endParaRPr lang="ar-EG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4"/>
          </p:nvPr>
        </p:nvSpPr>
        <p:spPr>
          <a:xfrm>
            <a:off x="4953000" y="3962400"/>
            <a:ext cx="3733800" cy="12954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smtClean="0"/>
              <a:t>Potent vasoconstrictor.</a:t>
            </a:r>
            <a:endParaRPr lang="ar-EG" smtClean="0"/>
          </a:p>
        </p:txBody>
      </p:sp>
      <p:sp>
        <p:nvSpPr>
          <p:cNvPr id="2765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l"/>
            <a:r>
              <a:rPr lang="en-US" sz="3200" smtClean="0">
                <a:solidFill>
                  <a:srgbClr val="002060"/>
                </a:solidFill>
              </a:rPr>
              <a:t>PGE</a:t>
            </a:r>
            <a:r>
              <a:rPr lang="en-US" sz="3200" baseline="-25000" smtClean="0">
                <a:solidFill>
                  <a:srgbClr val="002060"/>
                </a:solidFill>
              </a:rPr>
              <a:t>2</a:t>
            </a:r>
            <a:r>
              <a:rPr lang="en-US" sz="3200" smtClean="0">
                <a:solidFill>
                  <a:srgbClr val="002060"/>
                </a:solidFill>
              </a:rPr>
              <a:t> and PGI</a:t>
            </a:r>
            <a:r>
              <a:rPr lang="en-US" sz="3200" baseline="-25000" smtClean="0">
                <a:solidFill>
                  <a:srgbClr val="002060"/>
                </a:solidFill>
              </a:rPr>
              <a:t>2</a:t>
            </a:r>
            <a:endParaRPr lang="ar-EG" sz="3200" smtClean="0">
              <a:solidFill>
                <a:srgbClr val="00206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 algn="l">
              <a:defRPr/>
            </a:pPr>
            <a:r>
              <a:rPr lang="ar-EG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Thromboxane</a:t>
            </a:r>
            <a:r>
              <a:rPr lang="en-US" sz="3200" dirty="0" smtClean="0">
                <a:solidFill>
                  <a:srgbClr val="7030A0"/>
                </a:solidFill>
              </a:rPr>
              <a:t> A</a:t>
            </a:r>
            <a:r>
              <a:rPr lang="en-US" sz="3200" baseline="-25000" dirty="0" smtClean="0">
                <a:solidFill>
                  <a:srgbClr val="7030A0"/>
                </a:solidFill>
              </a:rPr>
              <a:t>2</a:t>
            </a:r>
            <a:endParaRPr lang="ar-EG" baseline="-25000" dirty="0">
              <a:solidFill>
                <a:srgbClr val="7030A0"/>
              </a:solidFill>
            </a:endParaRPr>
          </a:p>
        </p:txBody>
      </p:sp>
      <p:pic>
        <p:nvPicPr>
          <p:cNvPr id="2765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819400"/>
            <a:ext cx="3200400" cy="1454150"/>
          </a:xfr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533400" y="4114800"/>
            <a:ext cx="373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rtl="1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900" b="1" dirty="0">
                <a:latin typeface="+mn-lt"/>
                <a:cs typeface="+mn-cs"/>
              </a:rPr>
              <a:t>Potent vasodilators .</a:t>
            </a:r>
            <a:endParaRPr lang="ar-EG" sz="2900" dirty="0">
              <a:latin typeface="+mn-lt"/>
              <a:cs typeface="+mn-cs"/>
            </a:endParaRPr>
          </a:p>
        </p:txBody>
      </p:sp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2709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 build="p" animBg="1"/>
      <p:bldP spid="6" grpId="0" build="p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Blood:</a:t>
            </a:r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4953000"/>
            <a:ext cx="6400800" cy="19050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Berlin Sans FB Demi" pitchFamily="34" charset="0"/>
              </a:rPr>
              <a:t>PGE</a:t>
            </a:r>
            <a:r>
              <a:rPr lang="en-US" baseline="-25000" dirty="0" smtClean="0">
                <a:solidFill>
                  <a:srgbClr val="00B0F0"/>
                </a:solidFill>
                <a:latin typeface="Berlin Sans FB Demi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Berlin Sans FB Demi" pitchFamily="34" charset="0"/>
              </a:rPr>
              <a:t> and PGI</a:t>
            </a:r>
            <a:r>
              <a:rPr lang="en-US" baseline="-25000" dirty="0" smtClean="0">
                <a:solidFill>
                  <a:srgbClr val="00B0F0"/>
                </a:solidFill>
                <a:latin typeface="Berlin Sans FB Demi" pitchFamily="34" charset="0"/>
              </a:rPr>
              <a:t>2</a:t>
            </a:r>
            <a:r>
              <a:rPr lang="en-US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</a:p>
          <a:p>
            <a:pPr marL="514350" indent="-514350" algn="l" rtl="0">
              <a:buClr>
                <a:srgbClr val="002060"/>
              </a:buClr>
              <a:buSzPct val="100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002060"/>
                </a:solidFill>
                <a:latin typeface="Berlin Sans FB Demi" pitchFamily="34" charset="0"/>
              </a:rPr>
              <a:t>inhibit platelet aggregation</a:t>
            </a:r>
          </a:p>
          <a:p>
            <a:pPr marL="514350" indent="-514350" algn="l" rtl="0">
              <a:buClr>
                <a:srgbClr val="002060"/>
              </a:buClr>
              <a:buSzPct val="100000"/>
              <a:buFont typeface="Wingdings" pitchFamily="2" charset="2"/>
              <a:buNone/>
              <a:defRPr/>
            </a:pPr>
            <a:endParaRPr lang="ar-EG" sz="3600" dirty="0" smtClean="0">
              <a:solidFill>
                <a:srgbClr val="002060"/>
              </a:solidFill>
              <a:latin typeface="Berlin Sans FB Demi" pitchFamily="34" charset="0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44475"/>
            <a:ext cx="57054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743200" cy="24320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7030A0"/>
                </a:solidFill>
                <a:latin typeface="+mn-lt"/>
                <a:cs typeface="+mn-cs"/>
              </a:rPr>
              <a:t>TXA2</a:t>
            </a:r>
            <a:r>
              <a:rPr lang="en-US" sz="3600" b="1" dirty="0">
                <a:latin typeface="+mn-lt"/>
                <a:cs typeface="+mn-cs"/>
              </a:rPr>
              <a:t> </a:t>
            </a:r>
          </a:p>
          <a:p>
            <a:pPr marL="514350" indent="-514350">
              <a:defRPr/>
            </a:pPr>
            <a:r>
              <a:rPr lang="en-US" sz="2900" b="1" dirty="0">
                <a:latin typeface="+mn-lt"/>
                <a:cs typeface="+mn-cs"/>
              </a:rPr>
              <a:t>a potent inducer of </a:t>
            </a:r>
            <a:r>
              <a:rPr lang="en-US" sz="2900" b="1" u="sng" dirty="0">
                <a:latin typeface="+mn-lt"/>
                <a:cs typeface="+mn-cs"/>
              </a:rPr>
              <a:t>platelet aggregation</a:t>
            </a:r>
            <a:r>
              <a:rPr lang="en-US" sz="2900" b="1" dirty="0">
                <a:latin typeface="+mn-lt"/>
                <a:cs typeface="+mn-cs"/>
              </a:rPr>
              <a:t>.</a:t>
            </a:r>
          </a:p>
          <a:p>
            <a:pPr marL="514350" indent="-514350">
              <a:defRPr/>
            </a:pPr>
            <a:endParaRPr lang="ar-EG" sz="29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1"/>
          <p:cNvSpPr>
            <a:spLocks noGrp="1"/>
          </p:cNvSpPr>
          <p:nvPr>
            <p:ph type="body" idx="1"/>
          </p:nvPr>
        </p:nvSpPr>
        <p:spPr>
          <a:xfrm>
            <a:off x="762000" y="2971800"/>
            <a:ext cx="7123113" cy="27432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b="1" smtClean="0">
                <a:solidFill>
                  <a:srgbClr val="002060"/>
                </a:solidFill>
              </a:rPr>
              <a:t>One of the chemical mediators in inflammatory reactions.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Inflammation: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E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/>
          <p:cNvSpPr>
            <a:spLocks noGrp="1"/>
          </p:cNvSpPr>
          <p:nvPr>
            <p:ph type="body" idx="1"/>
          </p:nvPr>
        </p:nvSpPr>
        <p:spPr>
          <a:xfrm>
            <a:off x="533400" y="4572000"/>
            <a:ext cx="7391400" cy="20574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002060"/>
                </a:solidFill>
              </a:rPr>
              <a:t>-</a:t>
            </a:r>
            <a:r>
              <a:rPr lang="en-US" b="1" u="sng" smtClean="0">
                <a:solidFill>
                  <a:srgbClr val="FF0000"/>
                </a:solidFill>
              </a:rPr>
              <a:t>PGF</a:t>
            </a:r>
            <a:r>
              <a:rPr lang="en-US" b="1" u="sng" baseline="-25000" smtClean="0">
                <a:solidFill>
                  <a:srgbClr val="FF0000"/>
                </a:solidFill>
              </a:rPr>
              <a:t>2</a:t>
            </a:r>
            <a:r>
              <a:rPr lang="en-US" b="1" u="sng" baseline="-2500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b="1" smtClean="0">
                <a:solidFill>
                  <a:srgbClr val="002060"/>
                </a:solidFill>
              </a:rPr>
              <a:t>-</a:t>
            </a:r>
            <a:r>
              <a:rPr lang="en-US" b="1" u="sng" smtClean="0">
                <a:solidFill>
                  <a:srgbClr val="0070C0"/>
                </a:solidFill>
              </a:rPr>
              <a:t>LTs and thromboxane </a:t>
            </a:r>
            <a:r>
              <a:rPr lang="en-US" b="1" smtClean="0">
                <a:solidFill>
                  <a:srgbClr val="002060"/>
                </a:solidFill>
              </a:rPr>
              <a:t>are potent bronchoconstrictors in man </a:t>
            </a:r>
            <a:r>
              <a:rPr lang="en-US" b="1" smtClean="0">
                <a:solidFill>
                  <a:srgbClr val="002060"/>
                </a:solidFill>
                <a:latin typeface="ThiemeGulliver"/>
              </a:rPr>
              <a:t>→</a:t>
            </a:r>
            <a:r>
              <a:rPr lang="en-US" b="1" smtClean="0">
                <a:solidFill>
                  <a:srgbClr val="002060"/>
                </a:solidFill>
              </a:rPr>
              <a:t> allergic bronchospasm. 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Bronchial smooth muscle:</a:t>
            </a:r>
            <a:endParaRPr lang="ar-EG" smtClean="0">
              <a:solidFill>
                <a:srgbClr val="002060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38600"/>
            <a:ext cx="914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18150" y="2667000"/>
            <a:ext cx="3625850" cy="9540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dirty="0"/>
              <a:t>-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+mn-cs"/>
              </a:rPr>
              <a:t>PGE</a:t>
            </a:r>
            <a:r>
              <a:rPr lang="en-US" sz="2800" b="1" baseline="-25000" dirty="0">
                <a:solidFill>
                  <a:srgbClr val="002060"/>
                </a:solidFill>
                <a:latin typeface="+mn-lt"/>
                <a:cs typeface="+mn-cs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+mn-lt"/>
                <a:cs typeface="+mn-cs"/>
              </a:rPr>
              <a:t> c</a:t>
            </a:r>
            <a:r>
              <a:rPr lang="en-US" sz="2800" b="1" dirty="0">
                <a:solidFill>
                  <a:srgbClr val="7030A0"/>
                </a:solidFill>
                <a:latin typeface="+mn-lt"/>
                <a:cs typeface="+mn-cs"/>
              </a:rPr>
              <a:t>ause dilatation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.</a:t>
            </a:r>
          </a:p>
          <a:p>
            <a:pPr>
              <a:defRPr/>
            </a:pPr>
            <a:endParaRPr lang="ar-EG" sz="28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81000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  <p:bldP spid="29699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858000" cy="5334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Uterine smooth muscle:</a:t>
            </a:r>
            <a:endParaRPr lang="ar-EG" smtClean="0">
              <a:ea typeface="Times New Roman" pitchFamily="18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33400" y="3962400"/>
            <a:ext cx="82296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PGE</a:t>
            </a:r>
            <a:r>
              <a:rPr lang="en-US" sz="2900" b="1" baseline="-25000" dirty="0">
                <a:solidFill>
                  <a:srgbClr val="0070C0"/>
                </a:solidFill>
                <a:latin typeface="+mn-lt"/>
                <a:cs typeface="+mn-cs"/>
              </a:rPr>
              <a:t>2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 and 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PGF</a:t>
            </a:r>
            <a:r>
              <a:rPr lang="en-US" sz="2900" b="1" baseline="-25000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en-US" sz="2900" b="1" baseline="-25000" dirty="0">
                <a:solidFill>
                  <a:srgbClr val="FF0000"/>
                </a:solidFill>
                <a:latin typeface="+mn-lt"/>
                <a:cs typeface="+mn-cs"/>
                <a:sym typeface="Symbol" pitchFamily="18" charset="2"/>
              </a:rPr>
              <a:t></a:t>
            </a:r>
            <a:r>
              <a:rPr lang="en-US" sz="2900" b="1" baseline="-250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→ Menstruation/ </a:t>
            </a:r>
            <a:r>
              <a:rPr lang="en-US" sz="2900" b="1" dirty="0" err="1">
                <a:solidFill>
                  <a:srgbClr val="0070C0"/>
                </a:solidFill>
                <a:latin typeface="+mn-lt"/>
                <a:cs typeface="+mn-cs"/>
              </a:rPr>
              <a:t>Dysmenorrhea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</a:rPr>
              <a:t>/ L</a:t>
            </a: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abor contractions</a:t>
            </a:r>
          </a:p>
          <a:p>
            <a:pPr eaLnBrk="0" hangingPunct="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eaLnBrk="0" hangingPunct="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657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522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idx="1"/>
          </p:nvPr>
        </p:nvSpPr>
        <p:spPr>
          <a:xfrm>
            <a:off x="609600" y="2895600"/>
            <a:ext cx="7123113" cy="1673225"/>
          </a:xfrm>
        </p:spPr>
        <p:txBody>
          <a:bodyPr/>
          <a:lstStyle/>
          <a:p>
            <a:pPr algn="l" rtl="0"/>
            <a:r>
              <a:rPr lang="en-US" b="1" smtClean="0">
                <a:solidFill>
                  <a:srgbClr val="002060"/>
                </a:solidFill>
              </a:rPr>
              <a:t>- </a:t>
            </a:r>
            <a:r>
              <a:rPr lang="en-US" b="1" smtClean="0">
                <a:solidFill>
                  <a:srgbClr val="00B0F0"/>
                </a:solidFill>
              </a:rPr>
              <a:t>PGE</a:t>
            </a:r>
            <a:r>
              <a:rPr lang="en-US" b="1" baseline="-25000" smtClean="0">
                <a:solidFill>
                  <a:srgbClr val="00B0F0"/>
                </a:solidFill>
              </a:rPr>
              <a:t>2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  <a:r>
              <a:rPr lang="en-US" b="1" smtClean="0">
                <a:solidFill>
                  <a:srgbClr val="002060"/>
                </a:solidFill>
              </a:rPr>
              <a:t>and </a:t>
            </a:r>
            <a:r>
              <a:rPr lang="en-US" b="1" smtClean="0">
                <a:solidFill>
                  <a:srgbClr val="FF0000"/>
                </a:solidFill>
              </a:rPr>
              <a:t>PGF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n-US" b="1" baseline="-25000" smtClean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b="1" smtClean="0">
                <a:solidFill>
                  <a:srgbClr val="002060"/>
                </a:solidFill>
              </a:rPr>
              <a:t> </a:t>
            </a:r>
          </a:p>
          <a:p>
            <a:pPr algn="l" rtl="0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76200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GIT smooth muscle:</a:t>
            </a:r>
            <a:endParaRPr lang="ar-EG" smtClean="0">
              <a:solidFill>
                <a:srgbClr val="002060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733800"/>
            <a:ext cx="379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990600" y="4648200"/>
            <a:ext cx="26463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Char char="­"/>
            </a:pPr>
            <a:r>
              <a:rPr lang="en-US" sz="5400" b="1">
                <a:solidFill>
                  <a:srgbClr val="002060"/>
                </a:solidFill>
                <a:sym typeface="Symbol" pitchFamily="18" charset="2"/>
              </a:rPr>
              <a:t>GIT</a:t>
            </a:r>
          </a:p>
          <a:p>
            <a:r>
              <a:rPr lang="en-US" sz="5400" b="1">
                <a:solidFill>
                  <a:srgbClr val="002060"/>
                </a:solidFill>
                <a:sym typeface="Symbol" pitchFamily="18" charset="2"/>
              </a:rPr>
              <a:t>motility</a:t>
            </a:r>
            <a:endParaRPr lang="ar-EG" sz="5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  <p:bldP spid="31747" grpId="0"/>
      <p:bldP spid="31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3810000" cy="9144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GIT secretions:</a:t>
            </a:r>
            <a:endParaRPr lang="ar-EG" smtClean="0">
              <a:solidFill>
                <a:srgbClr val="00206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mtClean="0"/>
              <a:t> </a:t>
            </a:r>
            <a:r>
              <a:rPr lang="en-US" b="1" smtClean="0">
                <a:solidFill>
                  <a:srgbClr val="002060"/>
                </a:solidFill>
              </a:rPr>
              <a:t>PGE</a:t>
            </a:r>
            <a:r>
              <a:rPr lang="en-US" b="1" baseline="-25000" smtClean="0">
                <a:solidFill>
                  <a:srgbClr val="002060"/>
                </a:solidFill>
              </a:rPr>
              <a:t>2</a:t>
            </a:r>
            <a:r>
              <a:rPr lang="en-US" b="1" smtClean="0">
                <a:solidFill>
                  <a:srgbClr val="FF0000"/>
                </a:solidFill>
              </a:rPr>
              <a:t> , PGE</a:t>
            </a:r>
            <a:r>
              <a:rPr lang="en-US" b="1" baseline="-25000" smtClean="0">
                <a:solidFill>
                  <a:srgbClr val="FF0000"/>
                </a:solidFill>
              </a:rPr>
              <a:t>1</a:t>
            </a:r>
            <a:r>
              <a:rPr lang="en-US" b="1" smtClean="0">
                <a:solidFill>
                  <a:srgbClr val="FF0000"/>
                </a:solidFill>
              </a:rPr>
              <a:t>  </a:t>
            </a:r>
            <a:r>
              <a:rPr lang="en-US" b="1" smtClean="0">
                <a:solidFill>
                  <a:srgbClr val="002060"/>
                </a:solidFill>
              </a:rPr>
              <a:t>PGI</a:t>
            </a:r>
            <a:r>
              <a:rPr lang="en-US" b="1" baseline="-25000" smtClean="0">
                <a:solidFill>
                  <a:srgbClr val="002060"/>
                </a:solidFill>
              </a:rPr>
              <a:t>2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</a:p>
          <a:p>
            <a:pPr algn="l" rtl="0">
              <a:buFont typeface="Wingdings" pitchFamily="2" charset="2"/>
              <a:buNone/>
            </a:pPr>
            <a:r>
              <a:rPr lang="en-US" sz="4400" b="1" smtClean="0">
                <a:sym typeface="Symbol" pitchFamily="18" charset="2"/>
              </a:rPr>
              <a:t>↓</a:t>
            </a:r>
            <a:r>
              <a:rPr lang="en-US" b="1" u="sng" smtClean="0">
                <a:solidFill>
                  <a:srgbClr val="0070C0"/>
                </a:solidFill>
              </a:rPr>
              <a:t>acid</a:t>
            </a:r>
            <a:r>
              <a:rPr lang="en-US" u="sng" smtClean="0"/>
              <a:t> </a:t>
            </a:r>
            <a:r>
              <a:rPr lang="en-US" smtClean="0"/>
              <a:t>and </a:t>
            </a:r>
            <a:r>
              <a:rPr lang="en-US" u="sng" smtClean="0"/>
              <a:t>pepsinogen </a:t>
            </a:r>
            <a:r>
              <a:rPr lang="en-US" smtClean="0"/>
              <a:t>secretion .</a:t>
            </a:r>
          </a:p>
          <a:p>
            <a:pPr algn="l" rtl="0">
              <a:buFont typeface="Symbol" pitchFamily="18" charset="2"/>
              <a:buChar char="­"/>
            </a:pPr>
            <a:r>
              <a:rPr lang="en-US" b="1" u="sng" smtClean="0">
                <a:solidFill>
                  <a:srgbClr val="0070C0"/>
                </a:solidFill>
              </a:rPr>
              <a:t>mucin</a:t>
            </a:r>
            <a:r>
              <a:rPr lang="en-US" smtClean="0"/>
              <a:t>, </a:t>
            </a:r>
            <a:r>
              <a:rPr lang="en-US" u="sng" smtClean="0"/>
              <a:t>water</a:t>
            </a:r>
            <a:r>
              <a:rPr lang="en-US" smtClean="0"/>
              <a:t> and </a:t>
            </a:r>
            <a:r>
              <a:rPr lang="en-US" u="sng" smtClean="0"/>
              <a:t>bicarbonate</a:t>
            </a:r>
            <a:r>
              <a:rPr lang="en-US" smtClean="0"/>
              <a:t>  &amp; </a:t>
            </a:r>
            <a:r>
              <a:rPr lang="en-US" u="sng" smtClean="0"/>
              <a:t>Blood flow</a:t>
            </a:r>
            <a:r>
              <a:rPr lang="en-US" smtClean="0"/>
              <a:t>.</a:t>
            </a:r>
          </a:p>
          <a:p>
            <a:pPr algn="l" rtl="0">
              <a:buFont typeface="Wingdings" pitchFamily="2" charset="2"/>
              <a:buNone/>
            </a:pPr>
            <a:r>
              <a:rPr lang="en-US" smtClean="0"/>
              <a:t>Thus, it is cytoprotective</a:t>
            </a:r>
          </a:p>
          <a:p>
            <a:pPr algn="l" rtl="0"/>
            <a:endParaRPr lang="ar-EG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981200"/>
            <a:ext cx="3181350" cy="256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/>
          <p:cNvSpPr>
            <a:spLocks noGrp="1"/>
          </p:cNvSpPr>
          <p:nvPr>
            <p:ph type="body" idx="1"/>
          </p:nvPr>
        </p:nvSpPr>
        <p:spPr>
          <a:xfrm>
            <a:off x="533400" y="2743200"/>
            <a:ext cx="4648200" cy="1597025"/>
          </a:xfrm>
        </p:spPr>
        <p:txBody>
          <a:bodyPr/>
          <a:lstStyle/>
          <a:p>
            <a:pPr lvl="2" algn="l"/>
            <a:r>
              <a:rPr lang="en-US" sz="2900" b="1" smtClean="0">
                <a:solidFill>
                  <a:schemeClr val="tx1"/>
                </a:solidFill>
              </a:rPr>
              <a:t>PGE2 and PGI2 increase renal blood flow and diuresis.</a:t>
            </a:r>
          </a:p>
          <a:p>
            <a:pPr algn="l"/>
            <a:endParaRPr lang="ar-EG" smtClean="0"/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>
                <a:solidFill>
                  <a:srgbClr val="002060"/>
                </a:solidFill>
              </a:rPr>
              <a:t>Kideny</a:t>
            </a:r>
            <a:endParaRPr lang="ar-EG" b="1" smtClean="0">
              <a:solidFill>
                <a:srgbClr val="002060"/>
              </a:solidFill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752600"/>
            <a:ext cx="4276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7924800" cy="30480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MonoAmine</a:t>
            </a:r>
            <a:r>
              <a:rPr lang="en-US" b="1" dirty="0" smtClean="0">
                <a:solidFill>
                  <a:srgbClr val="FF0000"/>
                </a:solidFill>
              </a:rPr>
              <a:t> (HISTAMINE 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291" name="Subtitle 3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Central and peripheral nervous systems</a:t>
            </a:r>
            <a:endParaRPr lang="ar-EG" smtClean="0">
              <a:solidFill>
                <a:srgbClr val="00206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lvl="1" algn="l" rtl="0"/>
            <a:r>
              <a:rPr lang="en-US" sz="2800" b="1" smtClean="0"/>
              <a:t>Fever:</a:t>
            </a:r>
            <a:r>
              <a:rPr lang="en-US" sz="2800" smtClean="0"/>
              <a:t> PGE</a:t>
            </a:r>
            <a:r>
              <a:rPr lang="en-US" sz="2800" baseline="-25000" smtClean="0"/>
              <a:t>1</a:t>
            </a:r>
            <a:r>
              <a:rPr lang="en-US" sz="2800" smtClean="0"/>
              <a:t> and PGE</a:t>
            </a:r>
            <a:r>
              <a:rPr lang="en-US" sz="2800" baseline="-25000" smtClean="0"/>
              <a:t>2</a:t>
            </a:r>
            <a:r>
              <a:rPr lang="en-US" sz="2800" smtClean="0"/>
              <a:t> increase body temperature. </a:t>
            </a:r>
          </a:p>
          <a:p>
            <a:pPr algn="l" rtl="0"/>
            <a:endParaRPr lang="ar-EG" smtClean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1800"/>
            <a:ext cx="3009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81400"/>
            <a:ext cx="247332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839200" cy="3276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CLINICAL  USES OF PGs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              ANALOGS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96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657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5"/>
          <p:cNvSpPr>
            <a:spLocks noGrp="1"/>
          </p:cNvSpPr>
          <p:nvPr>
            <p:ph type="title"/>
          </p:nvPr>
        </p:nvSpPr>
        <p:spPr>
          <a:xfrm>
            <a:off x="228600" y="0"/>
            <a:ext cx="4876800" cy="1295400"/>
          </a:xfrm>
        </p:spPr>
        <p:txBody>
          <a:bodyPr/>
          <a:lstStyle/>
          <a:p>
            <a:r>
              <a:rPr lang="en-US" sz="5400" b="1" smtClean="0">
                <a:solidFill>
                  <a:srgbClr val="7030A0"/>
                </a:solidFill>
              </a:rPr>
              <a:t>Carboprost</a:t>
            </a:r>
            <a:endParaRPr lang="ar-EG" sz="5400" b="1" smtClean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458200" cy="38782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971550" lvl="1" indent="-514350">
              <a:defRPr/>
            </a:pPr>
            <a:r>
              <a:rPr lang="en-US" sz="4000" b="1" u="sng" dirty="0">
                <a:solidFill>
                  <a:srgbClr val="FF0000"/>
                </a:solidFill>
              </a:rPr>
              <a:t>PGF</a:t>
            </a:r>
            <a:r>
              <a:rPr lang="en-US" sz="4000" b="1" u="sng" baseline="-25000" dirty="0">
                <a:solidFill>
                  <a:srgbClr val="FF0000"/>
                </a:solidFill>
              </a:rPr>
              <a:t>2</a:t>
            </a:r>
            <a:r>
              <a:rPr lang="el-GR" sz="4000" b="1" u="sng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( analog)</a:t>
            </a:r>
          </a:p>
          <a:p>
            <a:pPr marL="971550" lvl="1" indent="-514350">
              <a:defRPr/>
            </a:pPr>
            <a:endParaRPr lang="en-US" sz="4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71550" lvl="1" indent="-514350">
              <a:buFontTx/>
              <a:buAutoNum type="arabicParenR"/>
              <a:defRPr/>
            </a:pPr>
            <a:r>
              <a:rPr lang="en-US" sz="3200" b="1" dirty="0" err="1">
                <a:solidFill>
                  <a:srgbClr val="0070C0"/>
                </a:solidFill>
              </a:rPr>
              <a:t>Abortifacient</a:t>
            </a:r>
            <a:r>
              <a:rPr lang="en-US" sz="3200" b="1" dirty="0">
                <a:solidFill>
                  <a:srgbClr val="0070C0"/>
                </a:solidFill>
              </a:rPr>
              <a:t>:</a:t>
            </a:r>
          </a:p>
          <a:p>
            <a:pPr marL="1428750" lvl="2" indent="-514350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2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2">
              <a:defRPr/>
            </a:pP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Trigger abortion in  first trimester.</a:t>
            </a:r>
          </a:p>
          <a:p>
            <a:pPr lvl="1">
              <a:defRPr/>
            </a:pP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 </a:t>
            </a:r>
            <a:endParaRPr lang="en-US" dirty="0"/>
          </a:p>
          <a:p>
            <a:pPr>
              <a:defRPr/>
            </a:pP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657600"/>
            <a:ext cx="8458200" cy="170815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lvl="1">
              <a:defRPr/>
            </a:pPr>
            <a:r>
              <a:rPr lang="en-US" sz="2900" b="1" dirty="0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2) For  postpartum </a:t>
            </a:r>
            <a:r>
              <a:rPr lang="en-US" sz="2900" b="1" dirty="0" err="1">
                <a:solidFill>
                  <a:srgbClr val="0070C0"/>
                </a:solidFill>
                <a:latin typeface="+mn-lt"/>
                <a:cs typeface="+mn-cs"/>
                <a:sym typeface="Symbol" pitchFamily="18" charset="2"/>
              </a:rPr>
              <a:t>haemorrhage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 </a:t>
            </a:r>
          </a:p>
          <a:p>
            <a:pPr lvl="1">
              <a:defRPr/>
            </a:pPr>
            <a:endParaRPr lang="en-US" sz="2900" b="1" dirty="0">
              <a:latin typeface="+mn-lt"/>
              <a:cs typeface="+mn-cs"/>
              <a:sym typeface="Symbol" pitchFamily="18" charset="2"/>
            </a:endParaRPr>
          </a:p>
          <a:p>
            <a:pPr lvl="1">
              <a:defRPr/>
            </a:pP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  <a:sym typeface="Symbol" pitchFamily="18" charset="2"/>
              </a:rPr>
              <a:t>       </a:t>
            </a:r>
            <a:r>
              <a:rPr lang="en-US" sz="2900" b="1" dirty="0">
                <a:latin typeface="+mn-lt"/>
                <a:cs typeface="+mn-cs"/>
                <a:sym typeface="Symbol" pitchFamily="18" charset="2"/>
              </a:rPr>
              <a:t>vasoconstriction</a:t>
            </a:r>
          </a:p>
          <a:p>
            <a:pPr>
              <a:defRPr/>
            </a:pPr>
            <a:endParaRPr lang="ar-EG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85800"/>
            <a:ext cx="3009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1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7656513" cy="2514600"/>
          </a:xfrm>
        </p:spPr>
        <p:txBody>
          <a:bodyPr/>
          <a:lstStyle/>
          <a:p>
            <a:pPr algn="l" rtl="0"/>
            <a:r>
              <a:rPr lang="en-US" b="1" smtClean="0">
                <a:solidFill>
                  <a:srgbClr val="002060"/>
                </a:solidFill>
              </a:rPr>
              <a:t>  </a:t>
            </a:r>
            <a:r>
              <a:rPr lang="en-US" b="1" smtClean="0">
                <a:solidFill>
                  <a:srgbClr val="FF0000"/>
                </a:solidFill>
              </a:rPr>
              <a:t>(PGF</a:t>
            </a:r>
            <a:r>
              <a:rPr lang="en-US" b="1" baseline="-25000" smtClean="0">
                <a:solidFill>
                  <a:srgbClr val="FF0000"/>
                </a:solidFill>
              </a:rPr>
              <a:t>2</a:t>
            </a:r>
            <a:r>
              <a:rPr lang="el-GR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analog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baseline="-25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smtClean="0">
                <a:solidFill>
                  <a:srgbClr val="002060"/>
                </a:solidFill>
              </a:rPr>
              <a:t> eye drops in </a:t>
            </a:r>
            <a:r>
              <a:rPr lang="en-US" b="1" smtClean="0">
                <a:solidFill>
                  <a:srgbClr val="00B0F0"/>
                </a:solidFill>
              </a:rPr>
              <a:t>open angle glaucoma</a:t>
            </a:r>
            <a:r>
              <a:rPr lang="en-US" b="1" smtClean="0">
                <a:solidFill>
                  <a:srgbClr val="002060"/>
                </a:solidFill>
              </a:rPr>
              <a:t>. </a:t>
            </a:r>
          </a:p>
          <a:p>
            <a:pPr algn="l" rtl="0"/>
            <a:r>
              <a:rPr lang="en-US" sz="3600" b="1" smtClean="0">
                <a:solidFill>
                  <a:srgbClr val="002060"/>
                </a:solidFill>
                <a:latin typeface="Gill Sans Ultra Bold" pitchFamily="34" charset="0"/>
              </a:rPr>
              <a:t>↓</a:t>
            </a:r>
            <a:r>
              <a:rPr lang="en-US" b="1" smtClean="0">
                <a:solidFill>
                  <a:srgbClr val="002060"/>
                </a:solidFill>
                <a:latin typeface="JansonText-Roman"/>
              </a:rPr>
              <a:t> IOP </a:t>
            </a:r>
            <a:r>
              <a:rPr lang="en-US" b="1" smtClean="0">
                <a:solidFill>
                  <a:srgbClr val="002060"/>
                </a:solidFill>
              </a:rPr>
              <a:t> by enhancing outflow of the aqueous humar. 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7620000" cy="990600"/>
          </a:xfrm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Latanoprost</a:t>
            </a:r>
            <a:endParaRPr lang="ar-EG" smtClean="0">
              <a:solidFill>
                <a:srgbClr val="00206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743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rot="20152700">
            <a:off x="5129213" y="2741613"/>
            <a:ext cx="1220787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39939" grpId="0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7030A0"/>
                </a:solidFill>
              </a:rPr>
              <a:t>Alprostadil</a:t>
            </a:r>
            <a:endParaRPr lang="ar-EG" sz="4800" smtClean="0">
              <a:solidFill>
                <a:srgbClr val="7030A0"/>
              </a:solidFill>
            </a:endParaRPr>
          </a:p>
        </p:txBody>
      </p:sp>
      <p:sp>
        <p:nvSpPr>
          <p:cNvPr id="4096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590800" cy="1981200"/>
          </a:xfrm>
        </p:spPr>
        <p:txBody>
          <a:bodyPr/>
          <a:lstStyle/>
          <a:p>
            <a:pPr algn="l" rtl="0"/>
            <a:r>
              <a:rPr lang="en-US" sz="3200" b="1" smtClean="0">
                <a:solidFill>
                  <a:srgbClr val="00206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(</a:t>
            </a:r>
            <a:r>
              <a:rPr lang="en-US" sz="3200" b="1" smtClean="0">
                <a:solidFill>
                  <a:srgbClr val="FFFF00"/>
                </a:solidFill>
              </a:rPr>
              <a:t>PGE</a:t>
            </a:r>
            <a:r>
              <a:rPr lang="en-US" sz="3200" b="1" baseline="-25000" smtClean="0">
                <a:solidFill>
                  <a:srgbClr val="FFFF00"/>
                </a:solidFill>
              </a:rPr>
              <a:t>1</a:t>
            </a:r>
            <a:r>
              <a:rPr lang="en-US" sz="3200" b="1" smtClean="0">
                <a:solidFill>
                  <a:srgbClr val="FFFF00"/>
                </a:solidFill>
              </a:rPr>
              <a:t>analog</a:t>
            </a:r>
            <a:r>
              <a:rPr lang="en-US" sz="3200" b="1" smtClean="0">
                <a:solidFill>
                  <a:srgbClr val="002060"/>
                </a:solidFill>
              </a:rPr>
              <a:t>)</a:t>
            </a:r>
            <a:endParaRPr lang="ar-EG" sz="3200" smtClean="0">
              <a:solidFill>
                <a:srgbClr val="FFFFFF"/>
              </a:solidFill>
            </a:endParaRPr>
          </a:p>
        </p:txBody>
      </p:sp>
      <p:sp>
        <p:nvSpPr>
          <p:cNvPr id="40964" name="Content Placeholder 3"/>
          <p:cNvSpPr>
            <a:spLocks noGrp="1"/>
          </p:cNvSpPr>
          <p:nvPr>
            <p:ph sz="quarter" idx="1"/>
          </p:nvPr>
        </p:nvSpPr>
        <p:spPr>
          <a:xfrm>
            <a:off x="3200400" y="1752600"/>
            <a:ext cx="5715000" cy="19812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smtClean="0">
                <a:solidFill>
                  <a:srgbClr val="002060"/>
                </a:solidFill>
              </a:rPr>
              <a:t>1- Injected in corpus cavernosum of       the penis for some forms of                 </a:t>
            </a:r>
            <a:r>
              <a:rPr lang="en-US" b="1" smtClean="0">
                <a:solidFill>
                  <a:srgbClr val="0070C0"/>
                </a:solidFill>
              </a:rPr>
              <a:t>male impotence</a:t>
            </a:r>
            <a:r>
              <a:rPr lang="en-US" b="1" smtClean="0">
                <a:solidFill>
                  <a:srgbClr val="002060"/>
                </a:solidFill>
              </a:rPr>
              <a:t>.</a:t>
            </a:r>
          </a:p>
          <a:p>
            <a:pPr algn="l">
              <a:buFont typeface="Wingdings" pitchFamily="2" charset="2"/>
              <a:buNone/>
            </a:pPr>
            <a:endParaRPr lang="ar-EG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 animBg="1"/>
      <p:bldP spid="4096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/>
          <p:cNvSpPr>
            <a:spLocks noGrp="1"/>
          </p:cNvSpPr>
          <p:nvPr>
            <p:ph type="body" idx="1"/>
          </p:nvPr>
        </p:nvSpPr>
        <p:spPr>
          <a:xfrm>
            <a:off x="838200" y="3200400"/>
            <a:ext cx="7123113" cy="3048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002060"/>
                </a:solidFill>
              </a:rPr>
              <a:t> </a:t>
            </a:r>
          </a:p>
          <a:p>
            <a:pPr algn="l"/>
            <a:endParaRPr lang="en-US" b="1" smtClean="0">
              <a:solidFill>
                <a:srgbClr val="002060"/>
              </a:solidFill>
            </a:endParaRPr>
          </a:p>
          <a:p>
            <a:pPr algn="l"/>
            <a:r>
              <a:rPr lang="en-US" b="1" smtClean="0">
                <a:solidFill>
                  <a:srgbClr val="002060"/>
                </a:solidFill>
              </a:rPr>
              <a:t>2- In congenital heart anomalies </a:t>
            </a:r>
          </a:p>
          <a:p>
            <a:pPr algn="l"/>
            <a:r>
              <a:rPr lang="en-US" b="1" smtClean="0">
                <a:solidFill>
                  <a:srgbClr val="0070C0"/>
                </a:solidFill>
              </a:rPr>
              <a:t>       to keep the patent ductus arteriosus until </a:t>
            </a:r>
            <a:r>
              <a:rPr lang="en-US" b="1" smtClean="0">
                <a:solidFill>
                  <a:srgbClr val="002060"/>
                </a:solidFill>
              </a:rPr>
              <a:t>		                     </a:t>
            </a:r>
            <a:r>
              <a:rPr lang="en-US" b="1" smtClean="0">
                <a:solidFill>
                  <a:srgbClr val="0070C0"/>
                </a:solidFill>
              </a:rPr>
              <a:t>surgery.  </a:t>
            </a:r>
          </a:p>
          <a:p>
            <a:pPr algn="l"/>
            <a:endParaRPr lang="ar-EG" b="1" smtClean="0">
              <a:solidFill>
                <a:srgbClr val="002060"/>
              </a:solidFill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228600"/>
            <a:ext cx="24765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800" b="1" smtClean="0">
                <a:solidFill>
                  <a:srgbClr val="7030A0"/>
                </a:solidFill>
              </a:rPr>
              <a:t>Misoprostol</a:t>
            </a:r>
            <a:endParaRPr lang="ar-EG" smtClean="0">
              <a:solidFill>
                <a:srgbClr val="7030A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438400"/>
            <a:ext cx="7391400" cy="3352800"/>
          </a:xfrm>
        </p:spPr>
        <p:txBody>
          <a:bodyPr/>
          <a:lstStyle/>
          <a:p>
            <a:pPr lvl="1" algn="l" rtl="0"/>
            <a:r>
              <a:rPr lang="en-US" sz="2800" b="1" smtClean="0"/>
              <a:t> </a:t>
            </a:r>
            <a:r>
              <a:rPr lang="en-US" sz="2800" b="1" smtClean="0">
                <a:solidFill>
                  <a:srgbClr val="FF0000"/>
                </a:solidFill>
              </a:rPr>
              <a:t>(PGE</a:t>
            </a:r>
            <a:r>
              <a:rPr lang="en-US" sz="2800" b="1" baseline="-25000" smtClean="0">
                <a:solidFill>
                  <a:srgbClr val="FF0000"/>
                </a:solidFill>
              </a:rPr>
              <a:t>1</a:t>
            </a:r>
            <a:r>
              <a:rPr lang="en-US" sz="2800" b="1" smtClean="0">
                <a:solidFill>
                  <a:srgbClr val="FF0000"/>
                </a:solidFill>
              </a:rPr>
              <a:t> analog</a:t>
            </a:r>
            <a:r>
              <a:rPr lang="en-US" sz="2800" b="1" smtClean="0"/>
              <a:t>) </a:t>
            </a:r>
          </a:p>
          <a:p>
            <a:pPr lvl="1" algn="l" rtl="0"/>
            <a:endParaRPr lang="en-US" sz="2800" b="1" smtClean="0"/>
          </a:p>
          <a:p>
            <a:pPr lvl="1" algn="l" rtl="0">
              <a:buFont typeface="Wingdings 2" pitchFamily="18" charset="2"/>
              <a:buNone/>
            </a:pPr>
            <a:r>
              <a:rPr lang="en-US" sz="2800" b="1" smtClean="0">
                <a:solidFill>
                  <a:srgbClr val="0070C0"/>
                </a:solidFill>
              </a:rPr>
              <a:t>Peptic ulcer</a:t>
            </a:r>
            <a:endParaRPr lang="en-US" sz="3200" b="1" smtClean="0">
              <a:solidFill>
                <a:srgbClr val="0070C0"/>
              </a:solidFill>
            </a:endParaRPr>
          </a:p>
          <a:p>
            <a:pPr lvl="3" algn="l" rtl="0"/>
            <a:endParaRPr lang="en-US" sz="3200" b="1" smtClean="0"/>
          </a:p>
        </p:txBody>
      </p:sp>
      <p:pic>
        <p:nvPicPr>
          <p:cNvPr id="430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5733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Clinical Uses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1600" b="1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0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Oxytocis agents: (e.g.: Dinoprostone PGE2)</a:t>
            </a:r>
          </a:p>
          <a:p>
            <a:pPr algn="l" rtl="0">
              <a:lnSpc>
                <a:spcPct val="90000"/>
              </a:lnSpc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Asthma: Leukotrien antagonists (Zafirleukast; 	Montelukast); Zileuton</a:t>
            </a:r>
          </a:p>
          <a:p>
            <a:pPr algn="l" rtl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2" algn="l" rtl="0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	Impotance: Alprostadil PGE2</a:t>
            </a:r>
          </a:p>
          <a:p>
            <a:pPr algn="l" rtl="0">
              <a:lnSpc>
                <a:spcPct val="90000"/>
              </a:lnSpc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Glaucoma: Latanoprost PGF2</a:t>
            </a:r>
          </a:p>
          <a:p>
            <a:pPr algn="l" rtl="0">
              <a:lnSpc>
                <a:spcPct val="90000"/>
              </a:lnSpc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Anti-inflammatory and RA (NSAIDs)</a:t>
            </a:r>
          </a:p>
          <a:p>
            <a:pPr algn="l" rtl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Antiplatelet action (Aspirin)</a:t>
            </a:r>
          </a:p>
          <a:p>
            <a:pPr algn="l" rtl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	Peptic Ulcer (Minoprostol PGE1)(Cytotec)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FFFF00"/>
              </a:solidFill>
              <a:latin typeface="Symbol" pitchFamily="18" charset="2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1000" b="1" smtClean="0">
                <a:solidFill>
                  <a:srgbClr val="FFFF00"/>
                </a:solidFill>
                <a:latin typeface="Symbol" pitchFamily="18" charset="2"/>
                <a:cs typeface="Times New Roman" pitchFamily="18" charset="0"/>
              </a:rPr>
              <a:t>	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1000" b="1" smtClean="0">
              <a:solidFill>
                <a:srgbClr val="FFFF00"/>
              </a:solidFill>
              <a:latin typeface="Symbol" pitchFamily="18" charset="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01000" cy="2438400"/>
          </a:xfrm>
        </p:spPr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</a:rPr>
              <a:t>Thank you &amp; Good Luck</a:t>
            </a:r>
            <a:r>
              <a:rPr lang="en-US" sz="6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Storage Sites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4339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4" t="2162" r="8609" b="2702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0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52400"/>
            <a:ext cx="4502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RELEASE</a:t>
            </a:r>
            <a:endParaRPr 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Storage and release:</a:t>
            </a:r>
            <a:r>
              <a:rPr lang="en-US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algn="l" rtl="0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Histamine is usually found in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storage granules as complex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with sulfated polysacharides, heparin and released (locally) by:</a:t>
            </a:r>
          </a:p>
          <a:p>
            <a:pPr algn="l" rtl="0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immunologicl Mechanism (During Allergic Reaction 	(see Fig 56-5)</a:t>
            </a:r>
          </a:p>
          <a:p>
            <a:pPr algn="l" rtl="0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Tissue injury</a:t>
            </a:r>
            <a:r>
              <a:rPr lang="en-US" sz="2800" smtClean="0">
                <a:solidFill>
                  <a:srgbClr val="EEFA78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Mast cell</a:t>
            </a:r>
            <a:r>
              <a:rPr lang="en-US" sz="2800" smtClean="0">
                <a:solidFill>
                  <a:srgbClr val="EEFA78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degranulation</a:t>
            </a:r>
          </a:p>
          <a:p>
            <a:pPr algn="l" rtl="0">
              <a:buFontTx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Tx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Chemical and physical Conditions ( see table 51-2)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9718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410200" y="5181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48000" contrast="-12000"/>
          </a:blip>
          <a:srcRect/>
          <a:stretch>
            <a:fillRect/>
          </a:stretch>
        </p:blipFill>
        <p:spPr bwMode="auto">
          <a:xfrm rot="120000">
            <a:off x="512763" y="258763"/>
            <a:ext cx="8120062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Chemical and Physical Agents  that Release Histamine</a:t>
            </a:r>
          </a:p>
        </p:txBody>
      </p:sp>
      <p:graphicFrame>
        <p:nvGraphicFramePr>
          <p:cNvPr id="57358" name="Group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rtl="1"/>
              <a:tblGrid>
                <a:gridCol w="3048000"/>
                <a:gridCol w="5181600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161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Physical Agents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161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Chemical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</a:tr>
              <a:tr h="421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Mechanical trauma,     Radiant energy, Thermal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Chymotrypsin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Compound 48/80, Detergents,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Dextran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DMSO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dimethyl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sulfoxide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 Morphine and other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Opiods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Pentamidine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Polymyxin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B,  Polyvinyl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pyrrolidine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Propamidine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eserpine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Surface active agents,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Stilbamidine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Toxins,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Tubocurarine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venoms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X-ray contrast 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458200" cy="2743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SYNTHESIS &amp; INACTIVATIONTION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634</Words>
  <Application>Microsoft Office PowerPoint</Application>
  <PresentationFormat>On-screen Show (4:3)</PresentationFormat>
  <Paragraphs>233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Tw Cen MT</vt:lpstr>
      <vt:lpstr>Wingdings</vt:lpstr>
      <vt:lpstr>Wingdings 2</vt:lpstr>
      <vt:lpstr>Calibri</vt:lpstr>
      <vt:lpstr>Arial Narrow</vt:lpstr>
      <vt:lpstr>Times New Roman</vt:lpstr>
      <vt:lpstr>Berlin Sans FB Demi</vt:lpstr>
      <vt:lpstr>Bernard MT Condensed</vt:lpstr>
      <vt:lpstr>Broadway</vt:lpstr>
      <vt:lpstr>Symbol</vt:lpstr>
      <vt:lpstr>ThiemeGulliver</vt:lpstr>
      <vt:lpstr>Gill Sans Ultra Bold</vt:lpstr>
      <vt:lpstr>JansonText-Roman</vt:lpstr>
      <vt:lpstr>Median</vt:lpstr>
      <vt:lpstr>Slide 1</vt:lpstr>
      <vt:lpstr>Slide 2</vt:lpstr>
      <vt:lpstr>MonoAmine (HISTAMINE )</vt:lpstr>
      <vt:lpstr>Storage Sites</vt:lpstr>
      <vt:lpstr>Slide 5</vt:lpstr>
      <vt:lpstr>Storage and release: </vt:lpstr>
      <vt:lpstr>Slide 7</vt:lpstr>
      <vt:lpstr>Chemical and Physical Agents  that Release Histamine</vt:lpstr>
      <vt:lpstr>SYNTHESIS &amp; INACTIVATIONTION</vt:lpstr>
      <vt:lpstr>Slide 10</vt:lpstr>
      <vt:lpstr>Slide 11</vt:lpstr>
      <vt:lpstr>Histamine receptors antagonists  What is the physiological Antagonist of Histamine?</vt:lpstr>
      <vt:lpstr>Slide 13</vt:lpstr>
      <vt:lpstr>Slide 14</vt:lpstr>
      <vt:lpstr>Slide 15</vt:lpstr>
      <vt:lpstr>Slide 16</vt:lpstr>
      <vt:lpstr>Eicosanoids (Prostaglandins)</vt:lpstr>
      <vt:lpstr>Slide 18</vt:lpstr>
      <vt:lpstr> INHIBITORS OF EICOSANOIDS</vt:lpstr>
      <vt:lpstr>Slide 20</vt:lpstr>
      <vt:lpstr>        ACTIONS</vt:lpstr>
      <vt:lpstr>Vascular smooth muscles:</vt:lpstr>
      <vt:lpstr>Blood:</vt:lpstr>
      <vt:lpstr>Inflammation: </vt:lpstr>
      <vt:lpstr>Bronchial smooth muscle:</vt:lpstr>
      <vt:lpstr>Uterine smooth muscle:</vt:lpstr>
      <vt:lpstr>GIT smooth muscle:</vt:lpstr>
      <vt:lpstr>GIT secretions:</vt:lpstr>
      <vt:lpstr>Kideny</vt:lpstr>
      <vt:lpstr>Central and peripheral nervous systems</vt:lpstr>
      <vt:lpstr>  CLINICAL  USES OF PGs                   ANALOGS</vt:lpstr>
      <vt:lpstr>Carboprost</vt:lpstr>
      <vt:lpstr>Slide 33</vt:lpstr>
      <vt:lpstr>Latanoprost</vt:lpstr>
      <vt:lpstr>Alprostadil</vt:lpstr>
      <vt:lpstr>Slide 36</vt:lpstr>
      <vt:lpstr>Misoprostol</vt:lpstr>
      <vt:lpstr>Slide 38</vt:lpstr>
      <vt:lpstr>Thank you &amp; Good Luck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Nonsteroidal Antiinflammatory Drugs (NSAIDs)</dc:title>
  <dc:creator>Cheryl Tajon</dc:creator>
  <cp:lastModifiedBy>DR.ALHAIDER</cp:lastModifiedBy>
  <cp:revision>173</cp:revision>
  <dcterms:created xsi:type="dcterms:W3CDTF">2008-08-18T18:55:12Z</dcterms:created>
  <dcterms:modified xsi:type="dcterms:W3CDTF">2012-11-06T05:11:00Z</dcterms:modified>
</cp:coreProperties>
</file>