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4" r:id="rId2"/>
    <p:sldId id="300" r:id="rId3"/>
    <p:sldId id="369" r:id="rId4"/>
    <p:sldId id="275" r:id="rId5"/>
    <p:sldId id="400" r:id="rId6"/>
    <p:sldId id="404" r:id="rId7"/>
    <p:sldId id="403" r:id="rId8"/>
    <p:sldId id="405" r:id="rId9"/>
    <p:sldId id="409" r:id="rId10"/>
    <p:sldId id="388" r:id="rId11"/>
    <p:sldId id="389" r:id="rId12"/>
    <p:sldId id="391" r:id="rId13"/>
    <p:sldId id="410" r:id="rId14"/>
    <p:sldId id="393" r:id="rId15"/>
    <p:sldId id="40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B9"/>
    <a:srgbClr val="6600FF"/>
    <a:srgbClr val="5100C8"/>
    <a:srgbClr val="FF00FF"/>
    <a:srgbClr val="EBE2F2"/>
    <a:srgbClr val="FFE5FF"/>
    <a:srgbClr val="7B48A2"/>
    <a:srgbClr val="DBCEFE"/>
    <a:srgbClr val="ECCD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8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30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VARIATION IN DRUG RESONSIVNESS</a:t>
            </a: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302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Decrease in drug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effects.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Development of side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586740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A00B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Drug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A 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B</a:t>
              </a:r>
            </a:p>
            <a:p>
              <a:endParaRPr lang="en-US" sz="240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>
                  <a:latin typeface="Arial Narrow" pitchFamily="34" charset="0"/>
                </a:rPr>
                <a:t> 	Sedation 		Cholestatic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>
                  <a:latin typeface="Arial Narrow" pitchFamily="34" charset="0"/>
                </a:rPr>
                <a:t>		GIT haemorrhage 	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>
                  <a:latin typeface="Arial Narrow" pitchFamily="34" charset="0"/>
                </a:rPr>
                <a:t>		Hypokalaemia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486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200" dirty="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latin typeface="Bernard MT Condensed" pitchFamily="18" charset="0"/>
              </a:rPr>
              <a:t>Genetics Variation / defect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04800" y="838200"/>
            <a:ext cx="378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1376363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Arial Narrow" pitchFamily="34" charset="0"/>
              </a:rPr>
              <a:t>The drug or its bi-product [</a:t>
            </a:r>
            <a:r>
              <a:rPr lang="en-US" sz="2200" b="1" i="1">
                <a:latin typeface="Arial Narrow" pitchFamily="34" charset="0"/>
              </a:rPr>
              <a:t>protein macromolecules or haptens</a:t>
            </a:r>
            <a:r>
              <a:rPr lang="en-US" sz="2200" b="1">
                <a:latin typeface="Arial Narrow" pitchFamily="34" charset="0"/>
              </a:rPr>
              <a:t>] react as antigens and provoke immune response that results in damage to the tissue</a:t>
            </a:r>
            <a:r>
              <a:rPr lang="en-US" sz="2200" b="1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400" b="1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75748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229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5875338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2766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200400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799138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438400" y="762000"/>
            <a:ext cx="1371600" cy="5867400"/>
            <a:chOff x="4419600" y="148683"/>
            <a:chExt cx="1371600" cy="6099717"/>
          </a:xfrm>
        </p:grpSpPr>
        <p:pic>
          <p:nvPicPr>
            <p:cNvPr id="399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48683"/>
              <a:ext cx="1371600" cy="609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410200" y="1828746"/>
              <a:ext cx="228600" cy="305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1600997"/>
              <a:ext cx="228600" cy="303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4038573"/>
              <a:ext cx="228600" cy="3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724400" y="1789113"/>
            <a:ext cx="3657600" cy="1792287"/>
            <a:chOff x="4114800" y="762000"/>
            <a:chExt cx="3657600" cy="1791700"/>
          </a:xfrm>
        </p:grpSpPr>
        <p:grpSp>
          <p:nvGrpSpPr>
            <p:cNvPr id="39957" name="Group 31"/>
            <p:cNvGrpSpPr>
              <a:grpSpLocks/>
            </p:cNvGrpSpPr>
            <p:nvPr/>
          </p:nvGrpSpPr>
          <p:grpSpPr bwMode="auto">
            <a:xfrm>
              <a:off x="4114800" y="762000"/>
              <a:ext cx="2819400" cy="1752600"/>
              <a:chOff x="6400800" y="2438400"/>
              <a:chExt cx="2943225" cy="1790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9383" y="2861606"/>
                <a:ext cx="1158398" cy="1071799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6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2438400"/>
                <a:ext cx="29432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8" name="TextBox 33"/>
            <p:cNvSpPr txBox="1">
              <a:spLocks noChangeArrowheads="1"/>
            </p:cNvSpPr>
            <p:nvPr/>
          </p:nvSpPr>
          <p:spPr bwMode="auto">
            <a:xfrm>
              <a:off x="7086600" y="949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  <p:sp>
          <p:nvSpPr>
            <p:cNvPr id="39959" name="TextBox 34"/>
            <p:cNvSpPr txBox="1">
              <a:spLocks noChangeArrowheads="1"/>
            </p:cNvSpPr>
            <p:nvPr/>
          </p:nvSpPr>
          <p:spPr bwMode="auto">
            <a:xfrm>
              <a:off x="7086600" y="2092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53000" y="3810000"/>
            <a:ext cx="2895600" cy="1628775"/>
            <a:chOff x="4419600" y="4619625"/>
            <a:chExt cx="2895600" cy="1628775"/>
          </a:xfrm>
        </p:grpSpPr>
        <p:grpSp>
          <p:nvGrpSpPr>
            <p:cNvPr id="39953" name="Group 32"/>
            <p:cNvGrpSpPr>
              <a:grpSpLocks/>
            </p:cNvGrpSpPr>
            <p:nvPr/>
          </p:nvGrpSpPr>
          <p:grpSpPr bwMode="auto">
            <a:xfrm>
              <a:off x="4419600" y="4619625"/>
              <a:ext cx="1447800" cy="1552575"/>
              <a:chOff x="6858000" y="4495800"/>
              <a:chExt cx="1343025" cy="14001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19850" y="4966820"/>
                <a:ext cx="893878" cy="886204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5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0" y="4495800"/>
                <a:ext cx="134302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TextBox 35"/>
            <p:cNvSpPr txBox="1">
              <a:spLocks noChangeArrowheads="1"/>
            </p:cNvSpPr>
            <p:nvPr/>
          </p:nvSpPr>
          <p:spPr bwMode="auto">
            <a:xfrm>
              <a:off x="5867400" y="5417403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latin typeface="Arial Narrow" pitchFamily="34" charset="0"/>
                </a:rPr>
                <a:t>T killer cells</a:t>
              </a:r>
            </a:p>
          </p:txBody>
        </p:sp>
      </p:grpSp>
      <p:sp>
        <p:nvSpPr>
          <p:cNvPr id="39" name="Arc 38"/>
          <p:cNvSpPr/>
          <p:nvPr/>
        </p:nvSpPr>
        <p:spPr>
          <a:xfrm>
            <a:off x="2819400" y="17526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flipV="1">
            <a:off x="2819400" y="41910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40179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5" grpId="1"/>
      <p:bldP spid="42017" grpId="0"/>
      <p:bldP spid="42018" grpId="0"/>
      <p:bldP spid="16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29000" y="195942"/>
            <a:ext cx="3865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due to immunological response</a:t>
            </a:r>
            <a:endParaRPr lang="en-US" sz="2200" dirty="0"/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76200" y="3418116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Release of </a:t>
            </a:r>
            <a:r>
              <a:rPr lang="en-US" sz="2200" b="1" dirty="0" smtClean="0">
                <a:latin typeface="Arial Narrow" pitchFamily="34" charset="0"/>
              </a:rPr>
              <a:t>mediators from   </a:t>
            </a:r>
            <a:r>
              <a:rPr lang="en-US" sz="2200" b="1" dirty="0">
                <a:latin typeface="Arial Narrow" pitchFamily="34" charset="0"/>
              </a:rPr>
              <a:t>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09800" y="3418116"/>
            <a:ext cx="2006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Antibody-directed  cell-mediated </a:t>
            </a:r>
            <a:r>
              <a:rPr lang="en-US" sz="2200" b="1" dirty="0" err="1">
                <a:latin typeface="Arial Narrow" pitchFamily="34" charset="0"/>
              </a:rPr>
              <a:t>lysis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7716" y="3418116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6672940" y="3418116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51816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5181600"/>
            <a:ext cx="289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51816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5181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9136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>
            <a:off x="5405438" y="1065212"/>
            <a:ext cx="304800" cy="3175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7925594" y="1075531"/>
            <a:ext cx="3048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0" name="Line 14"/>
          <p:cNvSpPr>
            <a:spLocks noChangeShapeType="1"/>
          </p:cNvSpPr>
          <p:nvPr/>
        </p:nvSpPr>
        <p:spPr bwMode="auto">
          <a:xfrm>
            <a:off x="1066800" y="923925"/>
            <a:ext cx="7010400" cy="0"/>
          </a:xfrm>
          <a:prstGeom prst="line">
            <a:avLst/>
          </a:prstGeom>
          <a:noFill/>
          <a:ln w="5715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9" name="Straight Arrow Connector 26"/>
          <p:cNvCxnSpPr/>
          <p:nvPr/>
        </p:nvCxnSpPr>
        <p:spPr bwMode="auto">
          <a:xfrm rot="5400000">
            <a:off x="28948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1235075"/>
            <a:ext cx="19050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5041900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III</a:t>
            </a:r>
          </a:p>
        </p:txBody>
      </p:sp>
      <p:sp>
        <p:nvSpPr>
          <p:cNvPr id="22" name="TextBox 49"/>
          <p:cNvSpPr txBox="1"/>
          <p:nvPr/>
        </p:nvSpPr>
        <p:spPr>
          <a:xfrm>
            <a:off x="6858000" y="1235075"/>
            <a:ext cx="2133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IV</a:t>
            </a: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4419600" y="685800"/>
            <a:ext cx="0" cy="228600"/>
          </a:xfrm>
          <a:prstGeom prst="line">
            <a:avLst/>
          </a:prstGeom>
          <a:noFill/>
          <a:ln w="3810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49"/>
          <p:cNvSpPr txBox="1"/>
          <p:nvPr/>
        </p:nvSpPr>
        <p:spPr>
          <a:xfrm>
            <a:off x="2706688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</a:t>
            </a:r>
          </a:p>
        </p:txBody>
      </p:sp>
      <p:sp>
        <p:nvSpPr>
          <p:cNvPr id="41988" name="TextBox 24"/>
          <p:cNvSpPr txBox="1">
            <a:spLocks noChangeArrowheads="1"/>
          </p:cNvSpPr>
          <p:nvPr/>
        </p:nvSpPr>
        <p:spPr bwMode="auto">
          <a:xfrm>
            <a:off x="228600" y="1752600"/>
            <a:ext cx="2057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Release of histamine, serotonin </a:t>
            </a:r>
            <a:r>
              <a:rPr lang="en-US" sz="2200" b="1" dirty="0" err="1">
                <a:latin typeface="Arial Narrow" pitchFamily="34" charset="0"/>
              </a:rPr>
              <a:t>leukotrienes</a:t>
            </a:r>
            <a:r>
              <a:rPr lang="en-US" sz="2200" b="1" dirty="0">
                <a:latin typeface="Arial Narrow" pitchFamily="34" charset="0"/>
              </a:rPr>
              <a:t> from tissue  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989" name="Rectangle 25"/>
          <p:cNvSpPr>
            <a:spLocks noChangeArrowheads="1"/>
          </p:cNvSpPr>
          <p:nvPr/>
        </p:nvSpPr>
        <p:spPr bwMode="auto">
          <a:xfrm>
            <a:off x="2362200" y="1752600"/>
            <a:ext cx="2006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Antibody-directed  cell-mediated lysis 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133600" y="4486275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Haemolytic anaemia  thrombocytopenia 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</a:rPr>
              <a:t>Penicillin, Quinidine</a:t>
            </a: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4572000" y="1752600"/>
            <a:ext cx="2286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4511675"/>
            <a:ext cx="289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Serum sickness </a:t>
            </a:r>
            <a:r>
              <a:rPr lang="en-US" sz="2000" b="1" i="1">
                <a:latin typeface="Arial Narrow" pitchFamily="34" charset="0"/>
              </a:rPr>
              <a:t>(</a:t>
            </a:r>
            <a:r>
              <a:rPr lang="en-US" sz="2000" b="1" i="1">
                <a:latin typeface="Arial Narrow" pitchFamily="34" charset="0"/>
                <a:sym typeface="Symbol" pitchFamily="18" charset="2"/>
              </a:rPr>
              <a:t>fever arthritis enlarged lymph nodes, urticaria)</a:t>
            </a:r>
            <a:r>
              <a:rPr lang="en-US" sz="2200" b="1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Sulphonamides, Penicillin, Streptomycin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3" name="Rectangle 33"/>
          <p:cNvSpPr>
            <a:spLocks noChangeArrowheads="1"/>
          </p:cNvSpPr>
          <p:nvPr/>
        </p:nvSpPr>
        <p:spPr bwMode="auto">
          <a:xfrm>
            <a:off x="6781800" y="1752600"/>
            <a:ext cx="2438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7086600" y="3962400"/>
            <a:ext cx="1981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anaesthetics creams , anti histamine creams, topical antibiotics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304800" y="4495800"/>
            <a:ext cx="205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Streptomycin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2" grpId="0"/>
      <p:bldP spid="41994" grpId="0"/>
      <p:bldP spid="419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5257800"/>
            <a:ext cx="6324600" cy="95410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&amp; ADVERSE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DRUG REACTIONS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03712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&amp;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</a:t>
            </a:r>
            <a:r>
              <a:rPr lang="en-US" sz="2200" b="1" dirty="0" smtClean="0">
                <a:latin typeface="Arial Narrow" pitchFamily="34" charset="0"/>
              </a:rPr>
              <a:t>i.e.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2309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6000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584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556000" y="14478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5842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5181600" y="40386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1530925" y="610394"/>
            <a:ext cx="1600200" cy="4190206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096000" y="1905000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by </a:t>
            </a:r>
            <a:r>
              <a:rPr lang="en-US" sz="2200" b="1" u="sng" dirty="0" smtClean="0">
                <a:latin typeface="Arial Narrow" pitchFamily="34" charset="0"/>
                <a:cs typeface="Aharoni" pitchFamily="2" charset="-79"/>
              </a:rPr>
              <a:t>sudden stop- page</a:t>
            </a: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2733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750" y="5588000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effect.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95400" y="1828800"/>
            <a:ext cx="16764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22600" y="1905000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</a:t>
            </a:r>
            <a:r>
              <a:rPr lang="en-US" sz="2200" b="1" u="sng" dirty="0" smtClean="0">
                <a:latin typeface="Arial Narrow" pitchFamily="34" charset="0"/>
              </a:rPr>
              <a:t>during</a:t>
            </a:r>
            <a:r>
              <a:rPr lang="en-US" sz="2200" b="1" dirty="0" smtClean="0">
                <a:latin typeface="Arial Narrow" pitchFamily="34" charset="0"/>
              </a:rPr>
              <a:t>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56200" y="4508500"/>
            <a:ext cx="3987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</a:t>
            </a:r>
            <a:r>
              <a:rPr lang="en-US" sz="2200" b="1" u="sng" dirty="0" smtClean="0">
                <a:latin typeface="Arial Narrow" pitchFamily="34" charset="0"/>
              </a:rPr>
              <a:t>even after drug stoppage</a:t>
            </a:r>
            <a:endParaRPr lang="en-US" sz="2200" b="1" u="sng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800600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156200" y="609598"/>
            <a:ext cx="1524000" cy="3360216"/>
            <a:chOff x="5486400" y="838198"/>
            <a:chExt cx="1524000" cy="3563077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5486400" y="3908611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6200000" flipH="1">
              <a:off x="4725893" y="2360706"/>
              <a:ext cx="3070415" cy="253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41600" y="2514600"/>
            <a:ext cx="3657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200" b="1" dirty="0" smtClean="0">
                <a:latin typeface="Arial Narrow" pitchFamily="34" charset="0"/>
              </a:rPr>
              <a:t>ronic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intake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09800" y="5184775"/>
            <a:ext cx="19812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400" y="3302000"/>
            <a:ext cx="2787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Hemorrhage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endParaRPr lang="en-US" sz="2200" dirty="0">
              <a:solidFill>
                <a:srgbClr val="5100C8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8400" y="6350000"/>
            <a:ext cx="3501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6096000" y="2705100"/>
            <a:ext cx="3048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             ..   Withdrawal 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syndrome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00800" y="522976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EE00EE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sym typeface="Wingdings"/>
              </a:rPr>
              <a:t>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etinoids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EE00EE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 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tobacoo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smoking</a:t>
            </a: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61" grpId="0"/>
      <p:bldP spid="62" grpId="0"/>
      <p:bldP spid="67" grpId="0" animBg="1"/>
      <p:bldP spid="34" grpId="0"/>
      <p:bldP spid="52" grpId="0" animBg="1"/>
      <p:bldP spid="35" grpId="0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781</Words>
  <Application>Microsoft Office PowerPoint</Application>
  <PresentationFormat>On-screen Show (4:3)</PresentationFormat>
  <Paragraphs>189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274</cp:revision>
  <dcterms:created xsi:type="dcterms:W3CDTF">2010-09-28T15:47:12Z</dcterms:created>
  <dcterms:modified xsi:type="dcterms:W3CDTF">2012-10-01T04:27:45Z</dcterms:modified>
</cp:coreProperties>
</file>