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53" r:id="rId2"/>
    <p:sldId id="401" r:id="rId3"/>
    <p:sldId id="375" r:id="rId4"/>
    <p:sldId id="354" r:id="rId5"/>
    <p:sldId id="360" r:id="rId6"/>
    <p:sldId id="368" r:id="rId7"/>
    <p:sldId id="272" r:id="rId8"/>
    <p:sldId id="402" r:id="rId9"/>
    <p:sldId id="377" r:id="rId10"/>
    <p:sldId id="393" r:id="rId11"/>
    <p:sldId id="394" r:id="rId12"/>
    <p:sldId id="386" r:id="rId13"/>
    <p:sldId id="387" r:id="rId14"/>
    <p:sldId id="395" r:id="rId15"/>
    <p:sldId id="382" r:id="rId16"/>
    <p:sldId id="391" r:id="rId17"/>
    <p:sldId id="389" r:id="rId18"/>
    <p:sldId id="396" r:id="rId19"/>
    <p:sldId id="397" r:id="rId20"/>
    <p:sldId id="398" r:id="rId21"/>
    <p:sldId id="399" r:id="rId22"/>
    <p:sldId id="40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0000FF"/>
    <a:srgbClr val="00FF00"/>
    <a:srgbClr val="CC0066"/>
    <a:srgbClr val="FFE5E5"/>
    <a:srgbClr val="0099FF"/>
    <a:srgbClr val="00FFFF"/>
    <a:srgbClr val="CCFFFF"/>
    <a:srgbClr val="CCFF33"/>
    <a:srgbClr val="00A2C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BF619-4120-49FB-BBB9-0C2396D64222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942A2-A0F5-4976-AF5E-32201624E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501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2CB18-DD90-41EF-B211-96E9A4EC0C1E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2971800"/>
            <a:ext cx="891540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uFill>
                <a:solidFill>
                  <a:srgbClr val="C0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Recognize the role of NO in cellular communication.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Classify the different NOS available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Expand on its formation, actions termination and pharmacological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modulation.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Identify role of </a:t>
            </a:r>
            <a:r>
              <a:rPr lang="en-US" sz="2200" b="1" dirty="0" err="1" smtClean="0">
                <a:latin typeface="Arial Narrow" pitchFamily="34" charset="0"/>
              </a:rPr>
              <a:t>angiotensin</a:t>
            </a:r>
            <a:r>
              <a:rPr lang="en-US" sz="2200" b="1" dirty="0" smtClean="0">
                <a:latin typeface="Arial Narrow" pitchFamily="34" charset="0"/>
              </a:rPr>
              <a:t> in body homeostasis and local regulation. 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Explain its formation, target receptors, feedback regulatory actions, 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breakdown, intersection with the </a:t>
            </a:r>
            <a:r>
              <a:rPr lang="en-US" sz="2200" b="1" dirty="0" err="1" smtClean="0">
                <a:latin typeface="Arial Narrow" pitchFamily="34" charset="0"/>
              </a:rPr>
              <a:t>kinin</a:t>
            </a:r>
            <a:r>
              <a:rPr lang="en-US" sz="2200" b="1" dirty="0" smtClean="0">
                <a:latin typeface="Arial Narrow" pitchFamily="34" charset="0"/>
              </a:rPr>
              <a:t> system and pharmacological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modulation.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2387025"/>
            <a:ext cx="832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1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6153" y="990600"/>
            <a:ext cx="2396247" cy="1975852"/>
          </a:xfrm>
          <a:prstGeom prst="rect">
            <a:avLst/>
          </a:prstGeom>
          <a:noFill/>
        </p:spPr>
      </p:pic>
      <p:pic>
        <p:nvPicPr>
          <p:cNvPr id="1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1999128"/>
            <a:ext cx="1676400" cy="1429872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76200" y="0"/>
            <a:ext cx="8915400" cy="137691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5000"/>
              </a:lnSpc>
            </a:pP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DRUGS Acting On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Paracrine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Mediators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1295400"/>
            <a:ext cx="837089" cy="40011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Part I</a:t>
            </a:r>
            <a:endParaRPr lang="en-US" sz="20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Documents and Settings\DR.OMNIA\My Documents\My Pictures\Ag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11" t="1660" r="1111" b="2075"/>
          <a:stretch>
            <a:fillRect/>
          </a:stretch>
        </p:blipFill>
        <p:spPr bwMode="auto">
          <a:xfrm>
            <a:off x="568125" y="1066800"/>
            <a:ext cx="6705600" cy="44196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733800" y="1219200"/>
            <a:ext cx="1524000" cy="228600"/>
          </a:xfrm>
          <a:prstGeom prst="rect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97502" y="3395246"/>
            <a:ext cx="2874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 Rounded MT Bold" pitchFamily="34" charset="0"/>
              </a:rPr>
              <a:t>Other </a:t>
            </a:r>
            <a:r>
              <a:rPr lang="en-US" sz="1600" dirty="0" err="1" smtClean="0">
                <a:latin typeface="Arial Rounded MT Bold" pitchFamily="34" charset="0"/>
              </a:rPr>
              <a:t>Proteolytic</a:t>
            </a:r>
            <a:r>
              <a:rPr lang="en-US" sz="1600" dirty="0" smtClean="0">
                <a:latin typeface="Arial Rounded MT Bold" pitchFamily="34" charset="0"/>
              </a:rPr>
              <a:t> Enzymes </a:t>
            </a:r>
            <a:endParaRPr lang="en-US" sz="1600" dirty="0">
              <a:latin typeface="Arial Rounded MT Bol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6125" y="3651647"/>
            <a:ext cx="1981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i="1" dirty="0" err="1" smtClean="0">
                <a:solidFill>
                  <a:srgbClr val="CC0000"/>
                </a:solidFill>
                <a:latin typeface="Arial Rounded MT Bold" pitchFamily="34" charset="0"/>
              </a:rPr>
              <a:t>Chymase</a:t>
            </a:r>
            <a:endParaRPr lang="en-US" sz="1700" b="1" i="1" dirty="0" smtClean="0">
              <a:solidFill>
                <a:srgbClr val="CC0000"/>
              </a:solidFill>
              <a:latin typeface="Arial Rounded MT Bold" pitchFamily="34" charset="0"/>
            </a:endParaRPr>
          </a:p>
          <a:p>
            <a:pPr algn="ctr"/>
            <a:r>
              <a:rPr lang="en-US" sz="1700" b="1" i="1" dirty="0" err="1" smtClean="0">
                <a:solidFill>
                  <a:srgbClr val="CC0000"/>
                </a:solidFill>
                <a:latin typeface="Arial Rounded MT Bold" pitchFamily="34" charset="0"/>
              </a:rPr>
              <a:t>Endoperoxidase</a:t>
            </a:r>
            <a:endParaRPr lang="en-US" sz="1700" b="1" i="1" dirty="0">
              <a:solidFill>
                <a:srgbClr val="CC0000"/>
              </a:solidFill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1524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A  the most vasoconstrictor peptide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09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Synthesis</a:t>
            </a:r>
            <a:endParaRPr lang="en-US" sz="2400" u="heavy" dirty="0" smtClean="0">
              <a:solidFill>
                <a:srgbClr val="C00000"/>
              </a:solidFill>
              <a:uFill>
                <a:solidFill>
                  <a:srgbClr val="6600FF"/>
                </a:solidFill>
              </a:uFill>
              <a:latin typeface="Berlin Sans FB Dem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858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itchFamily="34" charset="0"/>
              </a:rPr>
              <a:t>Precursor is </a:t>
            </a:r>
            <a:r>
              <a:rPr lang="en-US" dirty="0" err="1" smtClean="0">
                <a:latin typeface="Arial Rounded MT Bold" pitchFamily="34" charset="0"/>
              </a:rPr>
              <a:t>Angiotensinogen</a:t>
            </a:r>
            <a:r>
              <a:rPr lang="en-US" sz="2000" dirty="0" smtClean="0">
                <a:latin typeface="Arial Narrow" pitchFamily="34" charset="0"/>
              </a:rPr>
              <a:t>; a plasma </a:t>
            </a:r>
            <a:r>
              <a:rPr lang="en-US" sz="2000" dirty="0" smtClean="0">
                <a:latin typeface="Arial Narrow" pitchFamily="34" charset="0"/>
                <a:sym typeface="Symbol"/>
              </a:rPr>
              <a:t></a:t>
            </a:r>
            <a:r>
              <a:rPr lang="en-US" sz="2000" dirty="0" smtClean="0">
                <a:latin typeface="Arial Narrow" pitchFamily="34" charset="0"/>
              </a:rPr>
              <a:t>-globulin synthesized in the liver.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3810000"/>
            <a:ext cx="20574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</a:rPr>
              <a:t>Secreted by renal </a:t>
            </a:r>
            <a:r>
              <a:rPr lang="en-US" sz="2000" b="1" dirty="0" err="1" smtClean="0">
                <a:latin typeface="Arial Narrow" pitchFamily="34" charset="0"/>
              </a:rPr>
              <a:t>juxtaglomerular</a:t>
            </a:r>
            <a:r>
              <a:rPr lang="en-US" sz="2000" b="1" dirty="0" smtClean="0">
                <a:latin typeface="Arial Narrow" pitchFamily="34" charset="0"/>
              </a:rPr>
              <a:t> apparatus. HOW ?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27" name="Diamond 26"/>
          <p:cNvSpPr/>
          <p:nvPr/>
        </p:nvSpPr>
        <p:spPr>
          <a:xfrm>
            <a:off x="4876800" y="4495800"/>
            <a:ext cx="1524000" cy="609600"/>
          </a:xfrm>
          <a:prstGeom prst="diamond">
            <a:avLst/>
          </a:prstGeom>
          <a:solidFill>
            <a:srgbClr val="D6009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latin typeface="Bernard MT Condensed" pitchFamily="18" charset="0"/>
              </a:rPr>
              <a:t>1</a:t>
            </a:r>
            <a:endParaRPr lang="en-US" sz="2000" baseline="-25000" dirty="0">
              <a:latin typeface="Bernard MT Condensed" pitchFamily="18" charset="0"/>
            </a:endParaRPr>
          </a:p>
        </p:txBody>
      </p:sp>
      <p:sp>
        <p:nvSpPr>
          <p:cNvPr id="28" name="Diamond 27"/>
          <p:cNvSpPr/>
          <p:nvPr/>
        </p:nvSpPr>
        <p:spPr>
          <a:xfrm>
            <a:off x="6400800" y="4495800"/>
            <a:ext cx="1524000" cy="609600"/>
          </a:xfrm>
          <a:prstGeom prst="diamond">
            <a:avLst/>
          </a:prstGeom>
          <a:solidFill>
            <a:srgbClr val="696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latin typeface="Bernard MT Condensed" pitchFamily="18" charset="0"/>
              </a:rPr>
              <a:t>2</a:t>
            </a:r>
            <a:endParaRPr lang="en-US" sz="2000" baseline="-25000" dirty="0">
              <a:latin typeface="Bernard MT Condensed" pitchFamily="18" charset="0"/>
            </a:endParaRPr>
          </a:p>
        </p:txBody>
      </p:sp>
      <p:grpSp>
        <p:nvGrpSpPr>
          <p:cNvPr id="2" name="Group 38"/>
          <p:cNvGrpSpPr/>
          <p:nvPr/>
        </p:nvGrpSpPr>
        <p:grpSpPr>
          <a:xfrm rot="5400000">
            <a:off x="6090213" y="3891987"/>
            <a:ext cx="621174" cy="1066800"/>
            <a:chOff x="6781801" y="3810001"/>
            <a:chExt cx="621174" cy="1066800"/>
          </a:xfrm>
        </p:grpSpPr>
        <p:sp>
          <p:nvSpPr>
            <p:cNvPr id="36" name="Arc 35"/>
            <p:cNvSpPr/>
            <p:nvPr/>
          </p:nvSpPr>
          <p:spPr>
            <a:xfrm rot="16200000" flipH="1" flipV="1">
              <a:off x="6831475" y="3771901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  <a:effectLst>
              <a:outerShdw blurRad="50800" dist="38100" dir="10800000" algn="r" rotWithShape="0">
                <a:srgbClr val="0000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/>
            <p:cNvSpPr/>
            <p:nvPr/>
          </p:nvSpPr>
          <p:spPr>
            <a:xfrm rot="16200000" flipV="1">
              <a:off x="6819901" y="4305301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  <a:effectLst>
              <a:outerShdw blurRad="50800" dist="38100" algn="l" rotWithShape="0">
                <a:srgbClr val="FF33CC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6200" y="5105400"/>
            <a:ext cx="228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Narrow" pitchFamily="34" charset="0"/>
                <a:sym typeface="Wingdings 3"/>
              </a:rPr>
              <a:t>When Blood Pressure               Blood flow </a:t>
            </a:r>
          </a:p>
          <a:p>
            <a:r>
              <a:rPr lang="en-US" sz="20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Renin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is released 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225725" y="2438400"/>
            <a:ext cx="727275" cy="609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477000" y="3200400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The active form 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00600" y="54864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Vasoconstriction</a:t>
            </a:r>
            <a:endParaRPr lang="en-US" sz="2000" b="1" dirty="0">
              <a:latin typeface="Arial Narrow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794" y="4876006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5410994" y="5257006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886200" y="1113100"/>
            <a:ext cx="144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386129"/>
                </a:solidFill>
              </a:rPr>
              <a:t>Lungs Endothelium &amp; Brain</a:t>
            </a:r>
            <a:endParaRPr lang="en-US" b="1" i="1" dirty="0">
              <a:solidFill>
                <a:srgbClr val="386129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2057400" y="3657600"/>
            <a:ext cx="381000" cy="3810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200" y="2895601"/>
            <a:ext cx="2514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cs typeface="Aharoni" pitchFamily="2" charset="-79"/>
              </a:rPr>
              <a:t>Angiotensinogen</a:t>
            </a:r>
            <a:r>
              <a:rPr lang="en-US" sz="2000" b="1" dirty="0" smtClean="0">
                <a:cs typeface="Aharoni" pitchFamily="2" charset="-79"/>
              </a:rPr>
              <a:t> (Ag)</a:t>
            </a:r>
            <a:endParaRPr lang="en-US" sz="2000" b="1" dirty="0">
              <a:cs typeface="Aharoni" pitchFamily="2" charset="-79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396925" y="3276600"/>
            <a:ext cx="838200" cy="609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52400" y="-76200"/>
            <a:ext cx="4648200" cy="769441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r>
              <a:rPr lang="en-US" sz="44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[Ag]</a:t>
            </a:r>
            <a:endParaRPr lang="en-US" sz="44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R.OMNIA\My Documents\My Pictures\AG reg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47" t="1990" r="1124" b="4478"/>
          <a:stretch>
            <a:fillRect/>
          </a:stretch>
        </p:blipFill>
        <p:spPr bwMode="auto">
          <a:xfrm>
            <a:off x="228600" y="486410"/>
            <a:ext cx="8763000" cy="43434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505200" y="4220210"/>
            <a:ext cx="1828800" cy="656590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Inotropy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Chronotropy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813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Action</a:t>
            </a:r>
          </a:p>
        </p:txBody>
      </p:sp>
      <p:sp>
        <p:nvSpPr>
          <p:cNvPr id="3" name="Freeform 2"/>
          <p:cNvSpPr/>
          <p:nvPr/>
        </p:nvSpPr>
        <p:spPr>
          <a:xfrm>
            <a:off x="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4925" y="3153410"/>
            <a:ext cx="1654620" cy="369332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ALDOSTERONE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0" y="105410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4220210"/>
            <a:ext cx="1676400" cy="374461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Na retention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5943600"/>
            <a:ext cx="1828800" cy="65659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Hypertrophy</a:t>
            </a:r>
          </a:p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Fibrosis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72400" y="3077210"/>
            <a:ext cx="614271" cy="369332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ADH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0" y="638810"/>
            <a:ext cx="1295400" cy="374461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Thirst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0" y="1049020"/>
            <a:ext cx="1295400" cy="656590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SNS activation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4220210"/>
            <a:ext cx="1905000" cy="374461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Vasoconstriction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6400" y="5943600"/>
            <a:ext cx="1905000" cy="65659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Remodeling</a:t>
            </a:r>
          </a:p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   =Hypertrophy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6225729"/>
            <a:ext cx="1371600" cy="374461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Fibrosis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91000" y="100585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91000" y="105410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09800" y="2104935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97750" y="95760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43654" y="4724400"/>
            <a:ext cx="38571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sym typeface="Wingdings 3"/>
              </a:rPr>
              <a:t>Blood Pressure</a:t>
            </a: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32" name="Elbow Connector 31"/>
          <p:cNvCxnSpPr/>
          <p:nvPr/>
        </p:nvCxnSpPr>
        <p:spPr>
          <a:xfrm>
            <a:off x="6324600" y="5127486"/>
            <a:ext cx="2514600" cy="1588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flipH="1">
            <a:off x="152400" y="5127486"/>
            <a:ext cx="2514600" cy="1588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0" y="990600"/>
            <a:ext cx="13628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RAAS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67425" y="1184475"/>
            <a:ext cx="3094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ENDOCRINE / PARACRINE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14400" y="5410200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AUTOCRINE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0" y="5410200"/>
            <a:ext cx="9144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28600" y="5410200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380206" y="6019006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4115594" y="5714206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5639594" y="5714206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381000" y="83403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4250" y="3011031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Arial Narrow" pitchFamily="34" charset="0"/>
              </a:rPr>
              <a:t>AgII</a:t>
            </a:r>
            <a:r>
              <a:rPr lang="en-US" sz="2000" b="1" dirty="0" smtClean="0">
                <a:latin typeface="Arial Narrow" pitchFamily="34" charset="0"/>
              </a:rPr>
              <a:t> acted upon by peptidases</a:t>
            </a:r>
          </a:p>
          <a:p>
            <a:pPr algn="ctr"/>
            <a:r>
              <a:rPr lang="en-US" sz="2000" b="1" dirty="0" err="1" smtClean="0">
                <a:latin typeface="Arial Narrow" pitchFamily="34" charset="0"/>
              </a:rPr>
              <a:t>aminopeptidases</a:t>
            </a:r>
            <a:r>
              <a:rPr lang="en-US" sz="2000" b="1" dirty="0" smtClean="0">
                <a:latin typeface="Arial Narrow" pitchFamily="34" charset="0"/>
              </a:rPr>
              <a:t> (</a:t>
            </a:r>
            <a:r>
              <a:rPr lang="en-US" sz="2000" b="1" dirty="0" err="1" smtClean="0">
                <a:latin typeface="Arial Narrow" pitchFamily="34" charset="0"/>
              </a:rPr>
              <a:t>angiotensinase</a:t>
            </a:r>
            <a:r>
              <a:rPr lang="en-US" sz="2000" b="1" dirty="0" smtClean="0">
                <a:latin typeface="Arial Narrow" pitchFamily="34" charset="0"/>
              </a:rPr>
              <a:t>)</a:t>
            </a:r>
          </a:p>
          <a:p>
            <a:pPr algn="ctr"/>
            <a:r>
              <a:rPr lang="en-US" sz="2000" b="1" dirty="0" smtClean="0">
                <a:latin typeface="Arial Narrow" pitchFamily="34" charset="0"/>
              </a:rPr>
              <a:t> to Ag III</a:t>
            </a:r>
          </a:p>
          <a:p>
            <a:pPr algn="ctr"/>
            <a:r>
              <a:rPr lang="en-US" sz="2000" b="1" dirty="0" smtClean="0">
                <a:latin typeface="Arial Narrow" pitchFamily="34" charset="0"/>
              </a:rPr>
              <a:t> [a less active] &amp; then to fragmentation products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1011985"/>
            <a:ext cx="3505200" cy="46166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  </a:t>
            </a:r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Termination  of action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6287294" y="2193085"/>
            <a:ext cx="1600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736680" y="1809690"/>
            <a:ext cx="762000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11" name="Diamond 10"/>
          <p:cNvSpPr/>
          <p:nvPr/>
        </p:nvSpPr>
        <p:spPr>
          <a:xfrm>
            <a:off x="517480" y="2647890"/>
            <a:ext cx="1524000" cy="609600"/>
          </a:xfrm>
          <a:prstGeom prst="diamond">
            <a:avLst/>
          </a:prstGeom>
          <a:solidFill>
            <a:srgbClr val="D6009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latin typeface="Bernard MT Condensed" pitchFamily="18" charset="0"/>
              </a:rPr>
              <a:t>1</a:t>
            </a:r>
            <a:endParaRPr lang="en-US" sz="2000" baseline="-25000" dirty="0">
              <a:latin typeface="Bernard MT Condensed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455289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Vasoconstriction</a:t>
            </a:r>
            <a:endParaRPr lang="en-US" sz="2000" b="1" dirty="0">
              <a:latin typeface="Arial Narrow" pitchFamily="34" charset="0"/>
            </a:endParaRPr>
          </a:p>
        </p:txBody>
      </p:sp>
      <p:grpSp>
        <p:nvGrpSpPr>
          <p:cNvPr id="20" name="Group 38"/>
          <p:cNvGrpSpPr/>
          <p:nvPr/>
        </p:nvGrpSpPr>
        <p:grpSpPr>
          <a:xfrm rot="5400000">
            <a:off x="1616593" y="1554465"/>
            <a:ext cx="849774" cy="1371600"/>
            <a:chOff x="6781801" y="3810001"/>
            <a:chExt cx="621174" cy="1066800"/>
          </a:xfrm>
        </p:grpSpPr>
        <p:sp>
          <p:nvSpPr>
            <p:cNvPr id="21" name="Arc 20"/>
            <p:cNvSpPr/>
            <p:nvPr/>
          </p:nvSpPr>
          <p:spPr>
            <a:xfrm rot="16200000" flipH="1" flipV="1">
              <a:off x="6831475" y="3771901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  <a:effectLst>
              <a:outerShdw blurRad="50800" dist="38100" dir="10800000" algn="r" rotWithShape="0">
                <a:srgbClr val="0000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 rot="16200000" flipV="1">
              <a:off x="6819901" y="4305301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  <a:effectLst>
              <a:outerShdw blurRad="50800" dist="38100" algn="l" rotWithShape="0">
                <a:srgbClr val="FF33CC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79480" y="3159516"/>
            <a:ext cx="1525587" cy="1262739"/>
            <a:chOff x="1524000" y="2125580"/>
            <a:chExt cx="1525587" cy="465220"/>
          </a:xfrm>
        </p:grpSpPr>
        <p:cxnSp>
          <p:nvCxnSpPr>
            <p:cNvPr id="19" name="Straight Arrow Connector 18"/>
            <p:cNvCxnSpPr/>
            <p:nvPr/>
          </p:nvCxnSpPr>
          <p:spPr>
            <a:xfrm rot="5400000">
              <a:off x="1296194" y="2361406"/>
              <a:ext cx="457200" cy="1588"/>
            </a:xfrm>
            <a:prstGeom prst="straightConnector1">
              <a:avLst/>
            </a:prstGeom>
            <a:ln w="762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2820193" y="2353386"/>
              <a:ext cx="4572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2117680" y="455289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Vasodilatation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7" name="Diamond 16"/>
          <p:cNvSpPr/>
          <p:nvPr/>
        </p:nvSpPr>
        <p:spPr>
          <a:xfrm>
            <a:off x="2041480" y="2647890"/>
            <a:ext cx="1524000" cy="609600"/>
          </a:xfrm>
          <a:prstGeom prst="diamond">
            <a:avLst/>
          </a:prstGeom>
          <a:solidFill>
            <a:srgbClr val="696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latin typeface="Bernard MT Condensed" pitchFamily="18" charset="0"/>
              </a:rPr>
              <a:t>2</a:t>
            </a:r>
            <a:endParaRPr lang="en-US" sz="2000" baseline="-25000" dirty="0">
              <a:latin typeface="Bernard MT Condensed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9880" y="3486090"/>
            <a:ext cx="25908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GP- Coupled Receptors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000" y="1066800"/>
            <a:ext cx="3505200" cy="46166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Mechanism of action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752600" y="533400"/>
            <a:ext cx="5600700" cy="6324600"/>
            <a:chOff x="2133600" y="457200"/>
            <a:chExt cx="5600700" cy="6324600"/>
          </a:xfrm>
        </p:grpSpPr>
        <p:pic>
          <p:nvPicPr>
            <p:cNvPr id="3074" name="Picture 2" descr="C:\Documents and Settings\DR.OMNIA\My Documents\My Pictures\RAAS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33600" y="685800"/>
              <a:ext cx="5415472" cy="6096000"/>
            </a:xfrm>
            <a:prstGeom prst="rect">
              <a:avLst/>
            </a:prstGeom>
            <a:noFill/>
          </p:spPr>
        </p:pic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5410200" y="457200"/>
              <a:ext cx="762000" cy="374461"/>
            </a:xfrm>
            <a:prstGeom prst="rect">
              <a:avLst/>
            </a:prstGeom>
            <a:solidFill>
              <a:srgbClr val="E5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FFFF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ts val="2160"/>
                </a:lnSpc>
                <a:spcBef>
                  <a:spcPct val="0"/>
                </a:spcBef>
              </a:pPr>
              <a:r>
                <a:rPr lang="en-US" b="1" dirty="0" smtClean="0">
                  <a:latin typeface="Arial Narrow" pitchFamily="34" charset="0"/>
                  <a:ea typeface="Arial" pitchFamily="34" charset="0"/>
                  <a:cs typeface="Arial" pitchFamily="34" charset="0"/>
                  <a:sym typeface="Wingdings 3"/>
                </a:rPr>
                <a:t>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</a:rPr>
                <a:t>SN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6629400" y="457200"/>
              <a:ext cx="1104900" cy="374461"/>
            </a:xfrm>
            <a:prstGeom prst="rect">
              <a:avLst/>
            </a:prstGeom>
            <a:solidFill>
              <a:srgbClr val="E5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FFFF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216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  <a:sym typeface="Wingdings 3"/>
                </a:rPr>
                <a:t>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  <a:sym typeface="Wingdings 3" pitchFamily="18" charset="2"/>
                </a:rPr>
                <a:t>BF [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Arial" pitchFamily="34" charset="0"/>
                  <a:cs typeface="Arial" pitchFamily="34" charset="0"/>
                </a:rPr>
                <a:t>b</a:t>
              </a:r>
              <a:r>
                <a:rPr kumimoji="0" lang="en-US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</a:rPr>
                <a:t>2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</a:rPr>
                <a:t> ] </a:t>
              </a:r>
              <a:endParaRPr kumimoji="0" lang="en-US" sz="3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itchFamily="18" charset="0"/>
                <a:cs typeface="Arial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 flipV="1">
              <a:off x="5867400" y="826626"/>
              <a:ext cx="1066800" cy="1535574"/>
              <a:chOff x="7239000" y="6084425"/>
              <a:chExt cx="1066800" cy="621175"/>
            </a:xfrm>
          </p:grpSpPr>
          <p:sp>
            <p:nvSpPr>
              <p:cNvPr id="26" name="Arc 25"/>
              <p:cNvSpPr/>
              <p:nvPr/>
            </p:nvSpPr>
            <p:spPr>
              <a:xfrm flipV="1">
                <a:off x="7239000" y="6096000"/>
                <a:ext cx="533400" cy="609600"/>
              </a:xfrm>
              <a:prstGeom prst="arc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  <a:effectLst>
                <a:outerShdw blurRad="50800" dist="38100" dir="10800000" algn="r" rotWithShape="0">
                  <a:srgbClr val="00FFFF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Arc 26"/>
              <p:cNvSpPr/>
              <p:nvPr/>
            </p:nvSpPr>
            <p:spPr>
              <a:xfrm flipH="1" flipV="1">
                <a:off x="7772400" y="6084425"/>
                <a:ext cx="533400" cy="609600"/>
              </a:xfrm>
              <a:prstGeom prst="arc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  <a:effectLst>
                <a:outerShdw blurRad="50800" dist="38100" algn="l" rotWithShape="0">
                  <a:srgbClr val="00FFFF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6096000" y="152400"/>
            <a:ext cx="1371600" cy="369332"/>
          </a:xfrm>
          <a:prstGeom prst="rect">
            <a:avLst/>
          </a:prstGeom>
          <a:solidFill>
            <a:srgbClr val="FEDD9A"/>
          </a:solidFill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Propranolol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76800" y="152400"/>
            <a:ext cx="1066800" cy="369332"/>
          </a:xfrm>
          <a:prstGeom prst="rect">
            <a:avLst/>
          </a:prstGeom>
          <a:solidFill>
            <a:srgbClr val="FEDD9A"/>
          </a:solidFill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Clonidine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8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Drugs modulating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39000" y="1524000"/>
            <a:ext cx="1630767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RENIN Inhibitors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Aliskiren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39000" y="2362200"/>
            <a:ext cx="1401346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ACE Inhibitors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Lisinopril</a:t>
            </a:r>
            <a:endParaRPr lang="en-US" i="1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39000" y="4382869"/>
            <a:ext cx="1233030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ARBs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Candisartan</a:t>
            </a:r>
            <a:endParaRPr lang="en-US" i="1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53200" y="5791200"/>
            <a:ext cx="2481488" cy="923330"/>
          </a:xfrm>
          <a:prstGeom prst="rect">
            <a:avLst/>
          </a:prstGeom>
          <a:solidFill>
            <a:srgbClr val="FEDD9A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ADOSTERONE Antagonists</a:t>
            </a:r>
          </a:p>
          <a:p>
            <a:pPr algn="ctr"/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Spirinolactone</a:t>
            </a:r>
            <a:r>
              <a:rPr lang="en-US" i="1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 </a:t>
            </a:r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Eplerenone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39000" y="3200400"/>
            <a:ext cx="1744708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VASOPEPTIDASE Is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Omapatrilat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-12171" y="1333897"/>
            <a:ext cx="532606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200" y="1569184"/>
            <a:ext cx="441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Bernard MT Condensed" pitchFamily="18" charset="0"/>
              </a:rPr>
              <a:t>INHIBITION OF RAAS SYSTEM </a:t>
            </a:r>
          </a:p>
          <a:p>
            <a:r>
              <a:rPr lang="en-US" sz="2000" b="1" dirty="0" smtClean="0">
                <a:latin typeface="Arial Narrow" pitchFamily="34" charset="0"/>
              </a:rPr>
              <a:t>is beneficial in treatment of:</a:t>
            </a:r>
          </a:p>
          <a:p>
            <a:pPr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Hypertension (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hypertrophy)</a:t>
            </a:r>
            <a:endParaRPr lang="en-US" sz="2000" b="1" dirty="0" smtClean="0">
              <a:latin typeface="Arial Narrow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Heart Failure (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hypertrophy &amp; fibrosis)</a:t>
            </a:r>
            <a:r>
              <a:rPr lang="en-US" sz="2000" b="1" dirty="0" smtClean="0">
                <a:latin typeface="Arial Narrow" pitchFamily="34" charset="0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Diabetics (Protect the kidney)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0800000">
            <a:off x="6629400" y="1752600"/>
            <a:ext cx="4572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6553200" y="2667000"/>
            <a:ext cx="6096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6858000" y="3505200"/>
            <a:ext cx="4572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4953000" y="4724398"/>
            <a:ext cx="2362200" cy="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5791200" y="6400800"/>
            <a:ext cx="14478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V="1">
            <a:off x="6552406" y="2743994"/>
            <a:ext cx="763588" cy="76200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943600" y="5029200"/>
            <a:ext cx="1752600" cy="664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itannic Bold" pitchFamily="34" charset="0"/>
              </a:rPr>
              <a:t>Inactive metabolites</a:t>
            </a:r>
            <a:endParaRPr lang="en-US" dirty="0"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228600" y="213360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Bradykinins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21" name="Picture 2" descr="C:\Documents and Settings\DR.OMNIA\My Documents\My Pictures\NO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2777" r="2632" b="4181"/>
          <a:stretch>
            <a:fillRect/>
          </a:stretch>
        </p:blipFill>
        <p:spPr bwMode="auto">
          <a:xfrm flipH="1">
            <a:off x="5724525" y="0"/>
            <a:ext cx="2971800" cy="7010400"/>
          </a:xfrm>
          <a:prstGeom prst="rect">
            <a:avLst/>
          </a:prstGeom>
          <a:noFill/>
        </p:spPr>
      </p:pic>
      <p:pic>
        <p:nvPicPr>
          <p:cNvPr id="2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381000"/>
            <a:ext cx="2167647" cy="1787358"/>
          </a:xfrm>
          <a:prstGeom prst="rect">
            <a:avLst/>
          </a:prstGeom>
          <a:noFill/>
        </p:spPr>
      </p:pic>
      <p:pic>
        <p:nvPicPr>
          <p:cNvPr id="2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0289" y="152400"/>
            <a:ext cx="1874036" cy="1598444"/>
          </a:xfrm>
          <a:prstGeom prst="rect">
            <a:avLst/>
          </a:prstGeom>
          <a:noFill/>
        </p:spPr>
      </p:pic>
      <p:pic>
        <p:nvPicPr>
          <p:cNvPr id="24" name="Picture 2" descr="http://www.myfrienddebbie.com/images/lucindabedogne_inflammation_1.jpg"/>
          <p:cNvPicPr>
            <a:picLocks noChangeAspect="1" noChangeArrowheads="1"/>
          </p:cNvPicPr>
          <p:nvPr/>
        </p:nvPicPr>
        <p:blipFill>
          <a:blip r:embed="rId5" cstate="print"/>
          <a:srcRect t="10631"/>
          <a:stretch>
            <a:fillRect/>
          </a:stretch>
        </p:blipFill>
        <p:spPr bwMode="auto">
          <a:xfrm>
            <a:off x="3962400" y="3180664"/>
            <a:ext cx="2905125" cy="367733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" name="Picture 2" descr="C:\Users\Administrator\Pictures\hhh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3925" y="1905000"/>
            <a:ext cx="3581400" cy="42857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620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Kinins</a:t>
            </a:r>
            <a:endParaRPr lang="en-US" sz="4800" b="1" spc="50" dirty="0" smtClean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281650"/>
            <a:ext cx="4784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Bradykinin</a:t>
            </a:r>
            <a:r>
              <a:rPr lang="en-US" sz="2400" b="1" dirty="0" smtClean="0"/>
              <a:t> is a vasodilator peptides 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6813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Synthesis</a:t>
            </a:r>
            <a:endParaRPr lang="en-US" sz="2400" u="heavy" dirty="0" smtClean="0">
              <a:solidFill>
                <a:srgbClr val="C00000"/>
              </a:solidFill>
              <a:uFill>
                <a:solidFill>
                  <a:srgbClr val="6600FF"/>
                </a:solidFill>
              </a:uFill>
              <a:latin typeface="Berlin Sans FB Dem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2400" y="2438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Action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2400" y="289560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Vasodilatation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Inflammation &amp; Exudation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Pain (sensory nerves)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err="1" smtClean="0">
                <a:latin typeface="Arial Narrow" pitchFamily="34" charset="0"/>
              </a:rPr>
              <a:t>Bronchoconstriction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Exocrine gland secretion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000" y="5100935"/>
            <a:ext cx="3505200" cy="46166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  </a:t>
            </a:r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Termination  of action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48600" y="2602468"/>
            <a:ext cx="10668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Britannic Bold" pitchFamily="34" charset="0"/>
              </a:rPr>
              <a:t>Kallidin</a:t>
            </a:r>
            <a:endParaRPr lang="en-US" dirty="0">
              <a:solidFill>
                <a:srgbClr val="C00000"/>
              </a:solidFill>
              <a:latin typeface="Britannic Bol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3800" y="2544592"/>
            <a:ext cx="1295400" cy="369332"/>
          </a:xfrm>
          <a:prstGeom prst="rect">
            <a:avLst/>
          </a:prstGeom>
          <a:solidFill>
            <a:srgbClr val="CC0066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Britannic Bold" pitchFamily="34" charset="0"/>
              </a:rPr>
              <a:t>Bradykinin</a:t>
            </a:r>
            <a:endParaRPr lang="en-US" dirty="0">
              <a:solidFill>
                <a:schemeClr val="bg1"/>
              </a:solidFill>
              <a:latin typeface="Britannic Bold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4419600" y="1584053"/>
            <a:ext cx="914400" cy="87974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2819400" y="838200"/>
            <a:ext cx="2438400" cy="1393371"/>
            <a:chOff x="2514600" y="838200"/>
            <a:chExt cx="2438400" cy="1393371"/>
          </a:xfrm>
        </p:grpSpPr>
        <p:pic>
          <p:nvPicPr>
            <p:cNvPr id="14" name="Picture 7" descr="C:\Documents and Settings\DR.OMNIA\My Documents\My Pictures\B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r="49064" b="40000"/>
            <a:stretch>
              <a:fillRect/>
            </a:stretch>
          </p:blipFill>
          <p:spPr bwMode="auto">
            <a:xfrm>
              <a:off x="2514600" y="838200"/>
              <a:ext cx="2438400" cy="13933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3048000" y="1767114"/>
              <a:ext cx="1676400" cy="307777"/>
            </a:xfrm>
            <a:prstGeom prst="rect">
              <a:avLst/>
            </a:prstGeom>
            <a:solidFill>
              <a:srgbClr val="E5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 Rounded MT Bold" pitchFamily="34" charset="0"/>
                </a:rPr>
                <a:t>Plasma </a:t>
              </a:r>
              <a:r>
                <a:rPr lang="en-US" sz="1400" b="1" dirty="0" err="1" smtClean="0">
                  <a:latin typeface="Arial Rounded MT Bold" pitchFamily="34" charset="0"/>
                </a:rPr>
                <a:t>Kallikrin</a:t>
              </a:r>
              <a:endParaRPr lang="en-US" sz="1400" b="1" dirty="0">
                <a:latin typeface="Arial Rounded MT Bold" pitchFamily="34" charset="0"/>
              </a:endParaRPr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 rot="10800000" flipH="1" flipV="1">
            <a:off x="7239000" y="1584053"/>
            <a:ext cx="914400" cy="87974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15200" y="1767114"/>
            <a:ext cx="1676400" cy="307777"/>
          </a:xfrm>
          <a:prstGeom prst="rect">
            <a:avLst/>
          </a:prstGeom>
          <a:solidFill>
            <a:srgbClr val="E5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Arial Rounded MT Bold" pitchFamily="34" charset="0"/>
              </a:rPr>
              <a:t>TissueKallikrin</a:t>
            </a:r>
            <a:endParaRPr lang="en-US" sz="1400" b="1" dirty="0">
              <a:latin typeface="Arial Rounded MT Bold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0800000">
            <a:off x="5105400" y="2756688"/>
            <a:ext cx="25908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518225" y="2396925"/>
            <a:ext cx="1605760" cy="307777"/>
          </a:xfrm>
          <a:prstGeom prst="rect">
            <a:avLst/>
          </a:prstGeom>
          <a:solidFill>
            <a:srgbClr val="E5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Arial Rounded MT Bold" pitchFamily="34" charset="0"/>
              </a:rPr>
              <a:t>Aminopeptidase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953000" y="3200400"/>
            <a:ext cx="3810000" cy="3657600"/>
            <a:chOff x="4648200" y="3200400"/>
            <a:chExt cx="3810000" cy="2307895"/>
          </a:xfrm>
        </p:grpSpPr>
        <p:sp>
          <p:nvSpPr>
            <p:cNvPr id="39" name="Arc 38"/>
            <p:cNvSpPr/>
            <p:nvPr/>
          </p:nvSpPr>
          <p:spPr>
            <a:xfrm>
              <a:off x="4648200" y="3200400"/>
              <a:ext cx="1828800" cy="2296320"/>
            </a:xfrm>
            <a:prstGeom prst="arc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10800000" algn="r" rotWithShape="0">
                <a:srgbClr val="00FF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/>
            <p:cNvSpPr/>
            <p:nvPr/>
          </p:nvSpPr>
          <p:spPr>
            <a:xfrm flipH="1">
              <a:off x="6553200" y="3211975"/>
              <a:ext cx="1905000" cy="2296320"/>
            </a:xfrm>
            <a:prstGeom prst="arc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algn="l" rotWithShape="0">
                <a:srgbClr val="00FF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rgbClr val="FF33CC"/>
                  </a:outerShdw>
                </a:effectLst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943600" y="5029200"/>
            <a:ext cx="1752600" cy="664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itannic Bold" pitchFamily="34" charset="0"/>
              </a:rPr>
              <a:t>Inactive metabolites</a:t>
            </a:r>
            <a:endParaRPr lang="en-US" dirty="0">
              <a:latin typeface="Britannic Bol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562600" y="1066800"/>
            <a:ext cx="1295400" cy="606197"/>
            <a:chOff x="5334000" y="1302657"/>
            <a:chExt cx="1295400" cy="606197"/>
          </a:xfrm>
        </p:grpSpPr>
        <p:sp>
          <p:nvSpPr>
            <p:cNvPr id="18" name="TextBox 17"/>
            <p:cNvSpPr txBox="1"/>
            <p:nvPr/>
          </p:nvSpPr>
          <p:spPr>
            <a:xfrm>
              <a:off x="5334000" y="1302657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Britannic Bold" pitchFamily="34" charset="0"/>
                </a:rPr>
                <a:t>Kininogen</a:t>
              </a:r>
              <a:endParaRPr lang="en-US" dirty="0">
                <a:latin typeface="Britannic Bold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86400" y="1570300"/>
              <a:ext cx="9957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 smtClean="0">
                  <a:latin typeface="Arial Narrow" pitchFamily="34" charset="0"/>
                </a:rPr>
                <a:t>From liver</a:t>
              </a:r>
              <a:endParaRPr lang="en-US" sz="1600" b="1" i="1" dirty="0">
                <a:latin typeface="Arial Narrow" pitchFamily="34" charset="0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5715000" y="3962400"/>
            <a:ext cx="2286000" cy="523220"/>
          </a:xfrm>
          <a:prstGeom prst="rect">
            <a:avLst/>
          </a:prstGeom>
          <a:solidFill>
            <a:srgbClr val="E5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 Rounded MT Bold" pitchFamily="34" charset="0"/>
              </a:rPr>
              <a:t>ACE &amp; Neutral </a:t>
            </a:r>
            <a:r>
              <a:rPr lang="en-US" sz="1400" b="1" dirty="0" err="1" smtClean="0">
                <a:latin typeface="Arial Rounded MT Bold" pitchFamily="34" charset="0"/>
              </a:rPr>
              <a:t>Endopeptidase</a:t>
            </a:r>
            <a:r>
              <a:rPr lang="en-US" sz="1400" b="1" dirty="0" smtClean="0">
                <a:latin typeface="Arial Rounded MT Bold" pitchFamily="34" charset="0"/>
              </a:rPr>
              <a:t> (NEP) 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038600" y="4495800"/>
            <a:ext cx="1905000" cy="838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1143000" y="2743200"/>
            <a:ext cx="25908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620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Kinins</a:t>
            </a:r>
            <a:endParaRPr lang="en-US" sz="4800" b="1" spc="50" dirty="0" smtClean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762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Drugs modulating .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24200" y="457200"/>
            <a:ext cx="5715000" cy="46166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200" b="1" dirty="0" smtClean="0">
                <a:latin typeface="Arial Narrow" pitchFamily="34" charset="0"/>
                <a:sym typeface="Wingdings 3"/>
              </a:rPr>
              <a:t> Action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bradykinin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mediated pain</a:t>
            </a:r>
            <a:r>
              <a:rPr lang="en-US" sz="2200" b="1" dirty="0" smtClean="0">
                <a:latin typeface="Arial Narrow" pitchFamily="34" charset="0"/>
                <a:sym typeface="Wingdings"/>
              </a:rPr>
              <a:t>  </a:t>
            </a:r>
            <a:r>
              <a:rPr lang="en-US" sz="2400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NSAIDs </a:t>
            </a:r>
          </a:p>
        </p:txBody>
      </p:sp>
      <p:grpSp>
        <p:nvGrpSpPr>
          <p:cNvPr id="24" name="Group 23"/>
          <p:cNvGrpSpPr/>
          <p:nvPr/>
        </p:nvGrpSpPr>
        <p:grpSpPr>
          <a:xfrm flipV="1">
            <a:off x="2796250" y="762000"/>
            <a:ext cx="381000" cy="367145"/>
            <a:chOff x="1295400" y="1066800"/>
            <a:chExt cx="381000" cy="30480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1295400" y="1360025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28600" y="1143000"/>
            <a:ext cx="533400" cy="533400"/>
            <a:chOff x="1295400" y="1066800"/>
            <a:chExt cx="381000" cy="304800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1295400" y="1370012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685800" y="1416027"/>
            <a:ext cx="7391400" cy="12157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Wingdings 3" pitchFamily="18" charset="2"/>
              <a:buChar char="¤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Breakdownt</a:t>
            </a:r>
            <a:r>
              <a:rPr lang="en-US" sz="2200" b="1" dirty="0" smtClean="0">
                <a:latin typeface="Arial Narrow" pitchFamily="34" charset="0"/>
              </a:rPr>
              <a:t>heir concentration </a:t>
            </a:r>
            <a:r>
              <a:rPr lang="en-US" dirty="0" smtClean="0">
                <a:sym typeface="Wingdings 3"/>
              </a:rPr>
              <a:t> </a:t>
            </a:r>
            <a:r>
              <a:rPr lang="en-US" sz="2400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ACE Inhibitors</a:t>
            </a:r>
            <a:r>
              <a:rPr lang="en-US" sz="2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/>
            </a:r>
            <a:br>
              <a:rPr lang="en-US" sz="2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</a:br>
            <a:r>
              <a:rPr lang="en-US" sz="2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                                                      </a:t>
            </a:r>
            <a:r>
              <a:rPr lang="en-US" sz="2400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VASOPEPTIDASE Is</a:t>
            </a:r>
            <a:endParaRPr lang="en-US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effectLst/>
                <a:latin typeface="Bernard MT Condensed" pitchFamily="18" charset="0"/>
              </a:rPr>
              <a:t>			                     </a:t>
            </a:r>
            <a:r>
              <a:rPr lang="en-US" sz="2000" dirty="0" smtClean="0">
                <a:solidFill>
                  <a:srgbClr val="CC0066"/>
                </a:solidFill>
                <a:effectLst/>
                <a:latin typeface="Bernard MT Condensed" pitchFamily="18" charset="0"/>
              </a:rPr>
              <a:t>Antihypertensive drugs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697176" y="3483090"/>
            <a:ext cx="6664656" cy="3222510"/>
            <a:chOff x="269544" y="1806690"/>
            <a:chExt cx="6664656" cy="3222510"/>
          </a:xfrm>
        </p:grpSpPr>
        <p:sp>
          <p:nvSpPr>
            <p:cNvPr id="37" name="Oval 36"/>
            <p:cNvSpPr/>
            <p:nvPr/>
          </p:nvSpPr>
          <p:spPr>
            <a:xfrm>
              <a:off x="533400" y="2754074"/>
              <a:ext cx="6400800" cy="1600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9544" y="3189188"/>
              <a:ext cx="6096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 </a:t>
              </a:r>
              <a:endParaRPr lang="en-US" sz="2000" dirty="0" smtClean="0"/>
            </a:p>
            <a:p>
              <a:r>
                <a:rPr lang="en-US" sz="2000" dirty="0" smtClean="0"/>
                <a:t>             </a:t>
              </a:r>
              <a:r>
                <a:rPr lang="en-US" sz="2000" b="1" dirty="0" smtClean="0"/>
                <a:t>L-</a:t>
              </a:r>
              <a:r>
                <a:rPr lang="en-US" sz="2000" b="1" dirty="0" err="1" smtClean="0"/>
                <a:t>arginine</a:t>
              </a:r>
              <a:r>
                <a:rPr lang="en-US" sz="2000" b="1" dirty="0" smtClean="0"/>
                <a:t> + O</a:t>
              </a:r>
              <a:r>
                <a:rPr lang="en-US" sz="2000" b="1" baseline="-25000" dirty="0" smtClean="0"/>
                <a:t>2</a:t>
              </a:r>
              <a:r>
                <a:rPr lang="en-US" sz="2000" b="1" dirty="0" smtClean="0"/>
                <a:t>      	 	</a:t>
              </a:r>
              <a:r>
                <a:rPr lang="en-US" sz="2400" dirty="0" smtClean="0">
                  <a:solidFill>
                    <a:srgbClr val="0000FF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Bernard MT Condensed" pitchFamily="18" charset="0"/>
                </a:rPr>
                <a:t>NO</a:t>
              </a:r>
              <a:r>
                <a:rPr lang="en-US" sz="2000" dirty="0" smtClean="0">
                  <a:solidFill>
                    <a:srgbClr val="0000FF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Bernard MT Condensed" pitchFamily="18" charset="0"/>
                </a:rPr>
                <a:t> </a:t>
              </a:r>
              <a:r>
                <a:rPr lang="en-US" sz="2000" b="1" dirty="0" smtClean="0"/>
                <a:t>+ </a:t>
              </a:r>
              <a:r>
                <a:rPr lang="en-US" sz="2000" b="1" dirty="0" err="1" smtClean="0"/>
                <a:t>Citrulline</a:t>
              </a:r>
              <a:r>
                <a:rPr lang="en-US" sz="2000" b="1" dirty="0" smtClean="0"/>
                <a:t> + H</a:t>
              </a:r>
              <a:r>
                <a:rPr lang="en-US" sz="2000" b="1" baseline="-25000" dirty="0" smtClean="0"/>
                <a:t>2</a:t>
              </a:r>
              <a:r>
                <a:rPr lang="en-US" sz="2000" b="1" dirty="0" smtClean="0"/>
                <a:t>O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60587" y="3268364"/>
              <a:ext cx="7970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Bernard MT Condensed" pitchFamily="18" charset="0"/>
                </a:rPr>
                <a:t>(</a:t>
              </a:r>
              <a:r>
                <a:rPr lang="en-US" sz="2000" dirty="0" err="1" smtClean="0">
                  <a:solidFill>
                    <a:srgbClr val="0000FF"/>
                  </a:solidFill>
                  <a:latin typeface="Bernard MT Condensed" pitchFamily="18" charset="0"/>
                </a:rPr>
                <a:t>eNOS</a:t>
              </a:r>
              <a:r>
                <a:rPr lang="en-US" sz="2000" dirty="0" smtClean="0">
                  <a:solidFill>
                    <a:srgbClr val="0000FF"/>
                  </a:solidFill>
                  <a:latin typeface="Bernard MT Condensed" pitchFamily="18" charset="0"/>
                </a:rPr>
                <a:t>)</a:t>
              </a:r>
              <a:endParaRPr lang="en-US" sz="2000" dirty="0">
                <a:solidFill>
                  <a:srgbClr val="0000FF"/>
                </a:solidFill>
                <a:latin typeface="Bernard MT Condensed" pitchFamily="18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2776184" y="3717378"/>
              <a:ext cx="1066800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2895600" y="2525474"/>
              <a:ext cx="685800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  <a:outerShdw blurRad="60007" dist="200025" dir="15000000" sy="30000" kx="-1800000" algn="bl" rotWithShape="0">
                      <a:srgbClr val="CCFFFF"/>
                    </a:outerShdw>
                    <a:reflection blurRad="6350" stA="55000" endA="300" endPos="45500" dir="5400000" sy="-100000" algn="bl" rotWithShape="0"/>
                  </a:effectLst>
                  <a:latin typeface="Britannic Bold" pitchFamily="34" charset="0"/>
                </a:rPr>
                <a:t>BK R</a:t>
              </a:r>
              <a:endParaRPr lang="en-US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rot="5400000">
              <a:off x="3051638" y="3019980"/>
              <a:ext cx="381000" cy="1588"/>
            </a:xfrm>
            <a:prstGeom prst="straightConnector1">
              <a:avLst/>
            </a:prstGeom>
            <a:ln w="38100">
              <a:solidFill>
                <a:srgbClr val="CC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590800" y="1806690"/>
              <a:ext cx="1295400" cy="369332"/>
            </a:xfrm>
            <a:prstGeom prst="rect">
              <a:avLst/>
            </a:prstGeom>
            <a:solidFill>
              <a:srgbClr val="CC0066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Britannic Bold" pitchFamily="34" charset="0"/>
                </a:rPr>
                <a:t>Bradykinin</a:t>
              </a:r>
              <a:endParaRPr lang="en-US" dirty="0">
                <a:solidFill>
                  <a:schemeClr val="bg1"/>
                </a:solidFill>
                <a:latin typeface="Britannic Bold" pitchFamily="34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rot="5400000">
              <a:off x="3051638" y="2363748"/>
              <a:ext cx="381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5400000">
              <a:off x="3812844" y="4316174"/>
              <a:ext cx="685800" cy="1588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360760" y="4659868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Britannic Bold" pitchFamily="34" charset="0"/>
                </a:rPr>
                <a:t>Vasodilatation</a:t>
              </a:r>
              <a:endParaRPr lang="en-US" dirty="0">
                <a:latin typeface="Britannic Bold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930782" y="4141260"/>
            <a:ext cx="4774210" cy="664029"/>
            <a:chOff x="3503150" y="2464860"/>
            <a:chExt cx="4774210" cy="664029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3503150" y="2723180"/>
              <a:ext cx="3384418" cy="200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6524760" y="2464860"/>
              <a:ext cx="1752600" cy="664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Britannic Bold" pitchFamily="34" charset="0"/>
                </a:rPr>
                <a:t>Inactive metabolites</a:t>
              </a:r>
              <a:endParaRPr lang="en-US" dirty="0">
                <a:latin typeface="Britannic Bold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75832" y="2743200"/>
            <a:ext cx="1401346" cy="1809942"/>
            <a:chOff x="4648200" y="1066800"/>
            <a:chExt cx="1401346" cy="1809942"/>
          </a:xfrm>
        </p:grpSpPr>
        <p:sp>
          <p:nvSpPr>
            <p:cNvPr id="50" name="TextBox 49"/>
            <p:cNvSpPr txBox="1"/>
            <p:nvPr/>
          </p:nvSpPr>
          <p:spPr>
            <a:xfrm>
              <a:off x="4939352" y="2168856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Berlin Sans FB Demi" pitchFamily="34" charset="0"/>
                  <a:sym typeface="Wingdings 2"/>
                </a:rPr>
                <a:t></a:t>
              </a:r>
              <a:endParaRPr lang="en-US" sz="4000" b="1" dirty="0">
                <a:solidFill>
                  <a:srgbClr val="FF0000"/>
                </a:solidFill>
                <a:latin typeface="Berlin Sans FB Demi" pitchFamily="34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4648200" y="1066800"/>
              <a:ext cx="1401346" cy="1295400"/>
              <a:chOff x="4648200" y="1066800"/>
              <a:chExt cx="1401346" cy="12954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4648200" y="1066800"/>
                <a:ext cx="1401346" cy="454740"/>
              </a:xfrm>
              <a:prstGeom prst="rect">
                <a:avLst/>
              </a:prstGeom>
              <a:solidFill>
                <a:srgbClr val="FEDD9A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effectLst>
                      <a:glow rad="139700">
                        <a:schemeClr val="accent6">
                          <a:satMod val="175000"/>
                          <a:alpha val="40000"/>
                        </a:schemeClr>
                      </a:glow>
                      <a:outerShdw blurRad="60007" dist="200025" dir="15000000" sy="30000" kx="-1800000" algn="bl" rotWithShape="0">
                        <a:srgbClr val="CCFFFF"/>
                      </a:outerShdw>
                      <a:reflection blurRad="6350" stA="55000" endA="300" endPos="45500" dir="5400000" sy="-100000" algn="bl" rotWithShape="0"/>
                    </a:effectLst>
                    <a:latin typeface="Bernard MT Condensed" pitchFamily="18" charset="0"/>
                  </a:rPr>
                  <a:t>ACE Inhibitors</a:t>
                </a:r>
              </a:p>
            </p:txBody>
          </p:sp>
          <p:cxnSp>
            <p:nvCxnSpPr>
              <p:cNvPr id="52" name="Straight Arrow Connector 51"/>
              <p:cNvCxnSpPr/>
              <p:nvPr/>
            </p:nvCxnSpPr>
            <p:spPr>
              <a:xfrm rot="5400000">
                <a:off x="4819022" y="1900226"/>
                <a:ext cx="900752" cy="2319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/>
              <p:cNvSpPr/>
              <p:nvPr/>
            </p:nvSpPr>
            <p:spPr>
              <a:xfrm>
                <a:off x="4974608" y="1807192"/>
                <a:ext cx="585417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0000FF"/>
                    </a:solidFill>
                    <a:effectLst>
                      <a:glow rad="139700">
                        <a:schemeClr val="accent6">
                          <a:satMod val="175000"/>
                          <a:alpha val="40000"/>
                        </a:schemeClr>
                      </a:glow>
                      <a:outerShdw blurRad="60007" dist="200025" dir="15000000" sy="30000" kx="-1800000" algn="bl" rotWithShape="0">
                        <a:srgbClr val="CCFFFF"/>
                      </a:outerShdw>
                    </a:effectLst>
                    <a:latin typeface="Bernard MT Condensed" pitchFamily="18" charset="0"/>
                  </a:rPr>
                  <a:t>ACE</a:t>
                </a:r>
                <a:endParaRPr lang="en-US" sz="2400" dirty="0"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  <a:outerShdw blurRad="60007" dist="200025" dir="15000000" sy="30000" kx="-1800000" algn="bl" rotWithShape="0">
                      <a:srgbClr val="CCFFFF"/>
                    </a:outerShdw>
                  </a:effectLst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958688" y="1289712"/>
                <a:ext cx="838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0000"/>
                    </a:solidFill>
                    <a:latin typeface="Berlin Sans FB Demi" pitchFamily="34" charset="0"/>
                    <a:sym typeface="Wingdings 2"/>
                  </a:rPr>
                  <a:t></a:t>
                </a:r>
                <a:endParaRPr lang="en-US" sz="4000" b="1" dirty="0">
                  <a:solidFill>
                    <a:srgbClr val="FF0000"/>
                  </a:solidFill>
                  <a:latin typeface="Berlin Sans FB Demi" pitchFamily="34" charset="0"/>
                </a:endParaRPr>
              </a:p>
            </p:txBody>
          </p:sp>
        </p:grpSp>
      </p:grpSp>
      <p:sp>
        <p:nvSpPr>
          <p:cNvPr id="34" name="Oval 33"/>
          <p:cNvSpPr/>
          <p:nvPr/>
        </p:nvSpPr>
        <p:spPr>
          <a:xfrm>
            <a:off x="4313832" y="5117068"/>
            <a:ext cx="6096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228600" y="1626513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Inhibit activation of </a:t>
            </a:r>
            <a:r>
              <a:rPr lang="en-US" sz="2200" b="1" dirty="0" err="1" smtClean="0"/>
              <a:t>AgI</a:t>
            </a:r>
            <a:r>
              <a:rPr lang="en-US" sz="2200" b="1" dirty="0" smtClean="0"/>
              <a:t> to AGII (decrease vasoconstriction) + decrease degradation of </a:t>
            </a:r>
            <a:r>
              <a:rPr lang="en-US" sz="2200" b="1" dirty="0" err="1" smtClean="0"/>
              <a:t>bradykinin</a:t>
            </a:r>
            <a:r>
              <a:rPr lang="en-US" sz="2200" b="1" dirty="0" smtClean="0"/>
              <a:t> (increase </a:t>
            </a:r>
            <a:r>
              <a:rPr lang="en-US" sz="2200" b="1" dirty="0" err="1" smtClean="0"/>
              <a:t>vasodilation</a:t>
            </a:r>
            <a:r>
              <a:rPr lang="en-US" sz="2200" b="1" dirty="0" smtClean="0"/>
              <a:t>)</a:t>
            </a:r>
            <a:endParaRPr lang="en-US" sz="2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52400" y="1524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heavy" dirty="0" smtClean="0"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Difference between ACE Is &amp; ARBs action 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2400" y="3025914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/>
              <a:t>Block action of </a:t>
            </a:r>
            <a:r>
              <a:rPr lang="en-US" sz="2200" b="1" dirty="0" err="1" smtClean="0"/>
              <a:t>AgII</a:t>
            </a:r>
            <a:r>
              <a:rPr lang="en-US" sz="2200" b="1" dirty="0" smtClean="0"/>
              <a:t> on AT1 in VSMCs that is causing vasoconstriction</a:t>
            </a:r>
            <a:r>
              <a:rPr lang="en-US" sz="3200" b="1" dirty="0" smtClean="0">
                <a:solidFill>
                  <a:srgbClr val="FF0000"/>
                </a:solidFill>
              </a:rPr>
              <a:t>, thus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>
              <a:lnSpc>
                <a:spcPts val="2400"/>
              </a:lnSpc>
            </a:pPr>
            <a:r>
              <a:rPr lang="en-US" sz="2200" b="1" dirty="0" smtClean="0"/>
              <a:t>The </a:t>
            </a:r>
            <a:r>
              <a:rPr lang="en-US" sz="2200" b="1" dirty="0" err="1" smtClean="0"/>
              <a:t>AgII</a:t>
            </a:r>
            <a:r>
              <a:rPr lang="en-US" sz="2200" b="1" dirty="0" smtClean="0"/>
              <a:t> act on non-blocked AT2 on endothelial cells causing vasodilatation</a:t>
            </a:r>
            <a:endParaRPr lang="en-US" sz="2200" b="1" dirty="0"/>
          </a:p>
        </p:txBody>
      </p:sp>
      <p:sp>
        <p:nvSpPr>
          <p:cNvPr id="33" name="Rectangle 32"/>
          <p:cNvSpPr/>
          <p:nvPr/>
        </p:nvSpPr>
        <p:spPr>
          <a:xfrm>
            <a:off x="185087" y="838200"/>
            <a:ext cx="1535998" cy="707886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ACE Inhibitors</a:t>
            </a:r>
          </a:p>
          <a:p>
            <a:pPr algn="ctr"/>
            <a:r>
              <a:rPr lang="en-US" sz="2000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Ramipril</a:t>
            </a:r>
            <a:endParaRPr lang="en-US" sz="2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2209800"/>
            <a:ext cx="4134644" cy="707886"/>
          </a:xfrm>
          <a:prstGeom prst="rect">
            <a:avLst/>
          </a:prstGeom>
          <a:solidFill>
            <a:srgbClr val="FEDD9A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ARBs (</a:t>
            </a:r>
            <a:r>
              <a:rPr lang="en-US" sz="2000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Angiotensin</a:t>
            </a:r>
            <a:r>
              <a:rPr lang="en-US" sz="2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Receptor Blockers</a:t>
            </a:r>
          </a:p>
          <a:p>
            <a:r>
              <a:rPr lang="en-US" sz="2000" i="1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     </a:t>
            </a:r>
            <a:r>
              <a:rPr lang="en-US" sz="2000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Candisartan</a:t>
            </a:r>
            <a:r>
              <a:rPr lang="en-US" sz="2000" i="1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, </a:t>
            </a:r>
            <a:r>
              <a:rPr lang="en-US" sz="2000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Valsatran</a:t>
            </a:r>
            <a:endParaRPr lang="en-US" sz="2000" i="1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640000">
              <a:alpha val="56863"/>
            </a:srgbClr>
          </a:solidFill>
        </p:grpSpPr>
        <p:sp>
          <p:nvSpPr>
            <p:cNvPr id="4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  <a:solidFill>
            <a:srgbClr val="C00000"/>
          </a:solidFill>
        </p:grpSpPr>
        <p:sp>
          <p:nvSpPr>
            <p:cNvPr id="46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9144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4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3000" y="2438400"/>
            <a:ext cx="510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 is an example of mediator that is: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Stored in preformed granules</a:t>
            </a:r>
          </a:p>
          <a:p>
            <a:pPr marL="342900" indent="-342900">
              <a:buFontTx/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Synthesized de novo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Only inducible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Vasoconstrictor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640000">
              <a:alpha val="56863"/>
            </a:srgbClr>
          </a:solidFill>
        </p:grpSpPr>
        <p:sp>
          <p:nvSpPr>
            <p:cNvPr id="4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  <a:solidFill>
            <a:srgbClr val="C00000"/>
          </a:solidFill>
        </p:grpSpPr>
        <p:sp>
          <p:nvSpPr>
            <p:cNvPr id="46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9144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4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133600"/>
            <a:ext cx="510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Renin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is: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Secreted by the liver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Changes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angiotensin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 to II</a:t>
            </a:r>
          </a:p>
          <a:p>
            <a:pPr marL="342900" indent="-342900">
              <a:buFontTx/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Inhibited by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alsikiren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Activated by elevated blood pressure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1284" y="304800"/>
            <a:ext cx="1504116" cy="1240236"/>
          </a:xfrm>
          <a:prstGeom prst="rect">
            <a:avLst/>
          </a:prstGeom>
          <a:noFill/>
        </p:spPr>
      </p:pic>
      <p:pic>
        <p:nvPicPr>
          <p:cNvPr id="1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35059">
            <a:off x="6233576" y="52083"/>
            <a:ext cx="1376384" cy="1173975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0" y="152400"/>
            <a:ext cx="6172200" cy="72071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4900"/>
              </a:lnSpc>
            </a:pPr>
            <a:r>
              <a:rPr lang="en-US" sz="36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Paracrine</a:t>
            </a:r>
            <a:r>
              <a:rPr lang="en-US" sz="36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Autocrine</a:t>
            </a:r>
            <a:r>
              <a:rPr lang="en-US" sz="36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Mediators</a:t>
            </a:r>
            <a:endParaRPr lang="en-US" sz="36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" y="819090"/>
            <a:ext cx="2137124" cy="40011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General Features</a:t>
            </a:r>
            <a:endParaRPr lang="en-US" sz="20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650" y="1295400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u="sng" dirty="0" smtClean="0">
                <a:latin typeface="Arial Narrow" pitchFamily="34" charset="0"/>
              </a:rPr>
              <a:t>Act mostly on</a:t>
            </a:r>
            <a:r>
              <a:rPr lang="en-US" sz="2200" b="1" dirty="0" smtClean="0">
                <a:latin typeface="Arial Narrow" pitchFamily="34" charset="0"/>
              </a:rPr>
              <a:t>:</a:t>
            </a:r>
          </a:p>
          <a:p>
            <a:r>
              <a:rPr lang="en-US" sz="2200" b="1" dirty="0" smtClean="0">
                <a:latin typeface="Arial Narrow" pitchFamily="34" charset="0"/>
              </a:rPr>
              <a:t>    smooth muscles (SMC) [vascular (VSMC) or non vascular (NVSMC)]</a:t>
            </a:r>
          </a:p>
          <a:p>
            <a:r>
              <a:rPr lang="en-US" sz="2200" b="1" dirty="0" smtClean="0">
                <a:latin typeface="Arial Narrow" pitchFamily="34" charset="0"/>
              </a:rPr>
              <a:t>    nerve endings [&gt; </a:t>
            </a:r>
            <a:r>
              <a:rPr lang="en-US" sz="2200" b="1" dirty="0" err="1" smtClean="0">
                <a:latin typeface="Arial Narrow" pitchFamily="34" charset="0"/>
              </a:rPr>
              <a:t>nonadrenergic</a:t>
            </a:r>
            <a:r>
              <a:rPr lang="en-US" sz="2200" b="1" dirty="0" smtClean="0">
                <a:latin typeface="Arial Narrow" pitchFamily="34" charset="0"/>
              </a:rPr>
              <a:t> non-cholinergic </a:t>
            </a:r>
            <a:r>
              <a:rPr lang="en-US" sz="2200" dirty="0" smtClean="0">
                <a:solidFill>
                  <a:srgbClr val="CC0066"/>
                </a:solidFill>
                <a:latin typeface="Bernard MT Condensed" pitchFamily="18" charset="0"/>
              </a:rPr>
              <a:t>(NANC) co-transmission]  </a:t>
            </a:r>
            <a:r>
              <a:rPr lang="en-US" sz="2200" b="1" dirty="0" smtClean="0">
                <a:latin typeface="Arial Narrow" pitchFamily="34" charset="0"/>
              </a:rPr>
              <a:t/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+ heart + exocrine glands + CNS …etc</a:t>
            </a:r>
          </a:p>
        </p:txBody>
      </p:sp>
      <p:pic>
        <p:nvPicPr>
          <p:cNvPr id="21" name="Picture 2" descr="http://www.lionden.com/thumbnails/slides10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723" t="19704" r="11984" b="27094"/>
          <a:stretch>
            <a:fillRect/>
          </a:stretch>
        </p:blipFill>
        <p:spPr bwMode="auto">
          <a:xfrm>
            <a:off x="7086600" y="2362200"/>
            <a:ext cx="1905000" cy="2057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5650" y="2743200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sz="2200" b="1" u="sng" dirty="0" smtClean="0">
                <a:latin typeface="Arial Narrow" pitchFamily="34" charset="0"/>
              </a:rPr>
              <a:t>Exist either</a:t>
            </a:r>
            <a:r>
              <a:rPr lang="en-US" sz="2200" b="1" dirty="0" smtClean="0">
                <a:latin typeface="Arial Narrow" pitchFamily="34" charset="0"/>
              </a:rPr>
              <a:t>:</a:t>
            </a:r>
            <a:endParaRPr lang="en-US" sz="2200" b="1" u="sng" dirty="0" smtClean="0">
              <a:latin typeface="Arial Narrow" pitchFamily="34" charset="0"/>
            </a:endParaRPr>
          </a:p>
          <a:p>
            <a:pPr lvl="1"/>
            <a:r>
              <a:rPr lang="en-US" sz="2200" b="1" dirty="0" smtClean="0">
                <a:latin typeface="Arial Narrow" pitchFamily="34" charset="0"/>
              </a:rPr>
              <a:t>Preformed &amp; stored in tissues &amp; released  by a stimulus </a:t>
            </a:r>
          </a:p>
          <a:p>
            <a:pPr lvl="1"/>
            <a:r>
              <a:rPr lang="en-US" sz="2000" b="1" i="1" dirty="0" smtClean="0">
                <a:solidFill>
                  <a:srgbClr val="6600FF"/>
                </a:solidFill>
                <a:latin typeface="Arial Narrow" pitchFamily="34" charset="0"/>
              </a:rPr>
              <a:t>[</a:t>
            </a:r>
            <a:r>
              <a:rPr lang="en-US" sz="2000" b="1" i="1" dirty="0" err="1" smtClean="0">
                <a:latin typeface="Arial Narrow" pitchFamily="34" charset="0"/>
              </a:rPr>
              <a:t>Monamines</a:t>
            </a:r>
            <a:r>
              <a:rPr lang="en-US" sz="2000" b="1" i="1" dirty="0" smtClean="0">
                <a:solidFill>
                  <a:srgbClr val="6600FF"/>
                </a:solidFill>
                <a:latin typeface="Arial Narrow" pitchFamily="34" charset="0"/>
              </a:rPr>
              <a:t> (histamine), </a:t>
            </a:r>
            <a:r>
              <a:rPr lang="en-US" sz="2000" b="1" i="1" dirty="0" smtClean="0">
                <a:latin typeface="Arial Narrow" pitchFamily="34" charset="0"/>
              </a:rPr>
              <a:t>most peptides </a:t>
            </a:r>
            <a:r>
              <a:rPr lang="en-US" sz="2000" b="1" i="1" dirty="0" smtClean="0">
                <a:solidFill>
                  <a:srgbClr val="6600FF"/>
                </a:solidFill>
                <a:latin typeface="Arial Narrow" pitchFamily="34" charset="0"/>
              </a:rPr>
              <a:t>] </a:t>
            </a:r>
            <a:endParaRPr lang="en-US" sz="2000" b="1" i="1" u="sng" dirty="0" smtClean="0">
              <a:solidFill>
                <a:srgbClr val="6600FF"/>
              </a:solidFill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       Formed de novo in response to a stimulus</a:t>
            </a:r>
          </a:p>
          <a:p>
            <a:r>
              <a:rPr lang="en-US" sz="2200" b="1" dirty="0" smtClean="0">
                <a:latin typeface="Arial Narrow" pitchFamily="34" charset="0"/>
              </a:rPr>
              <a:t>       </a:t>
            </a:r>
            <a:r>
              <a:rPr lang="en-US" sz="2000" i="1" dirty="0" smtClean="0">
                <a:latin typeface="Arial Narrow" pitchFamily="34" charset="0"/>
              </a:rPr>
              <a:t>[</a:t>
            </a:r>
            <a:r>
              <a:rPr lang="en-US" sz="2000" b="1" i="1" dirty="0" smtClean="0">
                <a:solidFill>
                  <a:srgbClr val="6600FF"/>
                </a:solidFill>
              </a:rPr>
              <a:t>NO, </a:t>
            </a:r>
            <a:r>
              <a:rPr lang="en-US" sz="2000" b="1" i="1" dirty="0" err="1" smtClean="0">
                <a:solidFill>
                  <a:srgbClr val="6600FF"/>
                </a:solidFill>
              </a:rPr>
              <a:t>eicosanoids</a:t>
            </a:r>
            <a:r>
              <a:rPr lang="en-US" sz="2000" i="1" dirty="0" smtClean="0"/>
              <a:t>, </a:t>
            </a:r>
            <a:r>
              <a:rPr lang="en-US" sz="2000" b="1" i="1" dirty="0" smtClean="0"/>
              <a:t>some peptides, cytokines</a:t>
            </a:r>
            <a:r>
              <a:rPr lang="en-US" sz="2000" i="1" dirty="0" smtClean="0"/>
              <a:t>]</a:t>
            </a:r>
            <a:r>
              <a:rPr lang="en-US" sz="2000" i="1" dirty="0" smtClean="0">
                <a:latin typeface="Arial Narrow" pitchFamily="34" charset="0"/>
              </a:rPr>
              <a:t>  </a:t>
            </a:r>
            <a:r>
              <a:rPr lang="en-US" sz="2200" b="1" dirty="0" smtClean="0">
                <a:latin typeface="Arial Narrow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650" y="4572000"/>
            <a:ext cx="876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sz="2200" b="1" u="sng" dirty="0" smtClean="0">
                <a:latin typeface="Arial Narrow" pitchFamily="34" charset="0"/>
              </a:rPr>
              <a:t>Their presence is either</a:t>
            </a:r>
            <a:r>
              <a:rPr lang="en-US" sz="2200" b="1" dirty="0" smtClean="0">
                <a:latin typeface="Arial Narrow" pitchFamily="34" charset="0"/>
              </a:rPr>
              <a:t>:</a:t>
            </a:r>
            <a:endParaRPr lang="en-US" sz="2200" dirty="0" smtClean="0">
              <a:latin typeface="Arial Narrow" pitchFamily="34" charset="0"/>
            </a:endParaRPr>
          </a:p>
          <a:p>
            <a:pPr lvl="1"/>
            <a:r>
              <a:rPr lang="en-US" sz="2200" dirty="0" smtClean="0">
                <a:solidFill>
                  <a:srgbClr val="D60093"/>
                </a:solidFill>
                <a:latin typeface="Bernard MT Condensed" pitchFamily="18" charset="0"/>
              </a:rPr>
              <a:t>Constitutive: </a:t>
            </a:r>
            <a:r>
              <a:rPr lang="en-US" sz="2200" b="1" dirty="0" smtClean="0">
                <a:latin typeface="Arial Narrow" pitchFamily="34" charset="0"/>
              </a:rPr>
              <a:t>present all times, to share in normal basic functional  regulation within the cells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(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eNOS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/ COX</a:t>
            </a:r>
            <a:r>
              <a:rPr lang="en-US" sz="2200" b="1" dirty="0" smtClean="0">
                <a:solidFill>
                  <a:srgbClr val="0000FF"/>
                </a:solidFill>
                <a:latin typeface="Baskerville Old Face" pitchFamily="18" charset="0"/>
              </a:rPr>
              <a:t>I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) </a:t>
            </a:r>
          </a:p>
          <a:p>
            <a:pPr lvl="1"/>
            <a:r>
              <a:rPr lang="en-US" sz="2200" dirty="0" smtClean="0">
                <a:solidFill>
                  <a:srgbClr val="D60093"/>
                </a:solidFill>
                <a:latin typeface="Bernard MT Condensed" pitchFamily="18" charset="0"/>
              </a:rPr>
              <a:t>Inducible: </a:t>
            </a:r>
            <a:r>
              <a:rPr lang="en-US" sz="2200" b="1" dirty="0" smtClean="0">
                <a:latin typeface="Arial Narrow" pitchFamily="34" charset="0"/>
              </a:rPr>
              <a:t>only present upon demand i.e. gets expressed [gene transcription, mRNA formation and ribosomal translation into protein]</a:t>
            </a:r>
          </a:p>
          <a:p>
            <a:pPr lvl="1"/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(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iNOS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 / COX</a:t>
            </a:r>
            <a:r>
              <a:rPr lang="en-US" sz="2200" b="1" dirty="0" smtClean="0">
                <a:solidFill>
                  <a:srgbClr val="0000FF"/>
                </a:solidFill>
                <a:latin typeface="Baskerville Old Face" pitchFamily="18" charset="0"/>
              </a:rPr>
              <a:t>II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)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640000">
              <a:alpha val="56863"/>
            </a:srgbClr>
          </a:solidFill>
        </p:grpSpPr>
        <p:sp>
          <p:nvSpPr>
            <p:cNvPr id="4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  <a:solidFill>
            <a:srgbClr val="C00000"/>
          </a:solidFill>
        </p:grpSpPr>
        <p:sp>
          <p:nvSpPr>
            <p:cNvPr id="46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9144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4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133600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Bradykinin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is responsible for: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Vasoconstriction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Pain sensation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Endocrine gland secretion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Skeletal muscle contraction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640000">
              <a:alpha val="56863"/>
            </a:srgbClr>
          </a:solidFill>
        </p:grpSpPr>
        <p:sp>
          <p:nvSpPr>
            <p:cNvPr id="4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  <a:solidFill>
            <a:srgbClr val="C00000"/>
          </a:solidFill>
        </p:grpSpPr>
        <p:sp>
          <p:nvSpPr>
            <p:cNvPr id="46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9144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4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133600"/>
            <a:ext cx="579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ACE is: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Responsible for activation of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kininogen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bradykinin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Responsible for activation of 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angiotensinogen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angiotensin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I.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Mostly concentrated in the kidney</a:t>
            </a:r>
          </a:p>
          <a:p>
            <a:pPr marL="342900" indent="-342900">
              <a:buFontTx/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Inactivated by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vasopetidase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inhibitors.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scrapetv.com/News/News%20Pages/Technology/images-2/human-bod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6858000" y="914401"/>
            <a:ext cx="2400300" cy="5943600"/>
          </a:xfrm>
          <a:prstGeom prst="rect">
            <a:avLst/>
          </a:prstGeom>
          <a:noFill/>
        </p:spPr>
      </p:pic>
      <p:grpSp>
        <p:nvGrpSpPr>
          <p:cNvPr id="2" name="Group 27"/>
          <p:cNvGrpSpPr/>
          <p:nvPr/>
        </p:nvGrpSpPr>
        <p:grpSpPr>
          <a:xfrm>
            <a:off x="4343400" y="2514600"/>
            <a:ext cx="4419600" cy="2514600"/>
            <a:chOff x="4343400" y="4114800"/>
            <a:chExt cx="4876800" cy="2743200"/>
          </a:xfrm>
        </p:grpSpPr>
        <p:pic>
          <p:nvPicPr>
            <p:cNvPr id="52226" name="Picture 2" descr="http://www.mymcat.com/w/images/c/c7/Paracrine_signaling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4114800"/>
              <a:ext cx="3048000" cy="2513263"/>
            </a:xfrm>
            <a:prstGeom prst="rect">
              <a:avLst/>
            </a:prstGeom>
            <a:noFill/>
          </p:spPr>
        </p:pic>
        <p:pic>
          <p:nvPicPr>
            <p:cNvPr id="52230" name="Picture 6" descr="http://www.mymcat.com/w/images/c/cd/Autocrine_signaling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53200" y="4583204"/>
              <a:ext cx="2667000" cy="2274796"/>
            </a:xfrm>
            <a:prstGeom prst="rect">
              <a:avLst/>
            </a:prstGeom>
            <a:noFill/>
          </p:spPr>
        </p:pic>
      </p:grpSp>
      <p:sp>
        <p:nvSpPr>
          <p:cNvPr id="28" name="Freeform 27"/>
          <p:cNvSpPr/>
          <p:nvPr/>
        </p:nvSpPr>
        <p:spPr>
          <a:xfrm>
            <a:off x="152400" y="304800"/>
            <a:ext cx="8915400" cy="137691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5000"/>
              </a:lnSpc>
            </a:pP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DRUGS Acting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OnParacrine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Mediators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9510" y="5153561"/>
            <a:ext cx="55354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rgbClr val="00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GOOD LUCK</a:t>
            </a:r>
            <a:endParaRPr lang="en-US" sz="8000" b="1" cap="none" spc="0" dirty="0">
              <a:ln w="11430"/>
              <a:solidFill>
                <a:srgbClr val="00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228600" y="2133600"/>
            <a:ext cx="8915400" cy="1015663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60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8" name="Picture 2" descr="C:\Documents and Settings\DR.OMNIA\My Documents\My Pictures\NO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2777" r="2632" b="4181"/>
          <a:stretch>
            <a:fillRect/>
          </a:stretch>
        </p:blipFill>
        <p:spPr bwMode="auto">
          <a:xfrm flipH="1">
            <a:off x="5724525" y="0"/>
            <a:ext cx="2971800" cy="7010400"/>
          </a:xfrm>
          <a:prstGeom prst="rect">
            <a:avLst/>
          </a:prstGeom>
          <a:noFill/>
        </p:spPr>
      </p:pic>
      <p:pic>
        <p:nvPicPr>
          <p:cNvPr id="8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381000"/>
            <a:ext cx="2167647" cy="1787358"/>
          </a:xfrm>
          <a:prstGeom prst="rect">
            <a:avLst/>
          </a:prstGeom>
          <a:noFill/>
        </p:spPr>
      </p:pic>
      <p:pic>
        <p:nvPicPr>
          <p:cNvPr id="10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0289" y="152400"/>
            <a:ext cx="1874036" cy="1598444"/>
          </a:xfrm>
          <a:prstGeom prst="rect">
            <a:avLst/>
          </a:prstGeom>
          <a:noFill/>
        </p:spPr>
      </p:pic>
      <p:pic>
        <p:nvPicPr>
          <p:cNvPr id="15" name="Picture 2" descr="http://www.myfrienddebbie.com/images/lucindabedogne_inflammation_1.jpg"/>
          <p:cNvPicPr>
            <a:picLocks noChangeAspect="1" noChangeArrowheads="1"/>
          </p:cNvPicPr>
          <p:nvPr/>
        </p:nvPicPr>
        <p:blipFill>
          <a:blip r:embed="rId6" cstate="print"/>
          <a:srcRect t="10631"/>
          <a:stretch>
            <a:fillRect/>
          </a:stretch>
        </p:blipFill>
        <p:spPr bwMode="auto">
          <a:xfrm>
            <a:off x="3962400" y="3180664"/>
            <a:ext cx="2905125" cy="367733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Picture 2" descr="C:\Users\Administrator\Pictures\hhh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3925" y="1905000"/>
            <a:ext cx="3581400" cy="42857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2286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Is a highly diffusible stable gas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685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Synthesis</a:t>
            </a:r>
            <a:endParaRPr lang="en-US" sz="2400" u="heavy" dirty="0" smtClean="0">
              <a:solidFill>
                <a:srgbClr val="C00000"/>
              </a:solidFill>
              <a:uFill>
                <a:solidFill>
                  <a:srgbClr val="6600FF"/>
                </a:solidFill>
              </a:uFill>
              <a:latin typeface="Berlin Sans FB Demi" pitchFamily="34" charset="0"/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609600"/>
            <a:ext cx="7391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 </a:t>
            </a:r>
            <a:endParaRPr lang="en-US" sz="2000" dirty="0" smtClean="0"/>
          </a:p>
          <a:p>
            <a:r>
              <a:rPr lang="en-US" sz="2000" dirty="0" smtClean="0"/>
              <a:t>                               </a:t>
            </a:r>
          </a:p>
          <a:p>
            <a:r>
              <a:rPr lang="en-US" sz="2800" b="1" dirty="0" smtClean="0"/>
              <a:t>L-</a:t>
            </a:r>
            <a:r>
              <a:rPr lang="en-US" sz="2800" b="1" dirty="0" err="1" smtClean="0"/>
              <a:t>arginine</a:t>
            </a:r>
            <a:r>
              <a:rPr lang="en-US" sz="2800" b="1" dirty="0" smtClean="0"/>
              <a:t> + O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     		      </a:t>
            </a:r>
            <a:r>
              <a:rPr lang="en-US" sz="2800" dirty="0" smtClean="0">
                <a:latin typeface="Bernard MT Condensed" pitchFamily="18" charset="0"/>
              </a:rPr>
              <a:t>NO </a:t>
            </a:r>
            <a:r>
              <a:rPr lang="en-US" sz="2800" b="1" dirty="0" smtClean="0"/>
              <a:t>+ </a:t>
            </a:r>
            <a:r>
              <a:rPr lang="en-US" sz="2800" b="1" dirty="0" err="1" smtClean="0"/>
              <a:t>Citrulline</a:t>
            </a:r>
            <a:r>
              <a:rPr lang="en-US" sz="2800" b="1" dirty="0" smtClean="0"/>
              <a:t> + 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52600" y="1595375"/>
            <a:ext cx="2755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Nitric oxide </a:t>
            </a:r>
            <a:r>
              <a:rPr lang="en-US" sz="2000" dirty="0" err="1" smtClean="0">
                <a:solidFill>
                  <a:srgbClr val="6600FF"/>
                </a:solidFill>
                <a:latin typeface="Bernard MT Condensed" pitchFamily="18" charset="0"/>
              </a:rPr>
              <a:t>synthase</a:t>
            </a:r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 (NOS)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99940" y="757175"/>
            <a:ext cx="2222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NADPH, FAD, </a:t>
            </a:r>
            <a:r>
              <a:rPr lang="en-US" b="1" dirty="0" err="1" smtClean="0">
                <a:latin typeface="Arial Narrow" pitchFamily="34" charset="0"/>
              </a:rPr>
              <a:t>CaCAM</a:t>
            </a:r>
            <a:r>
              <a:rPr lang="en-US" b="1" dirty="0" smtClean="0">
                <a:latin typeface="Arial Narrow" pitchFamily="34" charset="0"/>
              </a:rPr>
              <a:t> </a:t>
            </a:r>
            <a:endParaRPr lang="en-US" b="1" dirty="0">
              <a:latin typeface="Arial Narrow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447801" y="2057400"/>
          <a:ext cx="6857999" cy="3031067"/>
        </p:xfrm>
        <a:graphic>
          <a:graphicData uri="http://schemas.openxmlformats.org/drawingml/2006/table">
            <a:tbl>
              <a:tblPr/>
              <a:tblGrid>
                <a:gridCol w="1752600"/>
                <a:gridCol w="2368329"/>
                <a:gridCol w="2737070"/>
              </a:tblGrid>
              <a:tr h="6942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Type I </a:t>
                      </a:r>
                      <a:r>
                        <a:rPr lang="fr-FR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[n-NOS]</a:t>
                      </a:r>
                      <a:endParaRPr lang="en-US" sz="2200" b="0" i="0" dirty="0">
                        <a:solidFill>
                          <a:srgbClr val="6600FF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Neuronal NOS</a:t>
                      </a:r>
                      <a:endParaRPr lang="en-US" sz="2200" b="0" i="0" dirty="0">
                        <a:solidFill>
                          <a:srgbClr val="D60093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Type III </a:t>
                      </a:r>
                      <a:r>
                        <a:rPr lang="fr-FR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[E-NOS]</a:t>
                      </a:r>
                      <a:endParaRPr lang="en-US" sz="2200" b="0" i="0" dirty="0">
                        <a:solidFill>
                          <a:srgbClr val="6600FF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 err="1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Endothelial</a:t>
                      </a: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 NOS</a:t>
                      </a:r>
                      <a:endParaRPr lang="en-US" sz="2200" b="0" i="0" dirty="0">
                        <a:solidFill>
                          <a:srgbClr val="D60093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Type II </a:t>
                      </a:r>
                      <a:r>
                        <a:rPr lang="fr-FR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[I-NOS]</a:t>
                      </a:r>
                      <a:endParaRPr lang="en-US" sz="2200" b="0" i="0" dirty="0">
                        <a:solidFill>
                          <a:srgbClr val="6600FF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 err="1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Inducible</a:t>
                      </a: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 NOS</a:t>
                      </a:r>
                      <a:endParaRPr lang="en-US" sz="2200" b="0" i="0" dirty="0">
                        <a:solidFill>
                          <a:srgbClr val="D60093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933"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Cytosol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 of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Neuronal cells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Bound to membrane  of endothelial cell [EC],</a:t>
                      </a:r>
                      <a:r>
                        <a:rPr lang="en-US" sz="2200" b="1" i="0" baseline="0" dirty="0" smtClean="0">
                          <a:latin typeface="Arial Narrow" pitchFamily="34" charset="0"/>
                          <a:ea typeface="Times New Roman"/>
                        </a:rPr>
                        <a:t> 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 platelets …etc.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Cytosol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 of 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macrophage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, </a:t>
                      </a:r>
                      <a:r>
                        <a:rPr lang="en-US" sz="2200" b="1" i="0" dirty="0" err="1">
                          <a:latin typeface="Arial Narrow" pitchFamily="34" charset="0"/>
                          <a:ea typeface="Times New Roman"/>
                        </a:rPr>
                        <a:t>neutrophil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, </a:t>
                      </a:r>
                      <a:r>
                        <a:rPr lang="en-US" sz="2200" b="1" i="0" dirty="0" err="1">
                          <a:latin typeface="Arial Narrow" pitchFamily="34" charset="0"/>
                          <a:ea typeface="Times New Roman"/>
                        </a:rPr>
                        <a:t>kupffer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 cells … etc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Constitutive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Constitutive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>
                          <a:solidFill>
                            <a:srgbClr val="FF0000"/>
                          </a:solidFill>
                          <a:latin typeface="Bernard MT Condensed" pitchFamily="18" charset="0"/>
                          <a:ea typeface="Times New Roman"/>
                        </a:rPr>
                        <a:t>Inducible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067"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Neuronal 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messenger</a:t>
                      </a: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Cytoprotective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Relaxation 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of 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VSMC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Cytoprotective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Immunocytotoxicity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381000" y="2048377"/>
            <a:ext cx="1066800" cy="553998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NOS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soforms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514600" y="1447800"/>
            <a:ext cx="20574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flipH="1" flipV="1">
            <a:off x="3048000" y="831787"/>
            <a:ext cx="838200" cy="609600"/>
          </a:xfrm>
          <a:prstGeom prst="arc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4800" y="5486400"/>
            <a:ext cx="8534400" cy="830997"/>
          </a:xfrm>
          <a:prstGeom prst="rect">
            <a:avLst/>
          </a:prstGeom>
          <a:solidFill>
            <a:srgbClr val="FFEFE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Shear  Stress or Agonists as; Ach, histamine, </a:t>
            </a:r>
            <a:r>
              <a:rPr lang="en-US" sz="2400" b="1" dirty="0" err="1" smtClean="0">
                <a:latin typeface="Arial Narrow" pitchFamily="34" charset="0"/>
              </a:rPr>
              <a:t>bradykinin</a:t>
            </a:r>
            <a:r>
              <a:rPr lang="en-US" sz="2400" b="1" dirty="0" smtClean="0">
                <a:latin typeface="Arial Narrow" pitchFamily="34" charset="0"/>
              </a:rPr>
              <a:t>, …..when bind to receptors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400" b="1" dirty="0" smtClean="0">
                <a:latin typeface="Arial Narrow" pitchFamily="34" charset="0"/>
              </a:rPr>
              <a:t> intracellular Ca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Arial Narrow" pitchFamily="34" charset="0"/>
              </a:rPr>
              <a:t>activate </a:t>
            </a:r>
            <a:r>
              <a:rPr lang="en-US" sz="2400" b="1" dirty="0" err="1" smtClean="0">
                <a:latin typeface="Arial Narrow" pitchFamily="34" charset="0"/>
              </a:rPr>
              <a:t>eNOS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NO </a:t>
            </a:r>
            <a:r>
              <a:rPr lang="en-US" sz="2400" b="1" dirty="0" smtClean="0">
                <a:latin typeface="Arial Narrow" pitchFamily="34" charset="0"/>
              </a:rPr>
              <a:t>formation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3429000" y="5105400"/>
            <a:ext cx="1524000" cy="457200"/>
          </a:xfrm>
          <a:prstGeom prst="downArrow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51000"/>
                </a:srgbClr>
              </a:gs>
              <a:gs pos="5800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bg1"/>
              </a:gs>
            </a:gsLst>
            <a:lin ang="5400000" scaled="1"/>
            <a:tileRect/>
          </a:gra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" y="64124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  <a:ea typeface="Times New Roman"/>
              </a:rPr>
              <a:t>EC= Endothelial Cells   	/   VSMC= Vascular  Smooth Muscle Cell</a:t>
            </a:r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http://www.mun.ca/biology/desmid/brian/BIOL2060/BIOL2060-14/141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041" r="15918" b="76364"/>
          <a:stretch>
            <a:fillRect/>
          </a:stretch>
        </p:blipFill>
        <p:spPr bwMode="auto">
          <a:xfrm>
            <a:off x="4798968" y="130372"/>
            <a:ext cx="3124200" cy="1676400"/>
          </a:xfrm>
          <a:prstGeom prst="rect">
            <a:avLst/>
          </a:prstGeom>
          <a:noFill/>
        </p:spPr>
      </p:pic>
      <p:sp>
        <p:nvSpPr>
          <p:cNvPr id="7" name="Freeform 6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609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Action</a:t>
            </a: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4800" y="2504767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Activate PKG &amp;</a:t>
            </a:r>
          </a:p>
          <a:p>
            <a:pPr lvl="0">
              <a:lnSpc>
                <a:spcPts val="2400"/>
              </a:lnSpc>
              <a:buFont typeface="Wingdings 3"/>
              <a:buChar char="¤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Ca 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Inactivate MLCK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Prevent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actin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myosin cross link 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No contraction</a:t>
            </a:r>
          </a:p>
          <a:p>
            <a:pPr lvl="0">
              <a:lnSpc>
                <a:spcPts val="2400"/>
              </a:lnSpc>
            </a:pPr>
            <a:r>
              <a:rPr lang="en-US" sz="2200" dirty="0" smtClean="0">
                <a:solidFill>
                  <a:srgbClr val="CC0066"/>
                </a:solidFill>
                <a:latin typeface="Bernard MT Condensed" pitchFamily="18" charset="0"/>
                <a:sym typeface="Wingdings 3"/>
              </a:rPr>
              <a:t>RELAXATION</a:t>
            </a:r>
            <a:endParaRPr lang="en-US" sz="2200" dirty="0">
              <a:solidFill>
                <a:srgbClr val="CC0066"/>
              </a:solidFill>
              <a:latin typeface="Bernard MT Condensed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440574" y="1893425"/>
            <a:ext cx="1905000" cy="1113100"/>
            <a:chOff x="3796949" y="2265033"/>
            <a:chExt cx="1313179" cy="2044758"/>
          </a:xfrm>
        </p:grpSpPr>
        <p:sp>
          <p:nvSpPr>
            <p:cNvPr id="53" name="Rectangle 52"/>
            <p:cNvSpPr/>
            <p:nvPr/>
          </p:nvSpPr>
          <p:spPr>
            <a:xfrm>
              <a:off x="3796949" y="3135033"/>
              <a:ext cx="1313179" cy="1174758"/>
            </a:xfrm>
            <a:prstGeom prst="rect">
              <a:avLst/>
            </a:pr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49477" y="2265033"/>
              <a:ext cx="1212508" cy="621922"/>
            </a:xfrm>
            <a:prstGeom prst="rect">
              <a:avLst/>
            </a:prstGeom>
            <a:solidFill>
              <a:srgbClr val="FFE1E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Bernard MT Condensed" pitchFamily="18" charset="0"/>
                </a:rPr>
                <a:t>Endothelial Cell [EC] </a:t>
              </a:r>
              <a:endParaRPr lang="en-US" sz="1600" dirty="0">
                <a:latin typeface="Bernard MT Condensed" pitchFamily="18" charset="0"/>
              </a:endParaRPr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 rot="5400000">
            <a:off x="300677" y="2356491"/>
            <a:ext cx="314636" cy="1589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04800" y="1056967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ts val="2400"/>
              </a:lnSpc>
            </a:pPr>
            <a:r>
              <a:rPr lang="en-US" sz="2200" dirty="0" smtClean="0">
                <a:latin typeface="Bernard MT Condensed" pitchFamily="18" charset="0"/>
                <a:sym typeface="Wingdings 3"/>
              </a:rPr>
              <a:t>1.</a:t>
            </a:r>
            <a:r>
              <a:rPr lang="en-US" sz="2400" dirty="0" smtClean="0">
                <a:latin typeface="Bernard MT Condensed" pitchFamily="18" charset="0"/>
                <a:sym typeface="Wingdings 3"/>
              </a:rPr>
              <a:t>Vasodilatation</a:t>
            </a:r>
            <a:endParaRPr lang="en-US" sz="2200" dirty="0" smtClean="0">
              <a:latin typeface="Bernard MT Condensed" pitchFamily="18" charset="0"/>
              <a:sym typeface="Wingdings 3"/>
            </a:endParaRPr>
          </a:p>
          <a:p>
            <a:pPr marL="457200" lvl="0" indent="-45720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Diffuse to VSMC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Binds soluble GC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Change GTP to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cGMP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52150" y="2514600"/>
            <a:ext cx="1765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Site of formation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6008225" y="1905000"/>
            <a:ext cx="2983375" cy="2971800"/>
            <a:chOff x="6008225" y="2590800"/>
            <a:chExt cx="2983375" cy="2971800"/>
          </a:xfrm>
        </p:grpSpPr>
        <p:pic>
          <p:nvPicPr>
            <p:cNvPr id="22" name="Picture 4" descr="http://www.mun.ca/biology/desmid/brian/BIOL2060/BIOL2060-14/1415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9649" t="51970" b="13323"/>
            <a:stretch>
              <a:fillRect/>
            </a:stretch>
          </p:blipFill>
          <p:spPr bwMode="auto">
            <a:xfrm>
              <a:off x="6033300" y="2907175"/>
              <a:ext cx="2958300" cy="2590800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6047775" y="2590800"/>
              <a:ext cx="2707706" cy="338554"/>
            </a:xfrm>
            <a:prstGeom prst="rect">
              <a:avLst/>
            </a:prstGeom>
            <a:solidFill>
              <a:srgbClr val="FFE1E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Bernard MT Condensed" pitchFamily="18" charset="0"/>
                </a:rPr>
                <a:t>Vascular Smooth Muscle [ VSMC]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677875" y="4839120"/>
              <a:ext cx="517963" cy="29618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7030A0"/>
                  </a:solidFill>
                  <a:latin typeface="Bernard MT Condensed" pitchFamily="18" charset="0"/>
                  <a:ea typeface="MS Gothic" pitchFamily="49" charset="-128"/>
                </a:rPr>
                <a:t>MLCK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7783975" y="4676175"/>
              <a:ext cx="304800" cy="172872"/>
            </a:xfrm>
            <a:prstGeom prst="ellipse">
              <a:avLst/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-</a:t>
              </a:r>
              <a:endParaRPr lang="en-US" sz="1600" b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08225" y="2895600"/>
              <a:ext cx="2743200" cy="2667000"/>
            </a:xfrm>
            <a:prstGeom prst="rect">
              <a:avLst/>
            </a:pr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6" name="Straight Arrow Connector 65"/>
          <p:cNvCxnSpPr/>
          <p:nvPr/>
        </p:nvCxnSpPr>
        <p:spPr>
          <a:xfrm>
            <a:off x="9906000" y="38100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357150" y="1219200"/>
            <a:ext cx="685800" cy="2286000"/>
            <a:chOff x="5451726" y="2438400"/>
            <a:chExt cx="685800" cy="2286000"/>
          </a:xfrm>
        </p:grpSpPr>
        <p:sp>
          <p:nvSpPr>
            <p:cNvPr id="34" name="TextBox 33"/>
            <p:cNvSpPr txBox="1"/>
            <p:nvPr/>
          </p:nvSpPr>
          <p:spPr>
            <a:xfrm>
              <a:off x="5486400" y="2438400"/>
              <a:ext cx="492443" cy="16647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C0000"/>
                  </a:solidFill>
                </a:rPr>
                <a:t>Diffusion</a:t>
              </a:r>
              <a:endParaRPr lang="en-US" sz="2000" b="1" dirty="0">
                <a:solidFill>
                  <a:srgbClr val="CC0000"/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5451726" y="4191000"/>
              <a:ext cx="685800" cy="533400"/>
            </a:xfrm>
            <a:prstGeom prst="line">
              <a:avLst/>
            </a:prstGeom>
            <a:ln w="38100">
              <a:solidFill>
                <a:srgbClr val="5A212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304800" y="484876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ts val="2400"/>
              </a:lnSpc>
            </a:pPr>
            <a:r>
              <a:rPr lang="en-US" sz="2000" dirty="0" smtClean="0">
                <a:latin typeface="Bernard MT Condensed" pitchFamily="18" charset="0"/>
                <a:sym typeface="Wingdings 3"/>
              </a:rPr>
              <a:t>2</a:t>
            </a:r>
            <a:r>
              <a:rPr lang="en-US" sz="2400" dirty="0" smtClean="0">
                <a:latin typeface="Bernard MT Condensed" pitchFamily="18" charset="0"/>
                <a:sym typeface="Wingdings 3"/>
              </a:rPr>
              <a:t>. </a:t>
            </a:r>
            <a:r>
              <a:rPr lang="en-US" sz="2400" dirty="0" err="1" smtClean="0">
                <a:latin typeface="Bernard MT Condensed" pitchFamily="18" charset="0"/>
                <a:sym typeface="Wingdings 3"/>
              </a:rPr>
              <a:t>Cytoprotection</a:t>
            </a:r>
            <a:endParaRPr lang="en-US" sz="2000" dirty="0" smtClean="0">
              <a:latin typeface="Bernard MT Condensed" pitchFamily="18" charset="0"/>
              <a:sym typeface="Wingdings 3"/>
            </a:endParaRPr>
          </a:p>
          <a:p>
            <a:pPr>
              <a:lnSpc>
                <a:spcPts val="24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platelet aggregation</a:t>
            </a:r>
          </a:p>
          <a:p>
            <a:pPr>
              <a:lnSpc>
                <a:spcPts val="2400"/>
              </a:lnSpc>
              <a:buFont typeface="Wingdings 3"/>
              <a:buChar char="¤"/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inflammatory cell recruitment</a:t>
            </a:r>
          </a:p>
          <a:p>
            <a:pPr>
              <a:lnSpc>
                <a:spcPts val="2400"/>
              </a:lnSpc>
              <a:buFont typeface="Wingdings 3"/>
              <a:buChar char="¤"/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Cholesterol deposition…etc.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2209800" y="1066800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733800" y="4876800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AUTOCRINE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86000" y="4876800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943600" y="4953000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 Narrow" pitchFamily="34" charset="0"/>
                <a:sym typeface="Wingdings 3"/>
              </a:rPr>
              <a:t>MLCK= </a:t>
            </a:r>
          </a:p>
          <a:p>
            <a:r>
              <a:rPr lang="en-US" b="1" dirty="0" smtClean="0">
                <a:latin typeface="Arial Narrow" pitchFamily="34" charset="0"/>
                <a:sym typeface="Wingdings 3"/>
              </a:rPr>
              <a:t>Myosin Light Chain </a:t>
            </a:r>
            <a:r>
              <a:rPr lang="en-US" b="1" dirty="0" err="1" smtClean="0">
                <a:latin typeface="Arial Narrow" pitchFamily="34" charset="0"/>
                <a:sym typeface="Wingdings 3"/>
              </a:rPr>
              <a:t>Kinase</a:t>
            </a:r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52400" y="68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Termination  of action</a:t>
            </a:r>
          </a:p>
        </p:txBody>
      </p:sp>
      <p:sp>
        <p:nvSpPr>
          <p:cNvPr id="48" name="Freeform 47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76400" y="1189300"/>
            <a:ext cx="6172200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By formation of </a:t>
            </a:r>
          </a:p>
          <a:p>
            <a:pPr lvl="1" indent="-45720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1. Stable analogues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smtClean="0">
                <a:latin typeface="Arial Narrow" pitchFamily="34" charset="0"/>
              </a:rPr>
              <a:t>with </a:t>
            </a:r>
          </a:p>
          <a:p>
            <a:pPr lvl="1" indent="-45720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       proteins containing SH ….</a:t>
            </a:r>
          </a:p>
          <a:p>
            <a:pPr marL="0" lvl="1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2. Free radical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err="1" smtClean="0">
                <a:latin typeface="Arial Narrow" pitchFamily="34" charset="0"/>
              </a:rPr>
              <a:t>Peroxynitrite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in oxidative stress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4525" y="2695200"/>
            <a:ext cx="2286000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200"/>
              </a:lnSpc>
            </a:pPr>
            <a:r>
              <a:rPr lang="en-US" sz="2400" b="1" dirty="0" smtClean="0">
                <a:latin typeface="Arial Narrow" pitchFamily="34" charset="0"/>
              </a:rPr>
              <a:t>By break down of its downstream signal </a:t>
            </a:r>
            <a:r>
              <a:rPr lang="en-US" sz="2400" b="1" dirty="0" err="1" smtClean="0">
                <a:latin typeface="Arial Narrow" pitchFamily="34" charset="0"/>
              </a:rPr>
              <a:t>cGMP</a:t>
            </a:r>
            <a:endParaRPr lang="en-US" sz="2400" b="1" dirty="0" smtClean="0">
              <a:latin typeface="Arial Narrow" pitchFamily="34" charset="0"/>
            </a:endParaRPr>
          </a:p>
          <a:p>
            <a:pPr marL="0" lvl="1">
              <a:lnSpc>
                <a:spcPts val="2200"/>
              </a:lnSpc>
            </a:pPr>
            <a:r>
              <a:rPr lang="en-US" sz="2400" b="1" dirty="0" smtClean="0">
                <a:latin typeface="Arial Narrow" pitchFamily="34" charset="0"/>
              </a:rPr>
              <a:t>by  PDE </a:t>
            </a:r>
          </a:p>
          <a:p>
            <a:pPr marL="0" lvl="1">
              <a:lnSpc>
                <a:spcPts val="2200"/>
              </a:lnSpc>
            </a:pPr>
            <a:r>
              <a:rPr lang="en-US" sz="2400" b="1" dirty="0" smtClean="0">
                <a:latin typeface="Arial Narrow" pitchFamily="34" charset="0"/>
              </a:rPr>
              <a:t>to form GMP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rot="5400000">
            <a:off x="-558337" y="1866900"/>
            <a:ext cx="1600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1295400" y="1066800"/>
            <a:ext cx="381000" cy="304800"/>
            <a:chOff x="1295400" y="1066800"/>
            <a:chExt cx="381000" cy="304800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1295400" y="1360025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2133600" y="2362200"/>
            <a:ext cx="5567082" cy="4343400"/>
            <a:chOff x="2133600" y="2362200"/>
            <a:chExt cx="5567082" cy="4343400"/>
          </a:xfrm>
        </p:grpSpPr>
        <p:pic>
          <p:nvPicPr>
            <p:cNvPr id="54" name="Picture 6" descr="http://www.dimensionsguide.com/wp-content/uploads/2009/11/Blood-Vessels-Diameter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634" r="41141" b="74400"/>
            <a:stretch>
              <a:fillRect/>
            </a:stretch>
          </p:blipFill>
          <p:spPr bwMode="auto">
            <a:xfrm rot="763664" flipH="1">
              <a:off x="5657725" y="2795116"/>
              <a:ext cx="1275176" cy="1005749"/>
            </a:xfrm>
            <a:prstGeom prst="rect">
              <a:avLst/>
            </a:prstGeom>
            <a:noFill/>
          </p:spPr>
        </p:pic>
        <p:pic>
          <p:nvPicPr>
            <p:cNvPr id="57" name="Picture 4" descr="http://static.howstuffworks.com/gif/viagra-chemicals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923"/>
            <a:stretch>
              <a:fillRect/>
            </a:stretch>
          </p:blipFill>
          <p:spPr bwMode="auto">
            <a:xfrm>
              <a:off x="2133600" y="2362200"/>
              <a:ext cx="5567082" cy="4343400"/>
            </a:xfrm>
            <a:prstGeom prst="rect">
              <a:avLst/>
            </a:prstGeom>
            <a:noFill/>
          </p:spPr>
        </p:pic>
        <p:sp>
          <p:nvSpPr>
            <p:cNvPr id="59" name="Arc 58"/>
            <p:cNvSpPr/>
            <p:nvPr/>
          </p:nvSpPr>
          <p:spPr>
            <a:xfrm rot="1296351" flipH="1">
              <a:off x="5408049" y="3366111"/>
              <a:ext cx="762000" cy="609600"/>
            </a:xfrm>
            <a:prstGeom prst="arc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324600" y="31242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BV</a:t>
              </a:r>
              <a:endParaRPr lang="en-US" b="1" dirty="0"/>
            </a:p>
          </p:txBody>
        </p:sp>
      </p:grpSp>
      <p:sp>
        <p:nvSpPr>
          <p:cNvPr id="16" name="Oval 15"/>
          <p:cNvSpPr/>
          <p:nvPr/>
        </p:nvSpPr>
        <p:spPr>
          <a:xfrm>
            <a:off x="3886200" y="5410200"/>
            <a:ext cx="1676400" cy="1295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553200" y="5029200"/>
            <a:ext cx="762000" cy="685800"/>
            <a:chOff x="7772400" y="5334000"/>
            <a:chExt cx="762000" cy="6858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772400" y="5334000"/>
              <a:ext cx="762000" cy="6858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7772400" y="5334000"/>
              <a:ext cx="762000" cy="6858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52400" y="6858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Drugs modulating (very important) </a:t>
            </a:r>
          </a:p>
        </p:txBody>
      </p:sp>
      <p:sp>
        <p:nvSpPr>
          <p:cNvPr id="48" name="Freeform 47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79000" y="1295400"/>
            <a:ext cx="69342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1. Express </a:t>
            </a:r>
            <a:r>
              <a:rPr lang="en-US" sz="2400" b="1" dirty="0" err="1" smtClean="0">
                <a:latin typeface="Arial Narrow" pitchFamily="34" charset="0"/>
              </a:rPr>
              <a:t>eNOS</a:t>
            </a:r>
            <a:r>
              <a:rPr lang="en-US" sz="2400" b="1" dirty="0" smtClean="0">
                <a:latin typeface="Arial Narrow" pitchFamily="34" charset="0"/>
              </a:rPr>
              <a:t>: </a:t>
            </a:r>
          </a:p>
          <a:p>
            <a:pPr lvl="1" indent="-457200">
              <a:lnSpc>
                <a:spcPts val="2800"/>
              </a:lnSpc>
            </a:pP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       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</a:rPr>
              <a:t>Statins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, Estrogen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CVS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Cytoprotection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48475" y="2994950"/>
            <a:ext cx="7467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2. Act as NO </a:t>
            </a:r>
            <a:r>
              <a:rPr lang="en-US" sz="2400" b="1" dirty="0" err="1" smtClean="0">
                <a:latin typeface="Arial Narrow" pitchFamily="34" charset="0"/>
              </a:rPr>
              <a:t>donners</a:t>
            </a:r>
            <a:r>
              <a:rPr lang="en-US" sz="2400" b="1" dirty="0" smtClean="0">
                <a:latin typeface="Arial Narrow" pitchFamily="34" charset="0"/>
              </a:rPr>
              <a:t>:</a:t>
            </a:r>
          </a:p>
          <a:p>
            <a:pPr marL="0" lvl="1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       a. 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Nitrates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 &gt;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Venulodilators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in angina</a:t>
            </a:r>
          </a:p>
          <a:p>
            <a:pPr marL="0" lvl="1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  b. 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Na 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Nitroprusside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Arteriolar dilator in hypertension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200" y="4846900"/>
            <a:ext cx="76200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3. Prevent breakdown of PDE:</a:t>
            </a:r>
          </a:p>
          <a:p>
            <a:pPr marL="0" lvl="1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Selective PDE</a:t>
            </a:r>
            <a:r>
              <a:rPr lang="en-US" sz="2400" b="1" baseline="-25000" dirty="0" smtClean="0">
                <a:latin typeface="Arial Narrow" pitchFamily="34" charset="0"/>
                <a:sym typeface="Wingdings 3"/>
              </a:rPr>
              <a:t>5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Inhibitors; 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Sildenafil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Erectile dysfunction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rot="5400000">
            <a:off x="-1667650" y="2965800"/>
            <a:ext cx="3808088" cy="13916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990600" y="1066800"/>
            <a:ext cx="381000" cy="367145"/>
            <a:chOff x="1295400" y="1066800"/>
            <a:chExt cx="381000" cy="304800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1295400" y="1360025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62000" y="1066800"/>
            <a:ext cx="381000" cy="2111086"/>
            <a:chOff x="1295400" y="1066800"/>
            <a:chExt cx="381000" cy="304800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1295400" y="1366710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Vasoactive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Peptides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A.	Vasoconstrictors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angiotensin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pPr algn="l" rtl="0"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     vasopressin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endothelins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neuropeptide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</a:t>
            </a:r>
          </a:p>
          <a:p>
            <a:pPr algn="l" rt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B.	Vasodilators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Bradykinin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and related </a:t>
            </a:r>
          </a:p>
          <a:p>
            <a:pPr algn="l" rtl="0">
              <a:buFontTx/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Kinins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natriuretic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pepties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vasoactive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	intestinal peptide ; substance P ; 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neurotensin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228600" y="213360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21" name="Picture 2" descr="C:\Documents and Settings\DR.OMNIA\My Documents\My Pictures\NO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2777" r="2632" b="4181"/>
          <a:stretch>
            <a:fillRect/>
          </a:stretch>
        </p:blipFill>
        <p:spPr bwMode="auto">
          <a:xfrm flipH="1">
            <a:off x="5724525" y="0"/>
            <a:ext cx="2971800" cy="7010400"/>
          </a:xfrm>
          <a:prstGeom prst="rect">
            <a:avLst/>
          </a:prstGeom>
          <a:noFill/>
        </p:spPr>
      </p:pic>
      <p:pic>
        <p:nvPicPr>
          <p:cNvPr id="2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381000"/>
            <a:ext cx="2167647" cy="1787358"/>
          </a:xfrm>
          <a:prstGeom prst="rect">
            <a:avLst/>
          </a:prstGeom>
          <a:noFill/>
        </p:spPr>
      </p:pic>
      <p:pic>
        <p:nvPicPr>
          <p:cNvPr id="2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0289" y="152400"/>
            <a:ext cx="1874036" cy="1598444"/>
          </a:xfrm>
          <a:prstGeom prst="rect">
            <a:avLst/>
          </a:prstGeom>
          <a:noFill/>
        </p:spPr>
      </p:pic>
      <p:pic>
        <p:nvPicPr>
          <p:cNvPr id="24" name="Picture 2" descr="http://www.myfrienddebbie.com/images/lucindabedogne_inflammation_1.jpg"/>
          <p:cNvPicPr>
            <a:picLocks noChangeAspect="1" noChangeArrowheads="1"/>
          </p:cNvPicPr>
          <p:nvPr/>
        </p:nvPicPr>
        <p:blipFill>
          <a:blip r:embed="rId5" cstate="print"/>
          <a:srcRect t="10631"/>
          <a:stretch>
            <a:fillRect/>
          </a:stretch>
        </p:blipFill>
        <p:spPr bwMode="auto">
          <a:xfrm>
            <a:off x="3962400" y="3180664"/>
            <a:ext cx="2905125" cy="367733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" name="Picture 2" descr="C:\Users\Administrator\Pictures\hhh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3925" y="1905000"/>
            <a:ext cx="3581400" cy="42857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8251</TotalTime>
  <Words>926</Words>
  <Application>Microsoft Office PowerPoint</Application>
  <PresentationFormat>On-screen Show (4:3)</PresentationFormat>
  <Paragraphs>263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Vasoactive Peptides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DR.ALHAIDER</cp:lastModifiedBy>
  <cp:revision>413</cp:revision>
  <dcterms:created xsi:type="dcterms:W3CDTF">2011-03-05T17:05:47Z</dcterms:created>
  <dcterms:modified xsi:type="dcterms:W3CDTF">2012-11-03T02:40:09Z</dcterms:modified>
</cp:coreProperties>
</file>