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70" r:id="rId11"/>
    <p:sldId id="27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4D1D2-7A51-4040-BEB6-68F5308BFFB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732F-2313-4B02-84C2-32D80151F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E16D8D-A00A-45F0-BCE4-1808E6EBF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87EB-A6E3-47AD-8116-043321F41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7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0014-49FE-4623-8C1B-99F20D7CD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2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1FBB1-D4EE-45E2-9108-7578D6122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00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87B7-FAB9-48A3-934F-E38CDFEE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4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1BCA6-C280-4F56-9362-4C454F667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82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8BF5-C512-4931-808D-1AC32CAE8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6E6F8-C006-4A78-8B93-C12ACF65C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BE41-4F5B-4F09-BBF2-9C8BDB3E0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5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7514-3EC8-4D89-8F3A-9FB188A32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44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D169-3B12-4CC6-B697-6228F5018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38D4-B6FF-4026-83C0-C5FCACD27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97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264F-5A6F-4F54-B46F-7FA8D96D0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7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9F0FA57-5A3C-4B36-9F8E-6C86C190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BLOOD PRACTICAL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RBC, WBC, HB &amp; PCV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Packed Cell Volume</a:t>
            </a:r>
            <a:endParaRPr lang="ar-SA" b="1" dirty="0">
              <a:effectLst/>
            </a:endParaRPr>
          </a:p>
        </p:txBody>
      </p:sp>
      <p:pic>
        <p:nvPicPr>
          <p:cNvPr id="4" name="Picture 1031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52600"/>
            <a:ext cx="5791200" cy="43434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24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438400"/>
            <a:ext cx="57054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Haematocrit</a:t>
            </a:r>
            <a:r>
              <a:rPr lang="en-US" b="1" dirty="0" smtClean="0">
                <a:effectLst/>
              </a:rPr>
              <a:t> Reader</a:t>
            </a:r>
            <a:endParaRPr lang="en-US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Packed Cell Volume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800" b="1" smtClean="0"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b="1" smtClean="0"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b="1" smtClean="0">
              <a:effectLst/>
            </a:endParaRP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ph sz="half" idx="2"/>
          </p:nvPr>
        </p:nvGraphicFramePr>
        <p:xfrm>
          <a:off x="838200" y="2667000"/>
          <a:ext cx="7467600" cy="2286000"/>
        </p:xfrm>
        <a:graphic>
          <a:graphicData uri="http://schemas.openxmlformats.org/drawingml/2006/table">
            <a:tbl>
              <a:tblPr/>
              <a:tblGrid>
                <a:gridCol w="1558925"/>
                <a:gridCol w="1870075"/>
                <a:gridCol w="1828800"/>
                <a:gridCol w="22098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PCV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40-54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Clinical application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b="1" dirty="0" smtClean="0">
                <a:effectLst/>
                <a:sym typeface="Symbol" pitchFamily="18" charset="2"/>
              </a:rPr>
              <a:t></a:t>
            </a:r>
            <a:r>
              <a:rPr lang="en-US" b="1" dirty="0" smtClean="0">
                <a:effectLst/>
              </a:rPr>
              <a:t> PCV: </a:t>
            </a:r>
          </a:p>
          <a:p>
            <a:pPr marL="990600" lvl="1" indent="-533400" eaLnBrk="1" hangingPunct="1"/>
            <a:r>
              <a:rPr lang="en-US" b="1" dirty="0" smtClean="0">
                <a:effectLst/>
                <a:sym typeface="Symbol" pitchFamily="18" charset="2"/>
              </a:rPr>
              <a:t></a:t>
            </a:r>
            <a:r>
              <a:rPr lang="en-US" b="1" dirty="0" smtClean="0">
                <a:effectLst/>
              </a:rPr>
              <a:t> RBC (polycythemia) ; </a:t>
            </a:r>
          </a:p>
          <a:p>
            <a:pPr marL="990600" lvl="1" indent="-533400" eaLnBrk="1" hangingPunct="1"/>
            <a:r>
              <a:rPr lang="en-US" b="1" dirty="0" smtClean="0">
                <a:effectLst/>
                <a:sym typeface="Symbol" pitchFamily="18" charset="2"/>
              </a:rPr>
              <a:t></a:t>
            </a:r>
            <a:r>
              <a:rPr lang="en-US" b="1" dirty="0" smtClean="0">
                <a:effectLst/>
              </a:rPr>
              <a:t> plasma volume (</a:t>
            </a:r>
            <a:r>
              <a:rPr lang="en-US" b="1" dirty="0" err="1" smtClean="0">
                <a:effectLst/>
              </a:rPr>
              <a:t>hemo</a:t>
            </a:r>
            <a:r>
              <a:rPr lang="en-US" b="1" dirty="0" smtClean="0">
                <a:effectLst/>
              </a:rPr>
              <a:t>-concentration, dehydration)</a:t>
            </a:r>
            <a:endParaRPr lang="en-US" b="1" dirty="0" smtClean="0">
              <a:effectLst/>
              <a:sym typeface="Symbol" pitchFamily="18" charset="2"/>
            </a:endParaRPr>
          </a:p>
          <a:p>
            <a:pPr marL="609600" indent="-609600" eaLnBrk="1" hangingPunct="1"/>
            <a:r>
              <a:rPr lang="en-US" b="1" dirty="0" smtClean="0">
                <a:effectLst/>
                <a:sym typeface="Symbol" pitchFamily="18" charset="2"/>
              </a:rPr>
              <a:t></a:t>
            </a:r>
            <a:r>
              <a:rPr lang="en-US" b="1" dirty="0" smtClean="0">
                <a:effectLst/>
              </a:rPr>
              <a:t> PCV: </a:t>
            </a:r>
          </a:p>
          <a:p>
            <a:pPr marL="990600" lvl="1" indent="-533400" eaLnBrk="1" hangingPunct="1"/>
            <a:r>
              <a:rPr lang="en-US" b="1" dirty="0" smtClean="0">
                <a:effectLst/>
                <a:sym typeface="Symbol" pitchFamily="18" charset="2"/>
              </a:rPr>
              <a:t></a:t>
            </a:r>
            <a:r>
              <a:rPr lang="en-US" b="1" dirty="0" smtClean="0">
                <a:effectLst/>
              </a:rPr>
              <a:t> RBC (anemia), </a:t>
            </a:r>
          </a:p>
          <a:p>
            <a:pPr marL="990600" lvl="1" indent="-533400" eaLnBrk="1" hangingPunct="1"/>
            <a:r>
              <a:rPr lang="en-US" b="1" dirty="0" smtClean="0">
                <a:effectLst/>
                <a:sym typeface="Symbol" pitchFamily="18" charset="2"/>
              </a:rPr>
              <a:t></a:t>
            </a:r>
            <a:r>
              <a:rPr lang="en-US" b="1" dirty="0" smtClean="0">
                <a:effectLst/>
              </a:rPr>
              <a:t> plasma volume (hem-dilution)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effectLst/>
              </a:rPr>
              <a:t>The calculation of Red Blood Indices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>
                <a:solidFill>
                  <a:schemeClr val="hlink"/>
                </a:solidFill>
                <a:effectLst/>
              </a:rPr>
              <a:t>Mean cell volume (MCV)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The average volume of red blood cell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MCV =  </a:t>
            </a:r>
            <a:r>
              <a:rPr lang="en-US" sz="2000" b="1" u="sng" dirty="0" smtClean="0">
                <a:effectLst/>
              </a:rPr>
              <a:t> PCV x 10 </a:t>
            </a:r>
            <a:r>
              <a:rPr lang="en-US" sz="2000" b="1" dirty="0" smtClean="0">
                <a:effectLst/>
              </a:rPr>
              <a:t>		= 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85 </a:t>
            </a:r>
            <a:r>
              <a:rPr lang="en-US" sz="2000" b="1" u="sng" dirty="0" smtClean="0">
                <a:solidFill>
                  <a:schemeClr val="hlink"/>
                </a:solidFill>
                <a:effectLst/>
              </a:rPr>
              <a:t>+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 8 </a:t>
            </a:r>
            <a:r>
              <a:rPr lang="en-US" sz="2000" b="1" dirty="0" smtClean="0">
                <a:solidFill>
                  <a:schemeClr val="hlink"/>
                </a:solidFill>
                <a:effectLst/>
                <a:sym typeface="Symbol" pitchFamily="18" charset="2"/>
              </a:rPr>
              <a:t>Fl</a:t>
            </a:r>
            <a:endParaRPr lang="en-US" sz="2000" b="1" baseline="30000" dirty="0" smtClean="0">
              <a:solidFill>
                <a:schemeClr val="hlink"/>
              </a:solidFill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effectLst/>
              </a:rPr>
              <a:t>     		           RBC count</a:t>
            </a:r>
            <a:endParaRPr lang="en-US" sz="2400" b="1" u="sng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b="1" dirty="0" smtClean="0">
                <a:solidFill>
                  <a:schemeClr val="hlink"/>
                </a:solidFill>
                <a:effectLst/>
              </a:rPr>
              <a:t>Mean cell hemoglobin (MCH)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The average weight of </a:t>
            </a:r>
            <a:r>
              <a:rPr lang="en-US" sz="2000" b="1" dirty="0" err="1" smtClean="0">
                <a:effectLst/>
              </a:rPr>
              <a:t>Hb</a:t>
            </a:r>
            <a:r>
              <a:rPr lang="en-US" sz="2000" b="1" dirty="0" smtClean="0">
                <a:effectLst/>
              </a:rPr>
              <a:t> in red cells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MCH 	=   </a:t>
            </a:r>
            <a:r>
              <a:rPr lang="en-US" sz="2000" b="1" u="sng" dirty="0" err="1" smtClean="0">
                <a:effectLst/>
              </a:rPr>
              <a:t>Hb</a:t>
            </a:r>
            <a:r>
              <a:rPr lang="en-US" sz="2000" b="1" u="sng" dirty="0" smtClean="0">
                <a:effectLst/>
              </a:rPr>
              <a:t> x 10</a:t>
            </a:r>
            <a:r>
              <a:rPr lang="en-US" sz="2000" b="1" dirty="0" smtClean="0">
                <a:effectLst/>
              </a:rPr>
              <a:t>		= 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29.5 </a:t>
            </a:r>
            <a:r>
              <a:rPr lang="en-US" sz="2000" b="1" u="sng" dirty="0" smtClean="0">
                <a:solidFill>
                  <a:schemeClr val="hlink"/>
                </a:solidFill>
                <a:effectLst/>
              </a:rPr>
              <a:t>+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 2.5 pg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effectLst/>
              </a:rPr>
              <a:t>		              RBC count.</a:t>
            </a:r>
            <a:endParaRPr lang="en-US" sz="2400" b="1" u="sng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400" b="1" dirty="0" smtClean="0">
                <a:solidFill>
                  <a:schemeClr val="hlink"/>
                </a:solidFill>
                <a:effectLst/>
              </a:rPr>
              <a:t>Mean cell </a:t>
            </a:r>
            <a:r>
              <a:rPr lang="en-US" sz="2400" b="1" dirty="0" err="1" smtClean="0">
                <a:solidFill>
                  <a:schemeClr val="hlink"/>
                </a:solidFill>
                <a:effectLst/>
              </a:rPr>
              <a:t>Hb</a:t>
            </a:r>
            <a:r>
              <a:rPr lang="en-US" sz="2400" b="1" dirty="0" smtClean="0">
                <a:solidFill>
                  <a:schemeClr val="hlink"/>
                </a:solidFill>
                <a:effectLst/>
              </a:rPr>
              <a:t> concentration (MCHC)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Concentration of </a:t>
            </a:r>
            <a:r>
              <a:rPr lang="en-US" sz="2000" b="1" dirty="0" err="1" smtClean="0">
                <a:effectLst/>
              </a:rPr>
              <a:t>Hb</a:t>
            </a:r>
            <a:r>
              <a:rPr lang="en-US" sz="2000" b="1" dirty="0" smtClean="0">
                <a:effectLst/>
              </a:rPr>
              <a:t> per 100 ml of RBC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b="1" dirty="0" smtClean="0">
                <a:effectLst/>
              </a:rPr>
              <a:t>MCHC  = </a:t>
            </a:r>
            <a:r>
              <a:rPr lang="en-US" sz="2000" b="1" u="sng" dirty="0" err="1" smtClean="0">
                <a:effectLst/>
              </a:rPr>
              <a:t>Hb</a:t>
            </a:r>
            <a:r>
              <a:rPr lang="en-US" sz="2000" b="1" u="sng" dirty="0" smtClean="0">
                <a:effectLst/>
              </a:rPr>
              <a:t> x 100</a:t>
            </a:r>
            <a:r>
              <a:rPr lang="en-US" sz="2000" b="1" dirty="0" smtClean="0">
                <a:effectLst/>
              </a:rPr>
              <a:t>		= 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33 </a:t>
            </a:r>
            <a:r>
              <a:rPr lang="en-US" sz="2000" b="1" u="sng" dirty="0" smtClean="0">
                <a:solidFill>
                  <a:schemeClr val="hlink"/>
                </a:solidFill>
                <a:effectLst/>
              </a:rPr>
              <a:t>+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 3 g/dl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effectLst/>
              </a:rPr>
              <a:t>		                 PCV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/>
                <a:sym typeface="Symbol" pitchFamily="18" charset="2"/>
              </a:rPr>
              <a:t>Normal values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/>
            <a:endParaRPr lang="en-US" sz="2800" b="1" smtClean="0">
              <a:effectLst/>
              <a:sym typeface="Symbol" pitchFamily="18" charset="2"/>
            </a:endParaRPr>
          </a:p>
          <a:p>
            <a:pPr marL="609600" indent="-609600" eaLnBrk="1" hangingPunct="1"/>
            <a:endParaRPr lang="en-US" sz="2800" b="1" smtClean="0">
              <a:effectLst/>
              <a:sym typeface="Symbol" pitchFamily="18" charset="2"/>
            </a:endParaRPr>
          </a:p>
        </p:txBody>
      </p:sp>
      <p:graphicFrame>
        <p:nvGraphicFramePr>
          <p:cNvPr id="20522" name="Group 42"/>
          <p:cNvGraphicFramePr>
            <a:graphicFrameLocks noGrp="1"/>
          </p:cNvGraphicFramePr>
          <p:nvPr>
            <p:ph sz="half" idx="2"/>
          </p:nvPr>
        </p:nvGraphicFramePr>
        <p:xfrm>
          <a:off x="914400" y="1676400"/>
          <a:ext cx="6781800" cy="4419600"/>
        </p:xfrm>
        <a:graphic>
          <a:graphicData uri="http://schemas.openxmlformats.org/drawingml/2006/table">
            <a:tbl>
              <a:tblPr/>
              <a:tblGrid>
                <a:gridCol w="2209800"/>
                <a:gridCol w="4572000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MCV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78-98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Fl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27-32 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MCHC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30-35 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/>
              </a:rPr>
              <a:t>Types of anemia</a:t>
            </a:r>
          </a:p>
        </p:txBody>
      </p:sp>
      <p:graphicFrame>
        <p:nvGraphicFramePr>
          <p:cNvPr id="23615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6561708"/>
              </p:ext>
            </p:extLst>
          </p:nvPr>
        </p:nvGraphicFramePr>
        <p:xfrm>
          <a:off x="304800" y="1219200"/>
          <a:ext cx="8458200" cy="5734755"/>
        </p:xfrm>
        <a:graphic>
          <a:graphicData uri="http://schemas.openxmlformats.org/drawingml/2006/table">
            <a:tbl>
              <a:tblPr/>
              <a:tblGrid>
                <a:gridCol w="1905000"/>
                <a:gridCol w="3200400"/>
                <a:gridCol w="3352800"/>
              </a:tblGrid>
              <a:tr h="649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Case 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Case B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RBC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PCV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MCV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high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N/ high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MCHC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N/low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Type of anemia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Microcytic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Hypochromic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Macrocytic megaloblastic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cause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Iron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defic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B12 or Folic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deficiency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Aims of the Practical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Counting Red blood cells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Counting White blood cells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Determination of hemoglobin concentration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Determination of packed cell volume (PCV) hematocriet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Calculation of red blood cell indices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At the end of this lesson the student should be able to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Recognize the methods used to measure the different hematological values, and compare it with the normal values.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Do the calculation of indices, their normal values and their importance in diagnosis of different types of anemia.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To be familiar with the procedure of taking both venous and capillary blood.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Material and methods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b="1" smtClean="0">
                <a:effectLst/>
              </a:rPr>
              <a:t>Coulter analyzer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Diluent reagents 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Lytic reagent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Calibrator kit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EDTA anticoagulant blood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724400" cy="514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b="1" dirty="0" smtClean="0">
                <a:effectLst/>
              </a:rPr>
              <a:t>Coulter Counter</a:t>
            </a:r>
            <a:endParaRPr lang="en-US" b="1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7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RBC, WBC cell count &amp; HB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b="1" smtClean="0">
                <a:effectLst/>
              </a:rPr>
              <a:t>5ml of venous blood will be drawn in EDTA anticoagulant tube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Diluted by the reagent I and used to count </a:t>
            </a:r>
            <a:r>
              <a:rPr lang="en-US" sz="4000" b="1" smtClean="0">
                <a:solidFill>
                  <a:schemeClr val="hlink"/>
                </a:solidFill>
                <a:effectLst/>
              </a:rPr>
              <a:t>RBC</a:t>
            </a:r>
          </a:p>
          <a:p>
            <a:pPr marL="609600" indent="-609600" eaLnBrk="1" hangingPunct="1"/>
            <a:r>
              <a:rPr lang="en-US" b="1" smtClean="0">
                <a:effectLst/>
              </a:rPr>
              <a:t>Lysing RBC using reagent II and used for counting </a:t>
            </a:r>
            <a:r>
              <a:rPr lang="en-US" sz="4000" b="1" smtClean="0">
                <a:solidFill>
                  <a:schemeClr val="hlink"/>
                </a:solidFill>
                <a:effectLst/>
              </a:rPr>
              <a:t>WBC</a:t>
            </a:r>
            <a:r>
              <a:rPr lang="en-US" b="1" smtClean="0">
                <a:effectLst/>
              </a:rPr>
              <a:t> and </a:t>
            </a:r>
            <a:r>
              <a:rPr lang="en-US" sz="4000" b="1" smtClean="0">
                <a:solidFill>
                  <a:schemeClr val="hlink"/>
                </a:solidFill>
                <a:effectLst/>
              </a:rPr>
              <a:t>Hb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Normal Values</a:t>
            </a:r>
          </a:p>
        </p:txBody>
      </p:sp>
      <p:graphicFrame>
        <p:nvGraphicFramePr>
          <p:cNvPr id="12329" name="Group 41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13337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06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Female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Average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RBC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4.5-6.5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3.8-5.8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4.7–6.5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WBC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 – 11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 – 11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 – 11 x10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13-18 g/dl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11.5-16.5 g/dl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 –18 g/dl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Platelet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150-400x10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150-400x10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150-400x10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/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Clinical application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</a:t>
            </a:r>
            <a:r>
              <a:rPr lang="en-US" b="1" smtClean="0">
                <a:effectLst/>
              </a:rPr>
              <a:t> RBC = aneamia</a:t>
            </a:r>
            <a:endParaRPr lang="en-US" b="1" smtClean="0">
              <a:effectLst/>
              <a:sym typeface="Symbol" pitchFamily="18" charset="2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</a:t>
            </a:r>
            <a:r>
              <a:rPr lang="en-US" b="1" smtClean="0">
                <a:effectLst/>
              </a:rPr>
              <a:t> RBC = polycythemia</a:t>
            </a:r>
            <a:endParaRPr lang="en-US" b="1" smtClean="0">
              <a:effectLst/>
              <a:sym typeface="Symbol" pitchFamily="18" charset="2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</a:t>
            </a:r>
            <a:r>
              <a:rPr lang="en-US" b="1" smtClean="0">
                <a:effectLst/>
              </a:rPr>
              <a:t> WBC = leucopenia</a:t>
            </a:r>
            <a:endParaRPr lang="en-US" b="1" smtClean="0">
              <a:effectLst/>
              <a:sym typeface="Symbol" pitchFamily="18" charset="2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</a:t>
            </a:r>
            <a:r>
              <a:rPr lang="en-US" b="1" smtClean="0">
                <a:effectLst/>
              </a:rPr>
              <a:t> WBC = leucocytosis</a:t>
            </a:r>
            <a:endParaRPr lang="en-US" b="1" smtClean="0">
              <a:effectLst/>
              <a:sym typeface="Symbol" pitchFamily="18" charset="2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</a:t>
            </a:r>
            <a:r>
              <a:rPr lang="en-US" b="1" smtClean="0">
                <a:effectLst/>
              </a:rPr>
              <a:t> Platelets = thrombocytopenia</a:t>
            </a:r>
            <a:endParaRPr lang="en-US" b="1" smtClean="0">
              <a:effectLst/>
              <a:sym typeface="Symbol" pitchFamily="18" charset="2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  <a:sym typeface="Symbol" pitchFamily="18" charset="2"/>
              </a:rPr>
              <a:t></a:t>
            </a:r>
            <a:r>
              <a:rPr lang="en-US" b="1" smtClean="0">
                <a:effectLst/>
              </a:rPr>
              <a:t> Platelets = thrombocytosis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>
                <a:effectLst/>
              </a:rPr>
              <a:t>The packed cell volume (PCV) hematocrit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The ratio of packed blood cells volume to plasma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Capillary blood obtained from pricking finger tip after cleaning it with alcohol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Fill a non-</a:t>
            </a:r>
            <a:r>
              <a:rPr lang="en-US" sz="2800" b="1" dirty="0" err="1" smtClean="0">
                <a:effectLst/>
              </a:rPr>
              <a:t>heparinised</a:t>
            </a:r>
            <a:r>
              <a:rPr lang="en-US" sz="2800" b="1" dirty="0" smtClean="0">
                <a:effectLst/>
              </a:rPr>
              <a:t> capillary tube, then seal one end by </a:t>
            </a:r>
            <a:r>
              <a:rPr lang="en-US" sz="2800" b="1" dirty="0" err="1" smtClean="0">
                <a:effectLst/>
              </a:rPr>
              <a:t>plasticine</a:t>
            </a:r>
            <a:endParaRPr lang="en-US" sz="2800" b="1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Centrifuge for 15 minutes to packed the cells at one end of the tube leaving a clear plasma on top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Use the </a:t>
            </a:r>
            <a:r>
              <a:rPr lang="en-US" sz="2800" b="1" dirty="0" err="1" smtClean="0">
                <a:effectLst/>
              </a:rPr>
              <a:t>hematocrit</a:t>
            </a:r>
            <a:r>
              <a:rPr lang="en-US" sz="2800" b="1" dirty="0" smtClean="0">
                <a:effectLst/>
              </a:rPr>
              <a:t> reader to find the packed cell volume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451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Curtain Call</vt:lpstr>
      <vt:lpstr>BLOOD PRACTICAL</vt:lpstr>
      <vt:lpstr>Aims of the Practical</vt:lpstr>
      <vt:lpstr>Objectives</vt:lpstr>
      <vt:lpstr>Material and methods </vt:lpstr>
      <vt:lpstr>Coulter Counter</vt:lpstr>
      <vt:lpstr>RBC, WBC cell count &amp; HB</vt:lpstr>
      <vt:lpstr>Normal Values</vt:lpstr>
      <vt:lpstr>Clinical application</vt:lpstr>
      <vt:lpstr>The packed cell volume (PCV) hematocrit</vt:lpstr>
      <vt:lpstr>Packed Cell Volume</vt:lpstr>
      <vt:lpstr>Haematocrit Reader</vt:lpstr>
      <vt:lpstr>Packed Cell Volume</vt:lpstr>
      <vt:lpstr>Clinical application</vt:lpstr>
      <vt:lpstr>The calculation of Red Blood Indices</vt:lpstr>
      <vt:lpstr>Normal values</vt:lpstr>
      <vt:lpstr>Types of anemia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PRACTICAL</dc:title>
  <dc:creator>Awadalla</dc:creator>
  <cp:lastModifiedBy>Dr. Salah</cp:lastModifiedBy>
  <cp:revision>15</cp:revision>
  <dcterms:created xsi:type="dcterms:W3CDTF">2005-09-16T18:46:45Z</dcterms:created>
  <dcterms:modified xsi:type="dcterms:W3CDTF">2012-09-25T06:58:09Z</dcterms:modified>
</cp:coreProperties>
</file>