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80" r:id="rId2"/>
    <p:sldId id="285" r:id="rId3"/>
    <p:sldId id="287" r:id="rId4"/>
    <p:sldId id="278" r:id="rId5"/>
    <p:sldId id="281" r:id="rId6"/>
    <p:sldId id="283" r:id="rId7"/>
    <p:sldId id="279" r:id="rId8"/>
    <p:sldId id="286" r:id="rId9"/>
    <p:sldId id="28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615D3-E947-4B70-B357-23692D592135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69189-9241-4536-B29C-8242689F0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</p:grpSp>
      <p:sp>
        <p:nvSpPr>
          <p:cNvPr id="514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Dr Sitelbanat 2011</a:t>
            </a: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E16D8D-A00A-45F0-BCE4-1808E6EBF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04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Sitelbanat 2011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887EB-A6E3-47AD-8116-043321F41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472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Sitelbanat 2011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E0014-49FE-4623-8C1B-99F20D7CD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2264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ar-SA" noProof="0" smtClean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Sitelbanat 2011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1FBB1-D4EE-45E2-9108-7578D6122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300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Sitelbanat 2011</a:t>
            </a: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887B7-FAB9-48A3-934F-E38CDFEE6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849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Sitelbanat 2011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1BCA6-C280-4F56-9362-4C454F667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282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Sitelbanat 2011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D8BF5-C512-4931-808D-1AC32CAE8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993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Sitelbanat 2011</a:t>
            </a: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6E6F8-C006-4A78-8B93-C12ACF65C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545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Sitelbanat 2011</a:t>
            </a:r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ABE41-4F5B-4F09-BBF2-9C8BDB3E0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259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Sitelbanat 2011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97514-3EC8-4D89-8F3A-9FB188A32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1442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Sitelbanat 2011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1D169-3B12-4CC6-B697-6228F5018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6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Sitelbanat 2011</a:t>
            </a: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B38D4-B6FF-4026-83C0-C5FCACD27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6970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Sitelbanat 2011</a:t>
            </a: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6264F-5A6F-4F54-B46F-7FA8D96D0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276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1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</p:grpSp>
      <p:sp>
        <p:nvSpPr>
          <p:cNvPr id="412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 smtClean="0"/>
              <a:t>Dr Sitelbanat 2011</a:t>
            </a:r>
            <a:endParaRPr lang="en-US"/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9F0FA57-5A3C-4B36-9F8E-6C86C1904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Differential WBC count</a:t>
            </a:r>
            <a:endParaRPr lang="en-US" b="1" dirty="0">
              <a:effectLst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09800" y="6172200"/>
            <a:ext cx="28956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WBC</a:t>
            </a:r>
            <a:endParaRPr lang="ar-SA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A white blood cell (</a:t>
            </a:r>
            <a:r>
              <a:rPr lang="en-US" b="1" dirty="0">
                <a:solidFill>
                  <a:srgbClr val="FFFF00"/>
                </a:solidFill>
                <a:effectLst/>
              </a:rPr>
              <a:t>WBC</a:t>
            </a:r>
            <a:r>
              <a:rPr lang="en-US" b="1" dirty="0">
                <a:effectLst/>
              </a:rPr>
              <a:t>) count determines the concentration of white blood cells in the patient's blood. </a:t>
            </a:r>
            <a:endParaRPr lang="en-US" b="1" dirty="0" smtClean="0">
              <a:effectLst/>
            </a:endParaRPr>
          </a:p>
          <a:p>
            <a:r>
              <a:rPr lang="en-US" b="1" dirty="0" smtClean="0">
                <a:effectLst/>
              </a:rPr>
              <a:t>A </a:t>
            </a:r>
            <a:r>
              <a:rPr lang="en-US" b="1" dirty="0">
                <a:effectLst/>
              </a:rPr>
              <a:t>differential determines the percentage of each of the five types of mature white blood cells</a:t>
            </a:r>
            <a:endParaRPr lang="ar-SA" b="1" dirty="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1008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WBC Differential count</a:t>
            </a:r>
            <a:endParaRPr lang="ar-SA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/>
              </a:rPr>
              <a:t>Automatic using Coulter counter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/>
              </a:rPr>
              <a:t>Manual Using Slide and microscope</a:t>
            </a:r>
            <a:endParaRPr lang="ar-SA" b="1" dirty="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43600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7239000" cy="4753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Direct counting</a:t>
            </a:r>
            <a:endParaRPr lang="en-US" b="1" dirty="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u="sng" dirty="0" smtClean="0">
                <a:effectLst/>
              </a:rPr>
              <a:t>Reagents and apparatus</a:t>
            </a:r>
            <a:r>
              <a:rPr lang="en-US" b="1" dirty="0" smtClean="0">
                <a:effectLst/>
              </a:rPr>
              <a:t/>
            </a:r>
            <a:br>
              <a:rPr lang="en-US" b="1" dirty="0" smtClean="0">
                <a:effectLst/>
              </a:rPr>
            </a:b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 A microscope with an oil immersion objective</a:t>
            </a:r>
          </a:p>
          <a:p>
            <a:pPr lvl="0"/>
            <a:r>
              <a:rPr lang="en-US" b="1" dirty="0" smtClean="0">
                <a:effectLst/>
              </a:rPr>
              <a:t>Mineral or cedar wood oil</a:t>
            </a:r>
          </a:p>
          <a:p>
            <a:pPr lvl="0"/>
            <a:r>
              <a:rPr lang="en-US" b="1" dirty="0" smtClean="0">
                <a:effectLst/>
              </a:rPr>
              <a:t>Various dyes for staining blood films (e.g., </a:t>
            </a:r>
            <a:r>
              <a:rPr lang="en-US" b="1" dirty="0" err="1" smtClean="0">
                <a:effectLst/>
              </a:rPr>
              <a:t>Leishman's</a:t>
            </a:r>
            <a:r>
              <a:rPr lang="en-US" b="1" dirty="0" smtClean="0">
                <a:effectLst/>
              </a:rPr>
              <a:t> </a:t>
            </a:r>
            <a:r>
              <a:rPr lang="en-US" b="1" dirty="0" smtClean="0">
                <a:effectLst/>
              </a:rPr>
              <a:t> </a:t>
            </a:r>
            <a:r>
              <a:rPr lang="en-US" b="1" dirty="0" smtClean="0">
                <a:effectLst/>
              </a:rPr>
              <a:t>stain)</a:t>
            </a:r>
          </a:p>
          <a:p>
            <a:pPr lvl="0"/>
            <a:r>
              <a:rPr lang="en-US" b="1" dirty="0" smtClean="0">
                <a:effectLst/>
              </a:rPr>
              <a:t>Microscope slides</a:t>
            </a:r>
          </a:p>
          <a:p>
            <a:endParaRPr lang="en-US" b="1" dirty="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>
                <a:effectLst/>
              </a:rPr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953000"/>
          </a:xfrm>
        </p:spPr>
        <p:txBody>
          <a:bodyPr/>
          <a:lstStyle/>
          <a:p>
            <a:r>
              <a:rPr lang="en-US" sz="3000" b="1" dirty="0" smtClean="0">
                <a:effectLst/>
              </a:rPr>
              <a:t>Examine the stained blood film under the oil immersion objective and identify the different leucocytes.</a:t>
            </a:r>
          </a:p>
          <a:p>
            <a:r>
              <a:rPr lang="en-US" sz="3000" b="1" dirty="0" smtClean="0">
                <a:effectLst/>
              </a:rPr>
              <a:t>Make </a:t>
            </a:r>
            <a:r>
              <a:rPr lang="en-US" sz="3000" b="1" dirty="0" err="1" smtClean="0">
                <a:effectLst/>
              </a:rPr>
              <a:t>colour</a:t>
            </a:r>
            <a:r>
              <a:rPr lang="en-US" sz="3000" b="1" dirty="0" smtClean="0">
                <a:effectLst/>
              </a:rPr>
              <a:t> diagrams of these cells.  </a:t>
            </a:r>
          </a:p>
          <a:p>
            <a:r>
              <a:rPr lang="en-US" sz="3000" b="1" dirty="0" smtClean="0">
                <a:effectLst/>
              </a:rPr>
              <a:t>Count at least 100 leucocytes and record your findings in the table below.  </a:t>
            </a:r>
          </a:p>
          <a:p>
            <a:r>
              <a:rPr lang="en-US" sz="3000" b="1" dirty="0" smtClean="0">
                <a:effectLst/>
              </a:rPr>
              <a:t>Express your results as the percentage of the total white blood cells identified.</a:t>
            </a:r>
            <a:endParaRPr lang="en-US" sz="3000" b="1" dirty="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97369823"/>
              </p:ext>
            </p:extLst>
          </p:nvPr>
        </p:nvGraphicFramePr>
        <p:xfrm>
          <a:off x="381000" y="381000"/>
          <a:ext cx="8382000" cy="594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849086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Cells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Number of cells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%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849086"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>
                          <a:solidFill>
                            <a:schemeClr val="accent2"/>
                          </a:solidFill>
                        </a:rPr>
                        <a:t>Neutrophils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59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40-60%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849086"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>
                          <a:solidFill>
                            <a:schemeClr val="accent2"/>
                          </a:solidFill>
                        </a:rPr>
                        <a:t>Eosinophils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1-4%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849086"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>
                          <a:solidFill>
                            <a:schemeClr val="accent2"/>
                          </a:solidFill>
                        </a:rPr>
                        <a:t>Basophils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0.5-1%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849086"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>
                          <a:solidFill>
                            <a:schemeClr val="accent2"/>
                          </a:solidFill>
                        </a:rPr>
                        <a:t>Monocytes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2-8%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849086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Lymphocytes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32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20-40%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849086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Total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100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100%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295400"/>
            <a:ext cx="7334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133600"/>
            <a:ext cx="8953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2971800"/>
            <a:ext cx="6858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3810000"/>
            <a:ext cx="96202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71800" y="4724400"/>
            <a:ext cx="6191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Clinical Application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effectLst/>
              </a:rPr>
              <a:t>Leucocytosis</a:t>
            </a:r>
            <a:r>
              <a:rPr lang="en-US" b="1" dirty="0" smtClean="0">
                <a:effectLst/>
              </a:rPr>
              <a:t>: High WBC count, </a:t>
            </a:r>
            <a:r>
              <a:rPr lang="en-US" dirty="0"/>
              <a:t>in </a:t>
            </a:r>
            <a:r>
              <a:rPr lang="en-US" b="1" dirty="0"/>
              <a:t>infection</a:t>
            </a:r>
            <a:r>
              <a:rPr lang="en-US" dirty="0"/>
              <a:t>, allergy, systemic illness, inflammation, tissue </a:t>
            </a:r>
            <a:r>
              <a:rPr lang="en-US" dirty="0" smtClean="0"/>
              <a:t>injury.</a:t>
            </a:r>
          </a:p>
          <a:p>
            <a:r>
              <a:rPr lang="en-US" dirty="0" smtClean="0"/>
              <a:t>Differential count provides </a:t>
            </a:r>
            <a:r>
              <a:rPr lang="en-US" dirty="0"/>
              <a:t>clues about certain illnesses</a:t>
            </a:r>
            <a:endParaRPr lang="en-US" b="1" dirty="0" smtClean="0">
              <a:effectLst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b="1" dirty="0" err="1" smtClean="0">
                <a:effectLst/>
              </a:rPr>
              <a:t>Neutrophilia</a:t>
            </a:r>
            <a:r>
              <a:rPr lang="en-US" b="1" dirty="0" smtClean="0">
                <a:effectLst/>
              </a:rPr>
              <a:t>: pyogenic illness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effectLst/>
              </a:rPr>
              <a:t>Eosinophilia: Allergy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effectLst/>
              </a:rPr>
              <a:t>Lymphocytosis: </a:t>
            </a:r>
            <a:r>
              <a:rPr lang="en-US" dirty="0"/>
              <a:t>infectious mononucleosis</a:t>
            </a:r>
            <a:endParaRPr lang="ar-SA" b="1" dirty="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2849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OBJECTIVES</a:t>
            </a:r>
            <a:br>
              <a:rPr lang="en-US" b="1" u="sng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>
                <a:effectLst/>
              </a:rPr>
              <a:t> At the end of this lesson student should be able: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effectLst/>
              </a:rPr>
              <a:t>to identify the different types of leucocytes under the microscope using theoretical knowledge of the histological characteristics of these cells.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b="1" dirty="0" smtClean="0">
                <a:effectLst/>
              </a:rPr>
              <a:t>To practice the procedure for differential leucocytes counting.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b="1" dirty="0" smtClean="0">
                <a:effectLst/>
              </a:rPr>
              <a:t>To know the normal values expected for the differential white cell count.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b="1" dirty="0" smtClean="0">
                <a:effectLst/>
              </a:rPr>
              <a:t>To understand the use of the differential white cell count in the diagnosis of disease processes.</a:t>
            </a:r>
          </a:p>
          <a:p>
            <a:endParaRPr lang="en-US" sz="2400" b="1" dirty="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745</TotalTime>
  <Words>178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Curtain Call</vt:lpstr>
      <vt:lpstr>Differential WBC count</vt:lpstr>
      <vt:lpstr>WBC</vt:lpstr>
      <vt:lpstr>WBC Differential count</vt:lpstr>
      <vt:lpstr>Direct counting</vt:lpstr>
      <vt:lpstr>Reagents and apparatus </vt:lpstr>
      <vt:lpstr>Procedure</vt:lpstr>
      <vt:lpstr>Slide 7</vt:lpstr>
      <vt:lpstr>Clinical Application</vt:lpstr>
      <vt:lpstr>OBJECTIVES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PRACTICAL</dc:title>
  <dc:creator>Awadalla</dc:creator>
  <cp:lastModifiedBy>Dr. SALAH</cp:lastModifiedBy>
  <cp:revision>21</cp:revision>
  <dcterms:created xsi:type="dcterms:W3CDTF">2005-09-16T18:46:45Z</dcterms:created>
  <dcterms:modified xsi:type="dcterms:W3CDTF">2012-09-25T14:15:22Z</dcterms:modified>
</cp:coreProperties>
</file>