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Default Extension="ppt" ContentType="application/vnd.ms-powerpoin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5"/>
  </p:notesMasterIdLst>
  <p:sldIdLst>
    <p:sldId id="256" r:id="rId2"/>
    <p:sldId id="257" r:id="rId3"/>
    <p:sldId id="335" r:id="rId4"/>
    <p:sldId id="273" r:id="rId5"/>
    <p:sldId id="337" r:id="rId6"/>
    <p:sldId id="311" r:id="rId7"/>
    <p:sldId id="312" r:id="rId8"/>
    <p:sldId id="258" r:id="rId9"/>
    <p:sldId id="344" r:id="rId10"/>
    <p:sldId id="343" r:id="rId11"/>
    <p:sldId id="274" r:id="rId12"/>
    <p:sldId id="313" r:id="rId13"/>
    <p:sldId id="314" r:id="rId14"/>
    <p:sldId id="328" r:id="rId15"/>
    <p:sldId id="345" r:id="rId16"/>
    <p:sldId id="346" r:id="rId17"/>
    <p:sldId id="275" r:id="rId18"/>
    <p:sldId id="341" r:id="rId19"/>
    <p:sldId id="342" r:id="rId20"/>
    <p:sldId id="329" r:id="rId21"/>
    <p:sldId id="347" r:id="rId22"/>
    <p:sldId id="348" r:id="rId23"/>
    <p:sldId id="382" r:id="rId24"/>
    <p:sldId id="301" r:id="rId25"/>
    <p:sldId id="303" r:id="rId26"/>
    <p:sldId id="383" r:id="rId27"/>
    <p:sldId id="330" r:id="rId28"/>
    <p:sldId id="349" r:id="rId29"/>
    <p:sldId id="350" r:id="rId30"/>
    <p:sldId id="307" r:id="rId31"/>
    <p:sldId id="308" r:id="rId32"/>
    <p:sldId id="331" r:id="rId33"/>
    <p:sldId id="384" r:id="rId34"/>
    <p:sldId id="385" r:id="rId35"/>
    <p:sldId id="386" r:id="rId36"/>
    <p:sldId id="387"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413" r:id="rId63"/>
    <p:sldId id="41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04" autoAdjust="0"/>
    <p:restoredTop sz="82592" autoAdjust="0"/>
  </p:normalViewPr>
  <p:slideViewPr>
    <p:cSldViewPr>
      <p:cViewPr>
        <p:scale>
          <a:sx n="70" d="100"/>
          <a:sy n="70" d="100"/>
        </p:scale>
        <p:origin x="-1338" y="-2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8AA51-C72B-4A5B-B159-D0D9530EDC51}" type="datetimeFigureOut">
              <a:rPr lang="en-US" smtClean="0"/>
              <a:pPr/>
              <a:t>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ABCB1-7B82-4FA1-802A-D7B312085DFA}" type="slidenum">
              <a:rPr lang="en-US" smtClean="0"/>
              <a:pPr/>
              <a:t>‹#›</a:t>
            </a:fld>
            <a:endParaRPr lang="en-US"/>
          </a:p>
        </p:txBody>
      </p:sp>
    </p:spTree>
    <p:extLst>
      <p:ext uri="{BB962C8B-B14F-4D97-AF65-F5344CB8AC3E}">
        <p14:creationId xmlns="" xmlns:p14="http://schemas.microsoft.com/office/powerpoint/2010/main" val="350601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F5B5463D-F4C6-42AC-9C50-E3F1F0465CA9}" type="slidenum">
              <a:rPr lang="ar-SA"/>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This is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of bone. This lesion appears as a bony projection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exostosis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Most are solitary, incidental lesions that may be excised if they cause local pain. There is a rare condition of multiple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osteochondromatosis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marked by bone deformity and by a greater propensity for development of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chondrosarcoma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a:t>
            </a:r>
          </a:p>
        </p:txBody>
      </p:sp>
      <p:sp>
        <p:nvSpPr>
          <p:cNvPr id="4" name="Slide Number Placeholder 3"/>
          <p:cNvSpPr>
            <a:spLocks noGrp="1"/>
          </p:cNvSpPr>
          <p:nvPr>
            <p:ph type="sldNum" sz="quarter" idx="10"/>
          </p:nvPr>
        </p:nvSpPr>
        <p:spPr/>
        <p:txBody>
          <a:bodyPr/>
          <a:lstStyle/>
          <a:p>
            <a:fld id="{C40ABCB1-7B82-4FA1-802A-D7B312085DFA}"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These are probably not true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neoplasms</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but they are a mass lesion that extends outward from the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metaphyseal</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region of a long bone.</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The microscopic appearance of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displays the benign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cartilagenous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cap at the left upper and the bony cortex at the right lower. This bone growth, though benign, can sometimes cause problems of pain and irritation that leads to removal surgically.</a:t>
            </a:r>
          </a:p>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EA4C9664-69A8-4801-9AEE-7C9B4A261E52}" type="slidenum">
              <a:rPr lang="ar-SA"/>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This is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of bone. </a:t>
            </a:r>
          </a:p>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38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Conventional </a:t>
            </a: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a:lstStyle/>
          <a:p>
            <a:fld id="{40ACB906-8D3D-4674-8769-99FE69DC5F3B}" type="slidenum">
              <a:rPr lang="ar-SA"/>
              <a:pPr/>
              <a:t>43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rPr>
              <a:t>Conventional</a:t>
            </a:r>
            <a:r>
              <a:rPr lang="en-US" sz="1200" b="1" dirty="0" smtClean="0">
                <a:solidFill>
                  <a:schemeClr val="tx2"/>
                </a:solidFill>
              </a:rPr>
              <a:t> </a:t>
            </a: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r>
              <a:rPr lang="en-US" sz="1200" b="1" i="1" dirty="0" smtClean="0">
                <a:solidFill>
                  <a:srgbClr val="FF0000"/>
                </a:solidFill>
                <a:latin typeface="Maiandra GD" pitchFamily="34" charset="0"/>
              </a:rPr>
              <a:t>Mass lesion involving the upper end of the tibia 	bone. The mass show pale, yellowish cut surface with few 	hemorrhagic areas.</a:t>
            </a: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6041D3CC-DB0A-4AC2-8154-AE1244725BE2}" type="slidenum">
              <a:rPr lang="ar-SA"/>
              <a:pPr/>
              <a:t>44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6F32EB1A-D18E-4F02-8BDF-DD79C3DC1FCC}" type="slidenum">
              <a:rPr lang="ar-SA"/>
              <a:pPr/>
              <a:t>45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US" sz="1200" dirty="0" smtClean="0">
                <a:latin typeface="Maiandra GD" pitchFamily="34" charset="0"/>
              </a:rPr>
              <a:t>Predisposing factors which may  lead to the development of the lesion : </a:t>
            </a:r>
            <a:r>
              <a:rPr lang="en-US" sz="1200" b="1" i="1" dirty="0" smtClean="0">
                <a:solidFill>
                  <a:srgbClr val="FF0000"/>
                </a:solidFill>
                <a:latin typeface="Maiandra GD" pitchFamily="34" charset="0"/>
              </a:rPr>
              <a:t>Paget’s disease</a:t>
            </a:r>
            <a:r>
              <a:rPr lang="en-US" sz="1200" i="1" dirty="0" smtClean="0">
                <a:solidFill>
                  <a:srgbClr val="FF0000"/>
                </a:solidFill>
                <a:latin typeface="Maiandra GD" pitchFamily="34" charset="0"/>
              </a:rPr>
              <a:t> </a:t>
            </a:r>
            <a:r>
              <a:rPr lang="en-US" sz="1200" b="1" i="1" dirty="0" smtClean="0">
                <a:solidFill>
                  <a:srgbClr val="FF0000"/>
                </a:solidFill>
                <a:latin typeface="Maiandra GD" pitchFamily="34" charset="0"/>
              </a:rPr>
              <a:t>, Radiation,  fibrous dysplasia</a:t>
            </a:r>
            <a:endParaRPr lang="en-IN"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46</a:t>
            </a:fld>
            <a:endParaRPr lang="en-US"/>
          </a:p>
        </p:txBody>
      </p:sp>
    </p:spTree>
    <p:extLst>
      <p:ext uri="{BB962C8B-B14F-4D97-AF65-F5344CB8AC3E}">
        <p14:creationId xmlns:p14="http://schemas.microsoft.com/office/powerpoint/2010/main" xmlns="" val="2512425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51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US" sz="1200" dirty="0" smtClean="0">
                <a:latin typeface="Maiandra GD" pitchFamily="34" charset="0"/>
              </a:rPr>
              <a:t>clinical features seen in picture : </a:t>
            </a:r>
            <a:r>
              <a:rPr lang="en-US" sz="1200" b="0" i="0" dirty="0" smtClean="0">
                <a:solidFill>
                  <a:srgbClr val="FF0000"/>
                </a:solidFill>
                <a:latin typeface="Maiandra GD" pitchFamily="34" charset="0"/>
              </a:rPr>
              <a:t>Deformed back, foot drop and asymmetrical calf muscles atrophy</a:t>
            </a:r>
            <a:endParaRPr lang="en-IN" b="0" i="0"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53</a:t>
            </a:fld>
            <a:endParaRPr lang="en-US"/>
          </a:p>
        </p:txBody>
      </p:sp>
    </p:spTree>
    <p:extLst>
      <p:ext uri="{BB962C8B-B14F-4D97-AF65-F5344CB8AC3E}">
        <p14:creationId xmlns:p14="http://schemas.microsoft.com/office/powerpoint/2010/main" xmlns="" val="183510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a:lstStyle/>
          <a:p>
            <a:fld id="{6A158C6D-3DD6-4E2E-A9A8-3FEF4C739483}" type="slidenum">
              <a:rPr lang="ar-SA"/>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441EEF2-8CBD-46EB-8C95-8622F43AE119}" type="slidenum">
              <a:rPr lang="en-US" smtClean="0"/>
              <a:pPr/>
              <a:t>54</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z="1200" b="0" i="0" dirty="0" smtClean="0">
                <a:solidFill>
                  <a:srgbClr val="FF0000"/>
                </a:solidFill>
                <a:latin typeface="Maiandra GD" pitchFamily="34" charset="0"/>
              </a:rPr>
              <a:t>Etiology:</a:t>
            </a:r>
            <a:r>
              <a:rPr lang="en-US" sz="1200" b="0" i="0" baseline="0" dirty="0" smtClean="0">
                <a:solidFill>
                  <a:srgbClr val="FF0000"/>
                </a:solidFill>
                <a:latin typeface="Maiandra GD" pitchFamily="34" charset="0"/>
              </a:rPr>
              <a:t> </a:t>
            </a:r>
            <a:r>
              <a:rPr lang="en-US" sz="1200" b="0" i="0" dirty="0" smtClean="0">
                <a:solidFill>
                  <a:srgbClr val="FF0000"/>
                </a:solidFill>
                <a:latin typeface="Maiandra GD" pitchFamily="34" charset="0"/>
              </a:rPr>
              <a:t>Abnormalities in the </a:t>
            </a:r>
            <a:r>
              <a:rPr lang="en-US" sz="1200" b="0" i="0" dirty="0" err="1" smtClean="0">
                <a:solidFill>
                  <a:srgbClr val="FF0000"/>
                </a:solidFill>
                <a:latin typeface="Maiandra GD" pitchFamily="34" charset="0"/>
              </a:rPr>
              <a:t>dystrophin</a:t>
            </a:r>
            <a:r>
              <a:rPr lang="en-US" sz="1200" b="0" i="0" dirty="0" smtClean="0">
                <a:solidFill>
                  <a:srgbClr val="FF0000"/>
                </a:solidFill>
                <a:latin typeface="Maiandra GD" pitchFamily="34" charset="0"/>
              </a:rPr>
              <a:t> gene located on the short arm of the X-chromosome. </a:t>
            </a:r>
            <a:endParaRPr lang="en-US" b="0" i="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1233370-9CB2-4F77-AFAA-0766CB07243A}" type="slidenum">
              <a:rPr lang="en-US" smtClean="0"/>
              <a:pPr/>
              <a:t>55</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Note again the atrophy/hypertrophy scenario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3C9A5BB-A5A7-4B64-BC00-C5A7487E0DB3}" type="slidenum">
              <a:rPr lang="en-US" smtClean="0"/>
              <a:pPr/>
              <a:t>56</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Dystrophin, an intracellular protein, forms an interface between the cytoskeletal proteins and a group of transmembrane proteins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61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histologic</a:t>
            </a:r>
            <a:r>
              <a:rPr lang="en-US" dirty="0" smtClean="0"/>
              <a:t> appearance of muscle shows </a:t>
            </a:r>
            <a:r>
              <a:rPr lang="en-US" dirty="0" err="1" smtClean="0"/>
              <a:t>perifascicular</a:t>
            </a:r>
            <a:r>
              <a:rPr lang="en-US" dirty="0" smtClean="0"/>
              <a:t> atrophy of muscle fibers and inflammation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62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A0CDF691-FBCE-47F6-9576-91D070819BD6}" type="slidenum">
              <a:rPr lang="ar-SA"/>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of bone shows </a:t>
            </a:r>
            <a:r>
              <a:rPr lang="en-US" dirty="0" err="1" smtClean="0"/>
              <a:t>granuloma</a:t>
            </a:r>
            <a:r>
              <a:rPr lang="en-US" dirty="0" smtClean="0"/>
              <a:t> formation with </a:t>
            </a:r>
            <a:r>
              <a:rPr lang="en-US" dirty="0" err="1" smtClean="0"/>
              <a:t>epithelioid</a:t>
            </a:r>
            <a:r>
              <a:rPr lang="en-US" dirty="0" smtClean="0"/>
              <a:t> like cells , </a:t>
            </a:r>
            <a:r>
              <a:rPr lang="en-US" dirty="0" err="1" smtClean="0"/>
              <a:t>langhans</a:t>
            </a:r>
            <a:r>
              <a:rPr lang="en-US" dirty="0" smtClean="0"/>
              <a:t>-type</a:t>
            </a:r>
            <a:r>
              <a:rPr lang="en-US" baseline="0" dirty="0" smtClean="0"/>
              <a:t> giant cells and rim of lymphocytes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US" sz="1200" b="1" i="1" dirty="0" smtClean="0">
                <a:solidFill>
                  <a:srgbClr val="FF0000"/>
                </a:solidFill>
                <a:latin typeface="Maiandra GD" pitchFamily="34" charset="0"/>
              </a:rPr>
              <a:t>Tumor necrosis factor (TNF)</a:t>
            </a:r>
            <a:r>
              <a:rPr lang="en-US" sz="1200" b="1" i="1" baseline="0" dirty="0" smtClean="0">
                <a:solidFill>
                  <a:srgbClr val="FF0000"/>
                </a:solidFill>
                <a:latin typeface="Maiandra GD" pitchFamily="34" charset="0"/>
              </a:rPr>
              <a:t> plays </a:t>
            </a:r>
            <a:r>
              <a:rPr lang="en-US" sz="1200" dirty="0" smtClean="0">
                <a:latin typeface="Maiandra GD" pitchFamily="34" charset="0"/>
              </a:rPr>
              <a:t> central role in the pathogenesis of this disease.</a:t>
            </a:r>
          </a:p>
          <a:p>
            <a:pPr marL="0" indent="0" eaLnBrk="1" hangingPunct="1">
              <a:buFontTx/>
              <a:buNone/>
            </a:pPr>
            <a:r>
              <a:rPr lang="en-US" sz="1200" dirty="0" smtClean="0">
                <a:latin typeface="Maiandra GD" pitchFamily="34" charset="0"/>
              </a:rPr>
              <a:t>	</a:t>
            </a:r>
            <a:endParaRPr lang="en-IN"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23</a:t>
            </a:fld>
            <a:endParaRPr lang="en-US"/>
          </a:p>
        </p:txBody>
      </p:sp>
    </p:spTree>
    <p:extLst>
      <p:ext uri="{BB962C8B-B14F-4D97-AF65-F5344CB8AC3E}">
        <p14:creationId xmlns="" xmlns:p14="http://schemas.microsoft.com/office/powerpoint/2010/main" val="133030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44F7FC37-9681-44F6-AC78-9E4B0E93D1D1}" type="slidenum">
              <a:rPr lang="ar-SA"/>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254E276D-0FD0-4B9B-8AE7-3076E9DC34A5}" type="slidenum">
              <a:rPr lang="ar-SA"/>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Progressive erosion of </a:t>
            </a:r>
            <a:r>
              <a:rPr lang="en-US" dirty="0" err="1" smtClean="0"/>
              <a:t>articular</a:t>
            </a:r>
            <a:r>
              <a:rPr lang="en-US" dirty="0" smtClean="0"/>
              <a:t> cartilage, </a:t>
            </a:r>
            <a:r>
              <a:rPr lang="en-US" dirty="0" err="1" smtClean="0"/>
              <a:t>eburnated</a:t>
            </a:r>
            <a:r>
              <a:rPr lang="en-US" dirty="0" smtClean="0"/>
              <a:t> </a:t>
            </a:r>
            <a:r>
              <a:rPr lang="en-US" dirty="0" err="1" smtClean="0"/>
              <a:t>articular</a:t>
            </a:r>
            <a:r>
              <a:rPr lang="en-US" baseline="0" dirty="0" smtClean="0"/>
              <a:t> surface , </a:t>
            </a:r>
            <a:r>
              <a:rPr lang="en-US" baseline="0" dirty="0" err="1" smtClean="0"/>
              <a:t>subchondral</a:t>
            </a:r>
            <a:r>
              <a:rPr lang="en-US" baseline="0" dirty="0" smtClean="0"/>
              <a:t> cyst and residual </a:t>
            </a:r>
            <a:r>
              <a:rPr lang="en-US" baseline="0" dirty="0" err="1" smtClean="0"/>
              <a:t>articular</a:t>
            </a:r>
            <a:r>
              <a:rPr lang="en-US" baseline="0" dirty="0" smtClean="0"/>
              <a:t> cartilage</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(Osteoarthritis)</a:t>
            </a:r>
          </a:p>
          <a:p>
            <a:pPr eaLnBrk="1" hangingPunct="1">
              <a:spcBef>
                <a:spcPct val="0"/>
              </a:spcBef>
            </a:pPr>
            <a:endParaRPr lang="en-US" dirty="0" smtClean="0"/>
          </a:p>
        </p:txBody>
      </p:sp>
      <p:sp>
        <p:nvSpPr>
          <p:cNvPr id="89092" name="Slide Number Placeholder 3"/>
          <p:cNvSpPr>
            <a:spLocks noGrp="1"/>
          </p:cNvSpPr>
          <p:nvPr>
            <p:ph type="sldNum" sz="quarter" idx="5"/>
          </p:nvPr>
        </p:nvSpPr>
        <p:spPr bwMode="auto">
          <a:noFill/>
          <a:ln>
            <a:miter lim="800000"/>
            <a:headEnd/>
            <a:tailEnd/>
          </a:ln>
        </p:spPr>
        <p:txBody>
          <a:bodyPr/>
          <a:lstStyle/>
          <a:p>
            <a:fld id="{B4649CD9-EC28-4A03-ABA5-E4012D0F8657}" type="slidenum">
              <a:rPr lang="ar-SA"/>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Mushroom-shaped </a:t>
            </a:r>
            <a:r>
              <a:rPr lang="en-US" dirty="0" err="1" smtClean="0"/>
              <a:t>osteophytes</a:t>
            </a:r>
            <a:r>
              <a:rPr lang="en-US" dirty="0" smtClean="0"/>
              <a:t> (bony outgrowths ) develop at the margins of the </a:t>
            </a:r>
            <a:r>
              <a:rPr lang="en-US" dirty="0" err="1" smtClean="0"/>
              <a:t>articular</a:t>
            </a:r>
            <a:r>
              <a:rPr lang="en-US" dirty="0" smtClean="0"/>
              <a:t> surface and are capped by </a:t>
            </a:r>
            <a:r>
              <a:rPr lang="en-US" dirty="0" err="1" smtClean="0"/>
              <a:t>fibrocartilage</a:t>
            </a:r>
            <a:r>
              <a:rPr lang="en-US" dirty="0" smtClean="0"/>
              <a:t> and hyaline cartilage that gradually</a:t>
            </a:r>
            <a:r>
              <a:rPr lang="en-US" baseline="0" dirty="0" smtClean="0"/>
              <a:t> ossify .</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(Osteoarthritis)</a:t>
            </a:r>
          </a:p>
          <a:p>
            <a:pPr eaLnBrk="1" hangingPunct="1">
              <a:spcBef>
                <a:spcPct val="0"/>
              </a:spcBef>
            </a:pPr>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45FFEC13-2C4B-4346-A8CE-125F88AAE03A}" type="slidenum">
              <a:rPr lang="ar-SA"/>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CFC45D2-B10B-439D-AC8D-C9F50E7D3113}" type="datetimeFigureOut">
              <a:rPr lang="en-US" smtClean="0"/>
              <a:pPr/>
              <a:t>1/12/2013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46541AF-93FE-4EBC-93E5-AD83C37A68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FC45D2-B10B-439D-AC8D-C9F50E7D3113}" type="datetimeFigureOut">
              <a:rPr lang="en-US" smtClean="0"/>
              <a:pPr/>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FC45D2-B10B-439D-AC8D-C9F50E7D3113}" type="datetimeFigureOut">
              <a:rPr lang="en-US" smtClean="0"/>
              <a:pPr/>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5C2FD31-B79D-4A16-BBA0-765500A136F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FC45D2-B10B-439D-AC8D-C9F50E7D3113}" type="datetimeFigureOut">
              <a:rPr lang="en-US" smtClean="0"/>
              <a:pPr/>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CFC45D2-B10B-439D-AC8D-C9F50E7D3113}" type="datetimeFigureOut">
              <a:rPr lang="en-US" smtClean="0"/>
              <a:pPr/>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FC45D2-B10B-439D-AC8D-C9F50E7D3113}" type="datetimeFigureOut">
              <a:rPr lang="en-US" smtClean="0"/>
              <a:pPr/>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CFC45D2-B10B-439D-AC8D-C9F50E7D3113}" type="datetimeFigureOut">
              <a:rPr lang="en-US" smtClean="0"/>
              <a:pPr/>
              <a:t>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CFC45D2-B10B-439D-AC8D-C9F50E7D3113}" type="datetimeFigureOut">
              <a:rPr lang="en-US" smtClean="0"/>
              <a:pPr/>
              <a:t>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C45D2-B10B-439D-AC8D-C9F50E7D3113}" type="datetimeFigureOut">
              <a:rPr lang="en-US" smtClean="0"/>
              <a:pPr/>
              <a:t>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FC45D2-B10B-439D-AC8D-C9F50E7D3113}" type="datetimeFigureOut">
              <a:rPr lang="en-US" smtClean="0"/>
              <a:pPr/>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CFC45D2-B10B-439D-AC8D-C9F50E7D3113}" type="datetimeFigureOut">
              <a:rPr lang="en-US" smtClean="0"/>
              <a:pPr/>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46541AF-93FE-4EBC-93E5-AD83C37A687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CFC45D2-B10B-439D-AC8D-C9F50E7D3113}" type="datetimeFigureOut">
              <a:rPr lang="en-US" smtClean="0"/>
              <a:pPr/>
              <a:t>1/12/2013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46541AF-93FE-4EBC-93E5-AD83C37A687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Musculoskeletal block </a:t>
            </a:r>
            <a:br>
              <a:rPr lang="en-US" sz="3600" dirty="0" smtClean="0"/>
            </a:br>
            <a:r>
              <a:rPr lang="en-US" sz="3600" dirty="0" smtClean="0"/>
              <a:t>Pathology practical </a:t>
            </a:r>
            <a:endParaRPr lang="en-US" sz="3600" dirty="0"/>
          </a:p>
        </p:txBody>
      </p:sp>
      <p:sp>
        <p:nvSpPr>
          <p:cNvPr id="3" name="Subtitle 2"/>
          <p:cNvSpPr>
            <a:spLocks noGrp="1"/>
          </p:cNvSpPr>
          <p:nvPr>
            <p:ph type="subTitle" idx="1"/>
          </p:nvPr>
        </p:nvSpPr>
        <p:spPr/>
        <p:txBody>
          <a:bodyPr/>
          <a:lstStyle/>
          <a:p>
            <a:endParaRPr lang="en-US"/>
          </a:p>
        </p:txBody>
      </p:sp>
      <p:pic>
        <p:nvPicPr>
          <p:cNvPr id="4" name="Picture 3" descr="Robbins-Basic-Pathology-8th-Edition.jpg"/>
          <p:cNvPicPr>
            <a:picLocks noChangeAspect="1"/>
          </p:cNvPicPr>
          <p:nvPr/>
        </p:nvPicPr>
        <p:blipFill>
          <a:blip r:embed="rId2" cstate="print"/>
          <a:stretch>
            <a:fillRect/>
          </a:stretch>
        </p:blipFill>
        <p:spPr>
          <a:xfrm>
            <a:off x="0" y="0"/>
            <a:ext cx="2194372" cy="28132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22 years old male presented with localized pain above his right knee joint with recurrent</a:t>
            </a:r>
            <a:r>
              <a:rPr lang="ar-SA" dirty="0" smtClean="0"/>
              <a:t>متكرر-معاود</a:t>
            </a:r>
            <a:r>
              <a:rPr lang="en-US" dirty="0" smtClean="0"/>
              <a:t> fever. Later, he had a discharging sinuses from the skin overlying the right knee.                                                </a:t>
            </a:r>
          </a:p>
          <a:p>
            <a:pPr marL="0" indent="0">
              <a:buNone/>
            </a:pPr>
            <a:r>
              <a:rPr lang="en-US" dirty="0" smtClean="0"/>
              <a:t>What is the most likely diagnosis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0" y="6143625"/>
            <a:ext cx="9144000" cy="642938"/>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13316" name="Picture 4" descr="ScannedImage-6"/>
          <p:cNvPicPr>
            <a:picLocks noChangeAspect="1" noChangeArrowheads="1"/>
          </p:cNvPicPr>
          <p:nvPr/>
        </p:nvPicPr>
        <p:blipFill>
          <a:blip r:embed="rId3" cstate="print">
            <a:extLst/>
          </a:blip>
          <a:srcRect/>
          <a:stretch>
            <a:fillRect/>
          </a:stretch>
        </p:blipFill>
        <p:spPr bwMode="auto">
          <a:xfrm>
            <a:off x="2357422" y="476250"/>
            <a:ext cx="4333875" cy="5534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0" name="Picture 4" descr="27"/>
          <p:cNvPicPr>
            <a:picLocks noGrp="1" noChangeAspect="1" noChangeArrowheads="1"/>
          </p:cNvPicPr>
          <p:nvPr>
            <p:ph/>
          </p:nvPr>
        </p:nvPicPr>
        <p:blipFill>
          <a:blip r:embed="rId2" cstate="print"/>
          <a:srcRect/>
          <a:stretch>
            <a:fillRect/>
          </a:stretch>
        </p:blipFill>
        <p:spPr>
          <a:xfrm>
            <a:off x="323528" y="185025"/>
            <a:ext cx="8280920" cy="6672975"/>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8349" name="Group 13"/>
          <p:cNvGraphicFramePr>
            <a:graphicFrameLocks noGrp="1"/>
          </p:cNvGraphicFramePr>
          <p:nvPr>
            <p:extLst>
              <p:ext uri="{D42A27DB-BD31-4B8C-83A1-F6EECF244321}">
                <p14:modId xmlns="" xmlns:p14="http://schemas.microsoft.com/office/powerpoint/2010/main" val="879250645"/>
              </p:ext>
            </p:extLst>
          </p:nvPr>
        </p:nvGraphicFramePr>
        <p:xfrm>
          <a:off x="457200" y="4953000"/>
          <a:ext cx="8153400" cy="1627188"/>
        </p:xfrm>
        <a:graphic>
          <a:graphicData uri="http://schemas.openxmlformats.org/drawingml/2006/table">
            <a:tbl>
              <a:tblPr/>
              <a:tblGrid>
                <a:gridCol w="8153400"/>
              </a:tblGrid>
              <a:tr h="162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This is chronic osteomyelitis. Note </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the fibrosis of the marrow space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accompanied by </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chronic inflammatory cells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There can be bone destruction with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remodelling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Osteomyelitis is very difficult to treat.</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8344" name="Picture 8" descr="BONE016"/>
          <p:cNvPicPr>
            <a:picLocks noChangeAspect="1" noChangeArrowheads="1"/>
          </p:cNvPicPr>
          <p:nvPr/>
        </p:nvPicPr>
        <p:blipFill>
          <a:blip r:embed="rId2" cstate="print"/>
          <a:srcRect/>
          <a:stretch>
            <a:fillRect/>
          </a:stretch>
        </p:blipFill>
        <p:spPr bwMode="auto">
          <a:xfrm>
            <a:off x="533400" y="381000"/>
            <a:ext cx="7620000" cy="4419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err="1" smtClean="0"/>
              <a:t>Osteomyelitis</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2</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92500"/>
          </a:bodyPr>
          <a:lstStyle/>
          <a:p>
            <a:r>
              <a:rPr lang="en-US" dirty="0" smtClean="0"/>
              <a:t>A 35 years old debilitated man presented to the orthopedic clinic with back pain, low grade fever, marked elevation of sedimentation</a:t>
            </a:r>
            <a:r>
              <a:rPr lang="ar-SA" dirty="0" smtClean="0"/>
              <a:t>ترسب</a:t>
            </a:r>
            <a:r>
              <a:rPr lang="en-US" dirty="0" smtClean="0"/>
              <a:t> rate and recent kyphosis</a:t>
            </a:r>
            <a:r>
              <a:rPr lang="ar-SA" dirty="0" smtClean="0"/>
              <a:t>تحدب فقرات الظهر</a:t>
            </a:r>
            <a:r>
              <a:rPr lang="en-US" dirty="0" smtClean="0"/>
              <a:t> and scoliosis</a:t>
            </a:r>
            <a:r>
              <a:rPr lang="ar-SA" dirty="0" smtClean="0"/>
              <a:t>تقوس او اعوجاج لفقرات الظهر</a:t>
            </a:r>
            <a:r>
              <a:rPr lang="en-US" dirty="0" smtClean="0"/>
              <a:t> .  </a:t>
            </a:r>
          </a:p>
          <a:p>
            <a:r>
              <a:rPr lang="en-US" dirty="0" smtClean="0"/>
              <a:t>The patient has a history of coughing up blood, fever, chills, night sweats, weight loss, pallor</a:t>
            </a:r>
            <a:r>
              <a:rPr lang="ar-SA" dirty="0" smtClean="0"/>
              <a:t>شحوب الوجه</a:t>
            </a:r>
            <a:r>
              <a:rPr lang="en-US" dirty="0" smtClean="0"/>
              <a:t>, and often a tendency to fatigue very easily.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14340" name="Picture 4" descr="ScannedImage-7"/>
          <p:cNvPicPr>
            <a:picLocks noChangeAspect="1" noChangeArrowheads="1"/>
          </p:cNvPicPr>
          <p:nvPr/>
        </p:nvPicPr>
        <p:blipFill>
          <a:blip r:embed="rId3" cstate="print">
            <a:extLst/>
          </a:blip>
          <a:srcRect/>
          <a:stretch>
            <a:fillRect/>
          </a:stretch>
        </p:blipFill>
        <p:spPr bwMode="auto">
          <a:xfrm>
            <a:off x="2928926" y="214290"/>
            <a:ext cx="3330575" cy="590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b3 potts"/>
          <p:cNvPicPr>
            <a:picLocks noChangeAspect="1" noChangeArrowheads="1"/>
          </p:cNvPicPr>
          <p:nvPr/>
        </p:nvPicPr>
        <p:blipFill>
          <a:blip r:embed="rId2" cstate="print"/>
          <a:srcRect/>
          <a:stretch>
            <a:fillRect/>
          </a:stretch>
        </p:blipFill>
        <p:spPr bwMode="auto">
          <a:xfrm>
            <a:off x="1066800" y="1066800"/>
            <a:ext cx="7162800" cy="5608638"/>
          </a:xfrm>
          <a:prstGeom prst="rect">
            <a:avLst/>
          </a:prstGeom>
          <a:noFill/>
          <a:ln w="9525">
            <a:noFill/>
            <a:miter lim="800000"/>
            <a:headEnd/>
            <a:tailEnd/>
          </a:ln>
        </p:spPr>
      </p:pic>
      <p:sp>
        <p:nvSpPr>
          <p:cNvPr id="165891" name="AutoShape 3"/>
          <p:cNvSpPr>
            <a:spLocks noChangeArrowheads="1"/>
          </p:cNvSpPr>
          <p:nvPr/>
        </p:nvSpPr>
        <p:spPr bwMode="auto">
          <a:xfrm rot="-3858880">
            <a:off x="952500" y="3924300"/>
            <a:ext cx="685800" cy="457200"/>
          </a:xfrm>
          <a:prstGeom prst="rightArrow">
            <a:avLst>
              <a:gd name="adj1" fmla="val 50000"/>
              <a:gd name="adj2" fmla="val 37500"/>
            </a:avLst>
          </a:prstGeom>
          <a:solidFill>
            <a:srgbClr val="9966FF"/>
          </a:solidFill>
          <a:ln w="9525">
            <a:solidFill>
              <a:schemeClr val="tx1"/>
            </a:solidFill>
            <a:miter lim="800000"/>
            <a:headEnd/>
            <a:tailEnd/>
          </a:ln>
        </p:spPr>
        <p:txBody>
          <a:bodyPr wrap="none" anchor="ctr"/>
          <a:lstStyle/>
          <a:p>
            <a:endParaRPr lang="ar-SA"/>
          </a:p>
        </p:txBody>
      </p:sp>
      <p:sp>
        <p:nvSpPr>
          <p:cNvPr id="165892" name="AutoShape 4"/>
          <p:cNvSpPr>
            <a:spLocks noChangeArrowheads="1"/>
          </p:cNvSpPr>
          <p:nvPr/>
        </p:nvSpPr>
        <p:spPr bwMode="auto">
          <a:xfrm rot="-3099716">
            <a:off x="5143500" y="2933700"/>
            <a:ext cx="914400" cy="533400"/>
          </a:xfrm>
          <a:prstGeom prst="leftArrow">
            <a:avLst>
              <a:gd name="adj1" fmla="val 50000"/>
              <a:gd name="adj2" fmla="val 42857"/>
            </a:avLst>
          </a:prstGeom>
          <a:solidFill>
            <a:srgbClr val="9966FF"/>
          </a:solidFill>
          <a:ln w="9525">
            <a:solidFill>
              <a:schemeClr val="tx1"/>
            </a:solidFill>
            <a:miter lim="800000"/>
            <a:headEnd/>
            <a:tailEnd/>
          </a:ln>
        </p:spPr>
        <p:txBody>
          <a:bodyPr wrap="none" anchor="ctr"/>
          <a:lstStyle/>
          <a:p>
            <a:endParaRPr lang="ar-SA"/>
          </a:p>
        </p:txBody>
      </p:sp>
      <p:sp>
        <p:nvSpPr>
          <p:cNvPr id="46085" name="Rectangle 5"/>
          <p:cNvSpPr>
            <a:spLocks noGrp="1" noChangeArrowheads="1"/>
          </p:cNvSpPr>
          <p:nvPr>
            <p:ph type="title"/>
          </p:nvPr>
        </p:nvSpPr>
        <p:spPr>
          <a:xfrm>
            <a:off x="381000" y="304800"/>
            <a:ext cx="8534400" cy="685800"/>
          </a:xfrm>
        </p:spPr>
        <p:txBody>
          <a:bodyPr>
            <a:normAutofit fontScale="90000"/>
          </a:bodyPr>
          <a:lstStyle/>
          <a:p>
            <a:pPr eaLnBrk="1" hangingPunct="1"/>
            <a:endParaRPr lang="en-US" dirty="0" smtClean="0"/>
          </a:p>
        </p:txBody>
      </p:sp>
      <p:sp>
        <p:nvSpPr>
          <p:cNvPr id="2" name="TextBox 1"/>
          <p:cNvSpPr txBox="1"/>
          <p:nvPr/>
        </p:nvSpPr>
        <p:spPr>
          <a:xfrm>
            <a:off x="6012160" y="3200400"/>
            <a:ext cx="1440160"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Fracture</a:t>
            </a:r>
          </a:p>
        </p:txBody>
      </p:sp>
      <p:sp>
        <p:nvSpPr>
          <p:cNvPr id="7" name="TextBox 6"/>
          <p:cNvSpPr txBox="1"/>
          <p:nvPr/>
        </p:nvSpPr>
        <p:spPr>
          <a:xfrm>
            <a:off x="1547664" y="4376334"/>
            <a:ext cx="1440160"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necrosis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additive="base">
                                        <p:cTn id="7" dur="500" fill="hold"/>
                                        <p:tgtEl>
                                          <p:spTgt spid="165891"/>
                                        </p:tgtEl>
                                        <p:attrNameLst>
                                          <p:attrName>ppt_x</p:attrName>
                                        </p:attrNameLst>
                                      </p:cBhvr>
                                      <p:tavLst>
                                        <p:tav tm="0">
                                          <p:val>
                                            <p:strVal val="0-#ppt_w/2"/>
                                          </p:val>
                                        </p:tav>
                                        <p:tav tm="100000">
                                          <p:val>
                                            <p:strVal val="#ppt_x"/>
                                          </p:val>
                                        </p:tav>
                                      </p:tavLst>
                                    </p:anim>
                                    <p:anim calcmode="lin" valueType="num">
                                      <p:cBhvr additive="base">
                                        <p:cTn id="8" dur="500" fill="hold"/>
                                        <p:tgtEl>
                                          <p:spTgt spid="1658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 calcmode="lin" valueType="num">
                                      <p:cBhvr additive="base">
                                        <p:cTn id="13" dur="500" fill="hold"/>
                                        <p:tgtEl>
                                          <p:spTgt spid="165892"/>
                                        </p:tgtEl>
                                        <p:attrNameLst>
                                          <p:attrName>ppt_x</p:attrName>
                                        </p:attrNameLst>
                                      </p:cBhvr>
                                      <p:tavLst>
                                        <p:tav tm="0">
                                          <p:val>
                                            <p:strVal val="0-#ppt_w/2"/>
                                          </p:val>
                                        </p:tav>
                                        <p:tav tm="100000">
                                          <p:val>
                                            <p:strVal val="#ppt_x"/>
                                          </p:val>
                                        </p:tav>
                                      </p:tavLst>
                                    </p:anim>
                                    <p:anim calcmode="lin" valueType="num">
                                      <p:cBhvr additive="base">
                                        <p:cTn id="14" dur="500" fill="hold"/>
                                        <p:tgtEl>
                                          <p:spTgt spid="165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nimBg="1"/>
      <p:bldP spid="1658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TB-students2.jpg"/>
          <p:cNvPicPr>
            <a:picLocks noChangeAspect="1" noChangeArrowheads="1"/>
          </p:cNvPicPr>
          <p:nvPr/>
        </p:nvPicPr>
        <p:blipFill>
          <a:blip r:embed="rId3" cstate="print"/>
          <a:srcRect/>
          <a:stretch>
            <a:fillRect/>
          </a:stretch>
        </p:blipFill>
        <p:spPr bwMode="auto">
          <a:xfrm>
            <a:off x="467544" y="332656"/>
            <a:ext cx="8279904" cy="5733256"/>
          </a:xfrm>
          <a:prstGeom prst="rect">
            <a:avLst/>
          </a:prstGeom>
          <a:noFill/>
        </p:spPr>
      </p:pic>
      <p:sp>
        <p:nvSpPr>
          <p:cNvPr id="3" name="Rectangle 2"/>
          <p:cNvSpPr/>
          <p:nvPr/>
        </p:nvSpPr>
        <p:spPr>
          <a:xfrm>
            <a:off x="0" y="6093296"/>
            <a:ext cx="9144000" cy="707886"/>
          </a:xfrm>
          <a:prstGeom prst="rect">
            <a:avLst/>
          </a:prstGeom>
        </p:spPr>
        <p:txBody>
          <a:bodyPr wrap="square">
            <a:spAutoFit/>
          </a:bodyPr>
          <a:lstStyle/>
          <a:p>
            <a:r>
              <a:rPr lang="en-US" sz="2000" dirty="0" smtClean="0"/>
              <a:t>Section of bone shows </a:t>
            </a:r>
            <a:r>
              <a:rPr lang="en-US" sz="2000" b="1" dirty="0" err="1" smtClean="0"/>
              <a:t>granuloma</a:t>
            </a:r>
            <a:r>
              <a:rPr lang="en-US" sz="2000" b="1" dirty="0" smtClean="0"/>
              <a:t> formation </a:t>
            </a:r>
            <a:r>
              <a:rPr lang="en-US" sz="2000" dirty="0" smtClean="0"/>
              <a:t>with </a:t>
            </a:r>
            <a:r>
              <a:rPr lang="en-US" sz="2000" b="1" dirty="0" err="1" smtClean="0"/>
              <a:t>epithelioid</a:t>
            </a:r>
            <a:r>
              <a:rPr lang="en-US" sz="2000" b="1" dirty="0" smtClean="0"/>
              <a:t> like cells </a:t>
            </a:r>
            <a:r>
              <a:rPr lang="en-US" sz="2000" dirty="0" smtClean="0"/>
              <a:t>, </a:t>
            </a:r>
            <a:r>
              <a:rPr lang="en-US" sz="2000" b="1" dirty="0" err="1" smtClean="0"/>
              <a:t>langhans</a:t>
            </a:r>
            <a:r>
              <a:rPr lang="en-US" sz="2000" b="1" dirty="0" smtClean="0"/>
              <a:t>-type giant cells</a:t>
            </a:r>
            <a:r>
              <a:rPr lang="en-US" sz="2000" dirty="0" smtClean="0"/>
              <a:t> and </a:t>
            </a:r>
            <a:r>
              <a:rPr lang="en-US" sz="2000" b="1" dirty="0" smtClean="0"/>
              <a:t>rim of lymphocytes </a:t>
            </a:r>
            <a:endParaRPr lang="en-US" sz="2000" b="1" dirty="0"/>
          </a:p>
        </p:txBody>
      </p:sp>
      <p:sp>
        <p:nvSpPr>
          <p:cNvPr id="2" name="TextBox 1"/>
          <p:cNvSpPr txBox="1"/>
          <p:nvPr/>
        </p:nvSpPr>
        <p:spPr>
          <a:xfrm>
            <a:off x="4860032" y="3645024"/>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a:t>granuloma</a:t>
            </a:r>
            <a:endParaRPr lang="ar-SA" dirty="0"/>
          </a:p>
        </p:txBody>
      </p:sp>
      <p:cxnSp>
        <p:nvCxnSpPr>
          <p:cNvPr id="6" name="Straight Connector 5"/>
          <p:cNvCxnSpPr/>
          <p:nvPr/>
        </p:nvCxnSpPr>
        <p:spPr>
          <a:xfrm flipV="1">
            <a:off x="3671900" y="2060848"/>
            <a:ext cx="3888432" cy="72008"/>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3685030" y="2168860"/>
            <a:ext cx="0" cy="3348372"/>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7668344" y="2348880"/>
            <a:ext cx="72008" cy="3168352"/>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V="1">
            <a:off x="3658119" y="5517232"/>
            <a:ext cx="4055321" cy="72008"/>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3203848" y="3199284"/>
            <a:ext cx="881906" cy="2467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755576" y="2924944"/>
            <a:ext cx="2304256"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a:t>rim of lymphocytes </a:t>
            </a:r>
          </a:p>
        </p:txBody>
      </p:sp>
      <p:cxnSp>
        <p:nvCxnSpPr>
          <p:cNvPr id="30" name="Straight Arrow Connector 29"/>
          <p:cNvCxnSpPr/>
          <p:nvPr/>
        </p:nvCxnSpPr>
        <p:spPr>
          <a:xfrm>
            <a:off x="3059832" y="4611880"/>
            <a:ext cx="1800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734265" y="4242548"/>
            <a:ext cx="2304256" cy="1477328"/>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smtClean="0"/>
              <a:t>Including inside :</a:t>
            </a:r>
          </a:p>
          <a:p>
            <a:pPr marL="342900" indent="-342900">
              <a:buFont typeface="+mj-lt"/>
              <a:buAutoNum type="arabicPeriod"/>
            </a:pPr>
            <a:r>
              <a:rPr lang="en-US" b="1" dirty="0" err="1"/>
              <a:t>epithelioid</a:t>
            </a:r>
            <a:r>
              <a:rPr lang="en-US" b="1" dirty="0"/>
              <a:t> like </a:t>
            </a:r>
            <a:r>
              <a:rPr lang="en-US" b="1" dirty="0" smtClean="0"/>
              <a:t>cells</a:t>
            </a:r>
          </a:p>
          <a:p>
            <a:pPr marL="342900" indent="-342900">
              <a:buFont typeface="+mj-lt"/>
              <a:buAutoNum type="arabicPeriod"/>
            </a:pPr>
            <a:r>
              <a:rPr lang="en-US" b="1" dirty="0" err="1"/>
              <a:t>langhans</a:t>
            </a:r>
            <a:r>
              <a:rPr lang="en-US" b="1" dirty="0"/>
              <a:t>-type giant cells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Normal anatomy and histology</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3600"/>
            <a:ext cx="7772400" cy="1470025"/>
          </a:xfrm>
        </p:spPr>
        <p:txBody>
          <a:bodyPr>
            <a:normAutofit/>
          </a:bodyPr>
          <a:lstStyle/>
          <a:p>
            <a:r>
              <a:rPr lang="en-US" sz="3600" dirty="0" smtClean="0"/>
              <a:t>2- Spinal TB - Potts Disease (</a:t>
            </a:r>
            <a:r>
              <a:rPr lang="en-US" sz="3600" dirty="0" err="1" smtClean="0"/>
              <a:t>Tuberculous</a:t>
            </a:r>
            <a:r>
              <a:rPr lang="en-US" sz="3600" dirty="0" smtClean="0"/>
              <a:t> </a:t>
            </a:r>
            <a:r>
              <a:rPr lang="en-US" sz="3600" dirty="0" err="1" smtClean="0"/>
              <a:t>osteomyelitis</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3</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 40 years old woman complains of low grade fever , malaise</a:t>
            </a:r>
            <a:r>
              <a:rPr lang="ar-SA" dirty="0" smtClean="0"/>
              <a:t>توعك-فتور</a:t>
            </a:r>
            <a:r>
              <a:rPr lang="en-US" dirty="0" smtClean="0"/>
              <a:t> and stiffness in her joints each morning . </a:t>
            </a:r>
          </a:p>
          <a:p>
            <a:endParaRPr lang="en-US" dirty="0"/>
          </a:p>
          <a:p>
            <a:r>
              <a:rPr lang="en-US" sz="2800" b="1" dirty="0" smtClean="0">
                <a:solidFill>
                  <a:srgbClr val="FF0000"/>
                </a:solidFill>
              </a:rPr>
              <a:t>Key information : </a:t>
            </a:r>
          </a:p>
          <a:p>
            <a:pPr lvl="1"/>
            <a:r>
              <a:rPr lang="en-US" sz="2400" dirty="0" smtClean="0">
                <a:solidFill>
                  <a:schemeClr val="tx2"/>
                </a:solidFill>
              </a:rPr>
              <a:t>Usually with women</a:t>
            </a:r>
          </a:p>
          <a:p>
            <a:pPr lvl="1"/>
            <a:r>
              <a:rPr lang="en-US" sz="2400" dirty="0" smtClean="0">
                <a:solidFill>
                  <a:schemeClr val="tx2"/>
                </a:solidFill>
              </a:rPr>
              <a:t>Affecting wrist &amp; hand region</a:t>
            </a:r>
          </a:p>
          <a:p>
            <a:pPr lvl="1"/>
            <a:r>
              <a:rPr lang="en-US" sz="2400" dirty="0" smtClean="0">
                <a:solidFill>
                  <a:schemeClr val="tx2"/>
                </a:solidFill>
              </a:rPr>
              <a:t>There will be malaise (not feeling well )</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4140200" y="222250"/>
            <a:ext cx="4824413" cy="77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s-ES" sz="3600" dirty="0">
              <a:latin typeface="Maiandra GD" pitchFamily="34" charset="0"/>
            </a:endParaRPr>
          </a:p>
        </p:txBody>
      </p:sp>
      <p:pic>
        <p:nvPicPr>
          <p:cNvPr id="10244" name="Picture 6" descr="http://1.bp.blogspot.com/_SIl46YOSYD4/TUvTfF075zI/AAAAAAAABKg/sHzlAS-v1so/s1600/phototake_rm_photo_of_-rheumatoid_nodules_on_finger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222250"/>
            <a:ext cx="6120234" cy="58710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6228184" y="2696108"/>
            <a:ext cx="3096344" cy="923330"/>
          </a:xfrm>
          <a:prstGeom prst="rect">
            <a:avLst/>
          </a:prstGeom>
        </p:spPr>
        <p:txBody>
          <a:bodyPr wrap="square">
            <a:spAutoFit/>
          </a:bodyPr>
          <a:lstStyle/>
          <a:p>
            <a:r>
              <a:rPr lang="en-US" u="sng" dirty="0">
                <a:latin typeface="Maiandra GD" pitchFamily="34" charset="0"/>
              </a:rPr>
              <a:t>Swollen</a:t>
            </a:r>
            <a:r>
              <a:rPr lang="en-US" dirty="0">
                <a:latin typeface="Maiandra GD" pitchFamily="34" charset="0"/>
              </a:rPr>
              <a:t> and slightly </a:t>
            </a:r>
            <a:r>
              <a:rPr lang="en-US" u="sng" dirty="0">
                <a:latin typeface="Maiandra GD" pitchFamily="34" charset="0"/>
              </a:rPr>
              <a:t>deformed </a:t>
            </a:r>
            <a:r>
              <a:rPr lang="en-US" u="sng" dirty="0" err="1">
                <a:latin typeface="Maiandra GD" pitchFamily="34" charset="0"/>
              </a:rPr>
              <a:t>interphalangeal</a:t>
            </a:r>
            <a:r>
              <a:rPr lang="en-US" u="sng" dirty="0">
                <a:latin typeface="Maiandra GD" pitchFamily="34" charset="0"/>
              </a:rPr>
              <a:t> joints</a:t>
            </a:r>
            <a:r>
              <a:rPr lang="en-US" dirty="0">
                <a:latin typeface="Maiandra GD" pitchFamily="34" charset="0"/>
              </a:rPr>
              <a:t>. </a:t>
            </a:r>
          </a:p>
        </p:txBody>
      </p:sp>
      <p:sp>
        <p:nvSpPr>
          <p:cNvPr id="3" name="TextBox 2"/>
          <p:cNvSpPr txBox="1"/>
          <p:nvPr/>
        </p:nvSpPr>
        <p:spPr>
          <a:xfrm>
            <a:off x="3851920" y="4221088"/>
            <a:ext cx="3096344" cy="46166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400" dirty="0" smtClean="0"/>
              <a:t>Swelling in small joints </a:t>
            </a:r>
            <a:endParaRPr lang="ar-SA" sz="2400" dirty="0"/>
          </a:p>
        </p:txBody>
      </p:sp>
    </p:spTree>
    <p:extLst>
      <p:ext uri="{BB962C8B-B14F-4D97-AF65-F5344CB8AC3E}">
        <p14:creationId xmlns="" xmlns:p14="http://schemas.microsoft.com/office/powerpoint/2010/main" val="2380293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p:cNvSpPr txBox="1">
            <a:spLocks/>
          </p:cNvSpPr>
          <p:nvPr/>
        </p:nvSpPr>
        <p:spPr bwMode="auto">
          <a:xfrm>
            <a:off x="0" y="6143625"/>
            <a:ext cx="9144000" cy="71437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blip>
          <a:stretch>
            <a:fillRect/>
          </a:stretch>
        </p:blipFill>
        <p:spPr>
          <a:xfrm>
            <a:off x="251520" y="620688"/>
            <a:ext cx="4415236" cy="5918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4294967295"/>
          </p:nvPr>
        </p:nvSpPr>
        <p:spPr>
          <a:xfrm>
            <a:off x="5105400" y="620713"/>
            <a:ext cx="4038600" cy="4525962"/>
          </a:xfrm>
        </p:spPr>
        <p:txBody>
          <a:bodyPr>
            <a:normAutofit fontScale="85000" lnSpcReduction="10000"/>
          </a:bodyPr>
          <a:lstStyle/>
          <a:p>
            <a:r>
              <a:rPr lang="en-US" b="1" dirty="0" smtClean="0">
                <a:solidFill>
                  <a:schemeClr val="tx2"/>
                </a:solidFill>
              </a:rPr>
              <a:t>Rheumatoid arthritis affecting the head of femur. </a:t>
            </a:r>
          </a:p>
          <a:p>
            <a:r>
              <a:rPr lang="en-US" b="1" dirty="0" smtClean="0">
                <a:solidFill>
                  <a:schemeClr val="tx2"/>
                </a:solidFill>
              </a:rPr>
              <a:t>The </a:t>
            </a:r>
            <a:r>
              <a:rPr lang="en-US" b="1" dirty="0" err="1" smtClean="0">
                <a:solidFill>
                  <a:schemeClr val="tx2"/>
                </a:solidFill>
              </a:rPr>
              <a:t>synovium</a:t>
            </a:r>
            <a:r>
              <a:rPr lang="en-US" b="1" dirty="0" smtClean="0">
                <a:solidFill>
                  <a:schemeClr val="tx2"/>
                </a:solidFill>
              </a:rPr>
              <a:t> becomes edematous, thickened and hyperplastic and transforming its smooth contour</a:t>
            </a:r>
            <a:r>
              <a:rPr lang="ar-SA" b="1" dirty="0" smtClean="0">
                <a:solidFill>
                  <a:schemeClr val="tx2"/>
                </a:solidFill>
              </a:rPr>
              <a:t>شكل متعرج</a:t>
            </a:r>
            <a:r>
              <a:rPr lang="en-US" b="1" dirty="0" smtClean="0">
                <a:solidFill>
                  <a:schemeClr val="tx2"/>
                </a:solidFill>
              </a:rPr>
              <a:t> to one covered by delicate and bulbous</a:t>
            </a:r>
            <a:r>
              <a:rPr lang="ar-SA" b="1" dirty="0" smtClean="0">
                <a:solidFill>
                  <a:schemeClr val="tx2"/>
                </a:solidFill>
              </a:rPr>
              <a:t>منتفخ</a:t>
            </a:r>
            <a:r>
              <a:rPr lang="en-US" b="1" dirty="0" smtClean="0">
                <a:solidFill>
                  <a:schemeClr val="tx2"/>
                </a:solidFill>
              </a:rPr>
              <a:t> fronds </a:t>
            </a:r>
            <a:r>
              <a:rPr lang="ar-SA" b="1" dirty="0" smtClean="0">
                <a:solidFill>
                  <a:srgbClr val="FF0000"/>
                </a:solidFill>
              </a:rPr>
              <a:t>ورق </a:t>
            </a:r>
            <a:r>
              <a:rPr lang="en-US" b="1" dirty="0" smtClean="0">
                <a:solidFill>
                  <a:srgbClr val="FF0000"/>
                </a:solidFill>
              </a:rPr>
              <a:t>leaf-like.</a:t>
            </a:r>
          </a:p>
          <a:p>
            <a:endParaRPr lang="en-US" dirty="0"/>
          </a:p>
        </p:txBody>
      </p:sp>
      <p:sp>
        <p:nvSpPr>
          <p:cNvPr id="3" name="TextBox 2"/>
          <p:cNvSpPr txBox="1"/>
          <p:nvPr/>
        </p:nvSpPr>
        <p:spPr>
          <a:xfrm>
            <a:off x="1043608" y="332656"/>
            <a:ext cx="2448272" cy="92333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The normal head will be shiny in appearance which is it not here </a:t>
            </a:r>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blip>
          <a:stretch>
            <a:fillRect/>
          </a:stretch>
        </p:blipFill>
        <p:spPr>
          <a:xfrm>
            <a:off x="323528" y="332656"/>
            <a:ext cx="8572528" cy="5576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899592" y="6165304"/>
            <a:ext cx="7344816" cy="707886"/>
          </a:xfrm>
          <a:prstGeom prst="rect">
            <a:avLst/>
          </a:prstGeom>
        </p:spPr>
        <p:txBody>
          <a:bodyPr wrap="square">
            <a:spAutoFit/>
          </a:bodyPr>
          <a:lstStyle/>
          <a:p>
            <a:pPr>
              <a:spcBef>
                <a:spcPct val="0"/>
              </a:spcBef>
            </a:pPr>
            <a:r>
              <a:rPr lang="en-US" sz="2000" dirty="0" smtClean="0"/>
              <a:t>Section shows marked synovial hypertrophy with </a:t>
            </a:r>
            <a:r>
              <a:rPr lang="en-US" sz="2000" b="1" dirty="0" smtClean="0"/>
              <a:t>formation of villi </a:t>
            </a:r>
            <a:r>
              <a:rPr lang="en-US" sz="2000" b="1" dirty="0" smtClean="0">
                <a:solidFill>
                  <a:srgbClr val="FF0000"/>
                </a:solidFill>
              </a:rPr>
              <a:t>(plural of villus : </a:t>
            </a:r>
            <a:r>
              <a:rPr lang="en-US" sz="2000" dirty="0" smtClean="0">
                <a:solidFill>
                  <a:srgbClr val="FF0000"/>
                </a:solidFill>
              </a:rPr>
              <a:t>small vascular process-small projection)</a:t>
            </a:r>
          </a:p>
        </p:txBody>
      </p:sp>
      <p:sp>
        <p:nvSpPr>
          <p:cNvPr id="3" name="TextBox 2"/>
          <p:cNvSpPr txBox="1"/>
          <p:nvPr/>
        </p:nvSpPr>
        <p:spPr>
          <a:xfrm>
            <a:off x="5580112" y="908720"/>
            <a:ext cx="2448272"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There are finger-like projections </a:t>
            </a:r>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heumatoid Arthriti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260648"/>
            <a:ext cx="5760640" cy="6264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6516216" y="620688"/>
            <a:ext cx="2448272" cy="5262979"/>
          </a:xfrm>
          <a:prstGeom prst="rect">
            <a:avLst/>
          </a:prstGeom>
        </p:spPr>
        <p:txBody>
          <a:bodyPr wrap="square">
            <a:spAutoFit/>
          </a:bodyPr>
          <a:lstStyle/>
          <a:p>
            <a:pPr>
              <a:spcBef>
                <a:spcPct val="0"/>
              </a:spcBef>
            </a:pPr>
            <a:r>
              <a:rPr lang="en-US" sz="2400" dirty="0"/>
              <a:t>Section of synovial tissue </a:t>
            </a:r>
            <a:r>
              <a:rPr lang="en-US" sz="2400" dirty="0" smtClean="0"/>
              <a:t>showing</a:t>
            </a:r>
          </a:p>
          <a:p>
            <a:pPr>
              <a:spcBef>
                <a:spcPct val="0"/>
              </a:spcBef>
            </a:pPr>
            <a:r>
              <a:rPr lang="en-US" sz="2400" b="1" dirty="0" smtClean="0">
                <a:latin typeface="Maiandra GD" pitchFamily="34" charset="0"/>
              </a:rPr>
              <a:t>Hyperplastic </a:t>
            </a:r>
            <a:r>
              <a:rPr lang="en-US" sz="2400" b="1" dirty="0" err="1">
                <a:latin typeface="Maiandra GD" pitchFamily="34" charset="0"/>
              </a:rPr>
              <a:t>synovium</a:t>
            </a:r>
            <a:r>
              <a:rPr lang="en-US" sz="2400" b="1" dirty="0">
                <a:latin typeface="Maiandra GD" pitchFamily="34" charset="0"/>
              </a:rPr>
              <a:t> which is infiltrated by dense </a:t>
            </a:r>
            <a:r>
              <a:rPr lang="en-US" sz="2400" b="1" dirty="0" smtClean="0">
                <a:latin typeface="Maiandra GD" pitchFamily="34" charset="0"/>
              </a:rPr>
              <a:t>chronic </a:t>
            </a:r>
            <a:r>
              <a:rPr lang="en-US" sz="2400" b="1" dirty="0">
                <a:latin typeface="Maiandra GD" pitchFamily="34" charset="0"/>
              </a:rPr>
              <a:t>inflammatory cells</a:t>
            </a:r>
            <a:r>
              <a:rPr lang="en-US" sz="2400" dirty="0">
                <a:latin typeface="Maiandra GD" pitchFamily="34" charset="0"/>
              </a:rPr>
              <a:t> i</a:t>
            </a:r>
            <a:r>
              <a:rPr lang="en-US" sz="2400" b="1" dirty="0">
                <a:latin typeface="Maiandra GD" pitchFamily="34" charset="0"/>
              </a:rPr>
              <a:t>ncluding many lymphocytes and plasma </a:t>
            </a:r>
            <a:r>
              <a:rPr lang="en-US" sz="2400" b="1" dirty="0" smtClean="0">
                <a:latin typeface="Maiandra GD" pitchFamily="34" charset="0"/>
              </a:rPr>
              <a:t>cells</a:t>
            </a:r>
            <a:r>
              <a:rPr lang="en-US" sz="2400" b="1" dirty="0">
                <a:latin typeface="Maiandra GD" pitchFamily="34" charset="0"/>
              </a:rPr>
              <a:t>. </a:t>
            </a:r>
            <a:endParaRPr lang="en-US" sz="2400" dirty="0"/>
          </a:p>
        </p:txBody>
      </p:sp>
    </p:spTree>
    <p:extLst>
      <p:ext uri="{BB962C8B-B14F-4D97-AF65-F5344CB8AC3E}">
        <p14:creationId xmlns="" xmlns:p14="http://schemas.microsoft.com/office/powerpoint/2010/main" val="2817380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3- Rheumatoid arthritis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4</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r>
              <a:rPr lang="en-US" sz="2800" dirty="0" smtClean="0"/>
              <a:t>An obese 56 years old woman presented with bilateral </a:t>
            </a:r>
            <a:r>
              <a:rPr lang="ar-SA" sz="2800" dirty="0" smtClean="0"/>
              <a:t> ذو جانبين</a:t>
            </a:r>
            <a:r>
              <a:rPr lang="en-US" sz="2800" dirty="0" smtClean="0"/>
              <a:t>localized pain to her</a:t>
            </a:r>
            <a:r>
              <a:rPr lang="en-US" sz="2800" dirty="0" smtClean="0">
                <a:solidFill>
                  <a:schemeClr val="accent1"/>
                </a:solidFill>
              </a:rPr>
              <a:t> knees, hands </a:t>
            </a:r>
            <a:r>
              <a:rPr lang="en-US" sz="2800" dirty="0" smtClean="0"/>
              <a:t>and </a:t>
            </a:r>
            <a:r>
              <a:rPr lang="en-US" sz="2800" dirty="0" smtClean="0">
                <a:solidFill>
                  <a:schemeClr val="accent1"/>
                </a:solidFill>
              </a:rPr>
              <a:t>difficulty in walking </a:t>
            </a:r>
            <a:r>
              <a:rPr lang="en-US" sz="2800" dirty="0" smtClean="0"/>
              <a:t>.                                                 </a:t>
            </a:r>
            <a:endParaRPr lang="en-US" sz="2800" dirty="0"/>
          </a:p>
        </p:txBody>
      </p:sp>
      <p:pic>
        <p:nvPicPr>
          <p:cNvPr id="6" name="Picture 2"/>
          <p:cNvPicPr>
            <a:picLocks noChangeAspect="1" noChangeArrowheads="1"/>
          </p:cNvPicPr>
          <p:nvPr/>
        </p:nvPicPr>
        <p:blipFill>
          <a:blip r:embed="rId2" cstate="print"/>
          <a:srcRect/>
          <a:stretch>
            <a:fillRect/>
          </a:stretch>
        </p:blipFill>
        <p:spPr bwMode="auto">
          <a:xfrm>
            <a:off x="5076056" y="2676834"/>
            <a:ext cx="3384376" cy="38870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ubtitle 2"/>
          <p:cNvSpPr txBox="1">
            <a:spLocks/>
          </p:cNvSpPr>
          <p:nvPr/>
        </p:nvSpPr>
        <p:spPr bwMode="auto">
          <a:xfrm>
            <a:off x="785813" y="5072063"/>
            <a:ext cx="3000375" cy="100012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3200" b="1" dirty="0">
              <a:solidFill>
                <a:schemeClr val="tx2"/>
              </a:solidFill>
            </a:endParaRPr>
          </a:p>
        </p:txBody>
      </p:sp>
      <p:pic>
        <p:nvPicPr>
          <p:cNvPr id="3" name="Picture 2"/>
          <p:cNvPicPr>
            <a:picLocks noChangeAspect="1"/>
          </p:cNvPicPr>
          <p:nvPr/>
        </p:nvPicPr>
        <p:blipFill>
          <a:blip r:embed="rId3" cstate="print">
            <a:extLst/>
          </a:blip>
          <a:stretch>
            <a:fillRect/>
          </a:stretch>
        </p:blipFill>
        <p:spPr>
          <a:xfrm>
            <a:off x="539552" y="476672"/>
            <a:ext cx="3737909" cy="4143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print">
            <a:extLst/>
          </a:blip>
          <a:stretch>
            <a:fillRect/>
          </a:stretch>
        </p:blipFill>
        <p:spPr>
          <a:xfrm>
            <a:off x="4499992" y="404664"/>
            <a:ext cx="4203129"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0" y="4941168"/>
            <a:ext cx="8892480" cy="1938992"/>
          </a:xfrm>
          <a:prstGeom prst="rect">
            <a:avLst/>
          </a:prstGeom>
        </p:spPr>
        <p:txBody>
          <a:bodyPr wrap="square">
            <a:spAutoFit/>
          </a:bodyPr>
          <a:lstStyle/>
          <a:p>
            <a:pPr>
              <a:spcBef>
                <a:spcPct val="0"/>
              </a:spcBef>
            </a:pPr>
            <a:r>
              <a:rPr lang="en-US" sz="2400" dirty="0" smtClean="0"/>
              <a:t>Progressive erosion</a:t>
            </a:r>
            <a:r>
              <a:rPr lang="ar-SA" sz="2400" dirty="0" smtClean="0"/>
              <a:t>تآكل</a:t>
            </a:r>
            <a:r>
              <a:rPr lang="en-US" sz="2400" dirty="0" smtClean="0"/>
              <a:t> of articular cartilage, </a:t>
            </a:r>
            <a:r>
              <a:rPr lang="en-US" sz="2400" dirty="0" err="1" smtClean="0"/>
              <a:t>eburnated</a:t>
            </a:r>
            <a:r>
              <a:rPr lang="en-US" sz="2400" dirty="0" smtClean="0">
                <a:solidFill>
                  <a:srgbClr val="FF0000"/>
                </a:solidFill>
              </a:rPr>
              <a:t> (hardening of the bone) </a:t>
            </a:r>
            <a:r>
              <a:rPr lang="en-US" sz="2400" dirty="0" smtClean="0"/>
              <a:t>articular surface , </a:t>
            </a:r>
            <a:r>
              <a:rPr lang="en-US" sz="2400" dirty="0" err="1" smtClean="0"/>
              <a:t>subchondral</a:t>
            </a:r>
            <a:r>
              <a:rPr lang="en-US" sz="2400" dirty="0" smtClean="0"/>
              <a:t> cyst and residual</a:t>
            </a:r>
            <a:r>
              <a:rPr lang="ar-SA" sz="2400" dirty="0" smtClean="0"/>
              <a:t>متبقي-مرسب</a:t>
            </a:r>
            <a:r>
              <a:rPr lang="en-US" sz="2400" dirty="0" smtClean="0"/>
              <a:t> articular cartilage</a:t>
            </a:r>
          </a:p>
          <a:p>
            <a:pPr>
              <a:spcBef>
                <a:spcPct val="0"/>
              </a:spcBef>
              <a:defRPr/>
            </a:pPr>
            <a:r>
              <a:rPr lang="en-US" sz="2400" b="1" dirty="0" smtClean="0">
                <a:solidFill>
                  <a:schemeClr val="tx2">
                    <a:lumMod val="50000"/>
                  </a:schemeClr>
                </a:solidFill>
              </a:rPr>
              <a:t>Predisposing factors </a:t>
            </a:r>
            <a:r>
              <a:rPr lang="ar-SA" sz="2400" b="1" dirty="0" smtClean="0">
                <a:solidFill>
                  <a:schemeClr val="tx2">
                    <a:lumMod val="50000"/>
                  </a:schemeClr>
                </a:solidFill>
              </a:rPr>
              <a:t>الاسباب المهيئة</a:t>
            </a:r>
            <a:r>
              <a:rPr lang="en-US" sz="2400" b="1" dirty="0" smtClean="0">
                <a:solidFill>
                  <a:schemeClr val="tx2">
                    <a:lumMod val="50000"/>
                  </a:schemeClr>
                </a:solidFill>
              </a:rPr>
              <a:t>for osteoarthritis are </a:t>
            </a:r>
            <a:r>
              <a:rPr lang="en-US" sz="2400" dirty="0" smtClean="0">
                <a:solidFill>
                  <a:schemeClr val="tx2">
                    <a:lumMod val="50000"/>
                  </a:schemeClr>
                </a:solidFill>
              </a:rPr>
              <a:t> m</a:t>
            </a:r>
            <a:r>
              <a:rPr lang="en-US" sz="2400" dirty="0" smtClean="0"/>
              <a:t>arked obesity , previous injuries to a joint , diabetes and deformed joint  .</a:t>
            </a:r>
            <a:endParaRPr lang="en-US" sz="2400" b="1" dirty="0" smtClean="0">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blip>
          <a:stretch>
            <a:fillRect/>
          </a:stretch>
        </p:blipFill>
        <p:spPr>
          <a:xfrm>
            <a:off x="395536" y="0"/>
            <a:ext cx="8429684" cy="5087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323528" y="5085183"/>
            <a:ext cx="8820472" cy="1261884"/>
          </a:xfrm>
          <a:prstGeom prst="rect">
            <a:avLst/>
          </a:prstGeom>
        </p:spPr>
        <p:txBody>
          <a:bodyPr wrap="square">
            <a:spAutoFit/>
          </a:bodyPr>
          <a:lstStyle/>
          <a:p>
            <a:pPr>
              <a:spcBef>
                <a:spcPct val="0"/>
              </a:spcBef>
            </a:pPr>
            <a:r>
              <a:rPr lang="en-US" sz="2400" b="1" dirty="0" smtClean="0"/>
              <a:t>Mushroom-shaped osteophytes </a:t>
            </a:r>
            <a:r>
              <a:rPr lang="en-US" sz="2800" b="1" dirty="0" smtClean="0"/>
              <a:t>(bony outgrowths ) </a:t>
            </a:r>
            <a:r>
              <a:rPr lang="en-US" sz="2400" dirty="0" smtClean="0"/>
              <a:t>and splitting</a:t>
            </a:r>
            <a:r>
              <a:rPr lang="ar-SA" sz="2400" dirty="0" smtClean="0"/>
              <a:t>شق-شطر </a:t>
            </a:r>
            <a:r>
              <a:rPr lang="en-US" sz="2400" dirty="0" smtClean="0"/>
              <a:t> of articular cartilage . There is  absence of inflammation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4- Osteoarthritis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5</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 16 years old male was found to have a small swelling protruding from upper part of his leg with local pain .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64" name="Picture 8" descr="BONE050"/>
          <p:cNvPicPr>
            <a:picLocks noChangeAspect="1" noChangeArrowheads="1"/>
          </p:cNvPicPr>
          <p:nvPr/>
        </p:nvPicPr>
        <p:blipFill>
          <a:blip r:embed="rId3" cstate="print"/>
          <a:srcRect/>
          <a:stretch>
            <a:fillRect/>
          </a:stretch>
        </p:blipFill>
        <p:spPr bwMode="auto">
          <a:xfrm>
            <a:off x="533400" y="228600"/>
            <a:ext cx="8229600" cy="4648200"/>
          </a:xfrm>
          <a:prstGeom prst="rect">
            <a:avLst/>
          </a:prstGeom>
          <a:noFill/>
        </p:spPr>
      </p:pic>
      <p:sp>
        <p:nvSpPr>
          <p:cNvPr id="3" name="Rectangle 2"/>
          <p:cNvSpPr/>
          <p:nvPr/>
        </p:nvSpPr>
        <p:spPr>
          <a:xfrm>
            <a:off x="0" y="5013176"/>
            <a:ext cx="8892480" cy="1631216"/>
          </a:xfrm>
          <a:prstGeom prst="rect">
            <a:avLst/>
          </a:prstGeom>
        </p:spPr>
        <p:txBody>
          <a:bodyPr wrap="square">
            <a:spAutoFit/>
          </a:bodyPr>
          <a:lstStyle/>
          <a:p>
            <a:pPr lvl="0">
              <a:defRPr/>
            </a:pPr>
            <a:r>
              <a:rPr lang="en-US" sz="2000" b="1" dirty="0" smtClean="0">
                <a:latin typeface="Times New Roman" pitchFamily="18" charset="0"/>
                <a:cs typeface="Times New Roman" pitchFamily="18" charset="0"/>
              </a:rPr>
              <a:t>This is an </a:t>
            </a:r>
            <a:r>
              <a:rPr lang="en-US" sz="2000" b="1" dirty="0" err="1" smtClean="0">
                <a:latin typeface="Times New Roman" pitchFamily="18" charset="0"/>
                <a:cs typeface="Times New Roman" pitchFamily="18" charset="0"/>
              </a:rPr>
              <a:t>osteochondroma</a:t>
            </a:r>
            <a:r>
              <a:rPr lang="en-US" sz="2000" b="1" dirty="0" smtClean="0">
                <a:latin typeface="Times New Roman" pitchFamily="18" charset="0"/>
                <a:cs typeface="Times New Roman" pitchFamily="18" charset="0"/>
              </a:rPr>
              <a:t> of  </a:t>
            </a:r>
            <a:r>
              <a:rPr lang="en-US" sz="2000" b="1" dirty="0" err="1" smtClean="0">
                <a:latin typeface="Times New Roman" pitchFamily="18" charset="0"/>
                <a:cs typeface="Times New Roman" pitchFamily="18" charset="0"/>
              </a:rPr>
              <a:t>tibial</a:t>
            </a:r>
            <a:r>
              <a:rPr lang="en-US" sz="2000" b="1" dirty="0" smtClean="0">
                <a:latin typeface="Times New Roman" pitchFamily="18" charset="0"/>
                <a:cs typeface="Times New Roman" pitchFamily="18" charset="0"/>
              </a:rPr>
              <a:t> bone. This lesion appears as a bony projection (</a:t>
            </a:r>
            <a:r>
              <a:rPr lang="en-US" sz="2000" b="1" dirty="0" err="1" smtClean="0">
                <a:latin typeface="Times New Roman" pitchFamily="18" charset="0"/>
                <a:cs typeface="Times New Roman" pitchFamily="18" charset="0"/>
              </a:rPr>
              <a:t>exostosis</a:t>
            </a:r>
            <a:r>
              <a:rPr lang="en-US" sz="2000" b="1" dirty="0" smtClean="0">
                <a:latin typeface="Times New Roman" pitchFamily="18" charset="0"/>
                <a:cs typeface="Times New Roman" pitchFamily="18" charset="0"/>
              </a:rPr>
              <a:t>). Most are solitary, incidental lesions that may be excised if they cause local pain. </a:t>
            </a:r>
          </a:p>
          <a:p>
            <a:pPr lvl="0">
              <a:defRPr/>
            </a:pPr>
            <a:r>
              <a:rPr lang="en-US" sz="2000" b="1" dirty="0" smtClean="0">
                <a:latin typeface="Times New Roman" pitchFamily="18" charset="0"/>
                <a:cs typeface="Times New Roman" pitchFamily="18" charset="0"/>
              </a:rPr>
              <a:t>There is a rare condition of multiple </a:t>
            </a:r>
            <a:r>
              <a:rPr lang="en-US" sz="2000" b="1" dirty="0" err="1" smtClean="0">
                <a:latin typeface="Times New Roman" pitchFamily="18" charset="0"/>
                <a:cs typeface="Times New Roman" pitchFamily="18" charset="0"/>
              </a:rPr>
              <a:t>osteochondromatosis</a:t>
            </a:r>
            <a:r>
              <a:rPr lang="en-US" sz="2000" b="1" dirty="0" smtClean="0">
                <a:latin typeface="Times New Roman" pitchFamily="18" charset="0"/>
                <a:cs typeface="Times New Roman" pitchFamily="18" charset="0"/>
              </a:rPr>
              <a:t> marked by bone deformity and by a greater propensity for development of </a:t>
            </a:r>
            <a:r>
              <a:rPr lang="en-US" sz="2000" b="1" dirty="0" err="1" smtClean="0">
                <a:latin typeface="Times New Roman" pitchFamily="18" charset="0"/>
                <a:cs typeface="Times New Roman" pitchFamily="18" charset="0"/>
              </a:rPr>
              <a:t>chondrosarcoma</a:t>
            </a:r>
            <a:r>
              <a:rPr lang="en-US" sz="2000"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5691" name="Group 11"/>
          <p:cNvGraphicFramePr>
            <a:graphicFrameLocks noGrp="1"/>
          </p:cNvGraphicFramePr>
          <p:nvPr/>
        </p:nvGraphicFramePr>
        <p:xfrm>
          <a:off x="685800" y="5029200"/>
          <a:ext cx="7696200" cy="822960"/>
        </p:xfrm>
        <a:graphic>
          <a:graphicData uri="http://schemas.openxmlformats.org/drawingml/2006/table">
            <a:tbl>
              <a:tblPr/>
              <a:tblGrid>
                <a:gridCol w="7696200"/>
              </a:tblGrid>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 bluish-white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cartilagenous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cap(</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chondroid</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)overlies the bony cortex.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5688" name="Picture 8" descr="BONE005"/>
          <p:cNvPicPr>
            <a:picLocks noChangeAspect="1" noChangeArrowheads="1"/>
          </p:cNvPicPr>
          <p:nvPr/>
        </p:nvPicPr>
        <p:blipFill>
          <a:blip r:embed="rId3" cstate="print"/>
          <a:srcRect/>
          <a:stretch>
            <a:fillRect/>
          </a:stretch>
        </p:blipFill>
        <p:spPr bwMode="auto">
          <a:xfrm>
            <a:off x="533400" y="381000"/>
            <a:ext cx="8229600" cy="4648200"/>
          </a:xfrm>
          <a:prstGeom prst="rect">
            <a:avLst/>
          </a:prstGeom>
          <a:noFill/>
        </p:spPr>
      </p:pic>
      <p:sp>
        <p:nvSpPr>
          <p:cNvPr id="4" name="Rectangle 3"/>
          <p:cNvSpPr/>
          <p:nvPr/>
        </p:nvSpPr>
        <p:spPr>
          <a:xfrm>
            <a:off x="467544" y="5877272"/>
            <a:ext cx="8280920" cy="830997"/>
          </a:xfrm>
          <a:prstGeom prst="rect">
            <a:avLst/>
          </a:prstGeom>
          <a:solidFill>
            <a:schemeClr val="bg1">
              <a:lumMod val="85000"/>
            </a:schemeClr>
          </a:solidFill>
        </p:spPr>
        <p:txBody>
          <a:bodyPr wrap="square">
            <a:spAutoFit/>
          </a:bodyPr>
          <a:lstStyle/>
          <a:p>
            <a:r>
              <a:rPr lang="en-US" sz="2400" dirty="0" smtClean="0">
                <a:latin typeface="Times New Roman" pitchFamily="18" charset="0"/>
                <a:cs typeface="Times New Roman" pitchFamily="18" charset="0"/>
              </a:rPr>
              <a:t>These are probably not true </a:t>
            </a:r>
            <a:r>
              <a:rPr lang="en-US" sz="2400" dirty="0" err="1" smtClean="0">
                <a:latin typeface="Times New Roman" pitchFamily="18" charset="0"/>
                <a:cs typeface="Times New Roman" pitchFamily="18" charset="0"/>
              </a:rPr>
              <a:t>neoplasms</a:t>
            </a:r>
            <a:r>
              <a:rPr lang="en-US" sz="2400" dirty="0" smtClean="0">
                <a:latin typeface="Times New Roman" pitchFamily="18" charset="0"/>
                <a:cs typeface="Times New Roman" pitchFamily="18" charset="0"/>
              </a:rPr>
              <a:t>, but they are a mass lesion that extends outward from the </a:t>
            </a:r>
            <a:r>
              <a:rPr lang="en-US" sz="2400" dirty="0" err="1" smtClean="0">
                <a:latin typeface="Times New Roman" pitchFamily="18" charset="0"/>
                <a:cs typeface="Times New Roman" pitchFamily="18" charset="0"/>
              </a:rPr>
              <a:t>metaphyseal</a:t>
            </a:r>
            <a:r>
              <a:rPr lang="en-US" sz="2400" dirty="0" smtClean="0">
                <a:latin typeface="Times New Roman" pitchFamily="18" charset="0"/>
                <a:cs typeface="Times New Roman" pitchFamily="18" charset="0"/>
              </a:rPr>
              <a:t> region of a long bone.</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1508" name="Picture 4" descr="ScannedImage-14"/>
          <p:cNvPicPr>
            <a:picLocks noChangeAspect="1" noChangeArrowheads="1"/>
          </p:cNvPicPr>
          <p:nvPr/>
        </p:nvPicPr>
        <p:blipFill>
          <a:blip r:embed="rId3" cstate="print">
            <a:extLst/>
          </a:blip>
          <a:srcRect/>
          <a:stretch>
            <a:fillRect/>
          </a:stretch>
        </p:blipFill>
        <p:spPr bwMode="auto">
          <a:xfrm>
            <a:off x="395536" y="332656"/>
            <a:ext cx="4438650" cy="612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Content Placeholder 5"/>
          <p:cNvSpPr>
            <a:spLocks noGrp="1"/>
          </p:cNvSpPr>
          <p:nvPr>
            <p:ph sz="half" idx="4294967295"/>
          </p:nvPr>
        </p:nvSpPr>
        <p:spPr>
          <a:xfrm>
            <a:off x="5105400" y="476250"/>
            <a:ext cx="4038600" cy="6121400"/>
          </a:xfrm>
        </p:spPr>
        <p:txBody>
          <a:bodyPr>
            <a:normAutofit fontScale="70000" lnSpcReduction="20000"/>
          </a:bodyPr>
          <a:lstStyle/>
          <a:p>
            <a:pPr lvl="0"/>
            <a:r>
              <a:rPr lang="en-US" sz="3600" b="1" dirty="0" smtClean="0">
                <a:solidFill>
                  <a:schemeClr val="tx2">
                    <a:lumMod val="50000"/>
                  </a:schemeClr>
                </a:solidFill>
                <a:latin typeface="Times New Roman" pitchFamily="18" charset="0"/>
                <a:cs typeface="Times New Roman" pitchFamily="18" charset="0"/>
              </a:rPr>
              <a:t>The microscopic appearance of an </a:t>
            </a:r>
            <a:r>
              <a:rPr lang="en-US" sz="3600" b="1" dirty="0" err="1" smtClean="0">
                <a:solidFill>
                  <a:schemeClr val="tx2">
                    <a:lumMod val="50000"/>
                  </a:schemeClr>
                </a:solidFill>
                <a:latin typeface="Times New Roman" pitchFamily="18" charset="0"/>
                <a:cs typeface="Times New Roman" pitchFamily="18" charset="0"/>
              </a:rPr>
              <a:t>osteochondroma</a:t>
            </a:r>
            <a:r>
              <a:rPr lang="en-US" sz="3600" b="1" dirty="0" smtClean="0">
                <a:solidFill>
                  <a:schemeClr val="tx2">
                    <a:lumMod val="50000"/>
                  </a:schemeClr>
                </a:solidFill>
                <a:latin typeface="Times New Roman" pitchFamily="18" charset="0"/>
                <a:cs typeface="Times New Roman" pitchFamily="18" charset="0"/>
              </a:rPr>
              <a:t> displays the benign </a:t>
            </a:r>
            <a:r>
              <a:rPr lang="en-US" sz="3600" b="1" dirty="0" err="1" smtClean="0">
                <a:solidFill>
                  <a:schemeClr val="tx2">
                    <a:lumMod val="50000"/>
                  </a:schemeClr>
                </a:solidFill>
                <a:latin typeface="Times New Roman" pitchFamily="18" charset="0"/>
                <a:cs typeface="Times New Roman" pitchFamily="18" charset="0"/>
              </a:rPr>
              <a:t>cartilagenous</a:t>
            </a:r>
            <a:r>
              <a:rPr lang="en-US" sz="3600" b="1" dirty="0" smtClean="0">
                <a:solidFill>
                  <a:schemeClr val="tx2">
                    <a:lumMod val="50000"/>
                  </a:schemeClr>
                </a:solidFill>
                <a:latin typeface="Times New Roman" pitchFamily="18" charset="0"/>
                <a:cs typeface="Times New Roman" pitchFamily="18" charset="0"/>
              </a:rPr>
              <a:t> cap at the left upper and the bony cortex at the right lower. </a:t>
            </a:r>
          </a:p>
          <a:p>
            <a:pPr lvl="0">
              <a:buNone/>
            </a:pPr>
            <a:endParaRPr lang="en-US" sz="3600" b="1" dirty="0" smtClean="0">
              <a:solidFill>
                <a:schemeClr val="tx2">
                  <a:lumMod val="50000"/>
                </a:schemeClr>
              </a:solidFill>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This bone growth, though benign, can sometimes cause problems of pain and irritation that leads to removal surgically.</a:t>
            </a:r>
          </a:p>
          <a:p>
            <a:pPr lvl="0">
              <a:buNone/>
            </a:pPr>
            <a:endParaRPr lang="en-US" b="1" dirty="0" smtClean="0">
              <a:latin typeface="Times New Roman" pitchFamily="18" charset="0"/>
              <a:cs typeface="Times New Roman" pitchFamily="18" charset="0"/>
            </a:endParaRPr>
          </a:p>
          <a:p>
            <a:pPr lvl="0"/>
            <a:r>
              <a:rPr lang="en-US" dirty="0" smtClean="0"/>
              <a:t>It is a benign tumor with very rare incidence of malignant transformation</a:t>
            </a:r>
            <a:endParaRPr lang="en-US" b="1"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7738" name="Group 10"/>
          <p:cNvGraphicFramePr>
            <a:graphicFrameLocks noGrp="1"/>
          </p:cNvGraphicFramePr>
          <p:nvPr/>
        </p:nvGraphicFramePr>
        <p:xfrm>
          <a:off x="533400" y="5410200"/>
          <a:ext cx="8077200" cy="1447800"/>
        </p:xfrm>
        <a:graphic>
          <a:graphicData uri="http://schemas.openxmlformats.org/drawingml/2006/table">
            <a:tbl>
              <a:tblPr/>
              <a:tblGrid>
                <a:gridCol w="8077200"/>
              </a:tblGrid>
              <a:tr h="14478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of bone.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7736" name="Picture 8" descr="BONE006"/>
          <p:cNvPicPr>
            <a:picLocks noChangeAspect="1" noChangeArrowheads="1"/>
          </p:cNvPicPr>
          <p:nvPr/>
        </p:nvPicPr>
        <p:blipFill>
          <a:blip r:embed="rId3" cstate="print"/>
          <a:srcRect/>
          <a:stretch>
            <a:fillRect/>
          </a:stretch>
        </p:blipFill>
        <p:spPr bwMode="auto">
          <a:xfrm>
            <a:off x="609600" y="422275"/>
            <a:ext cx="7772400" cy="474662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772400" cy="1470025"/>
          </a:xfrm>
        </p:spPr>
        <p:txBody>
          <a:bodyPr>
            <a:normAutofit fontScale="90000"/>
          </a:bodyPr>
          <a:lstStyle/>
          <a:p>
            <a:r>
              <a:rPr lang="en-US" sz="3600" b="1" dirty="0" smtClean="0"/>
              <a:t>5- </a:t>
            </a:r>
            <a:r>
              <a:rPr lang="en-US" sz="3600" b="1" dirty="0" err="1" smtClean="0"/>
              <a:t>Osteochondroma</a:t>
            </a:r>
            <a:r>
              <a:rPr lang="en-US" sz="3600" dirty="0" smtClean="0"/>
              <a:t> </a:t>
            </a:r>
            <a:br>
              <a:rPr lang="en-US" sz="3600" dirty="0" smtClean="0"/>
            </a:br>
            <a:r>
              <a:rPr lang="en-US" sz="3600" b="1" dirty="0" smtClean="0"/>
              <a:t>(</a:t>
            </a:r>
            <a:r>
              <a:rPr lang="en-US" sz="3600" b="1" dirty="0" err="1" smtClean="0"/>
              <a:t>osteochondroma</a:t>
            </a:r>
            <a:r>
              <a:rPr lang="en-US" sz="3600" b="1" dirty="0" smtClean="0"/>
              <a:t> </a:t>
            </a:r>
            <a:r>
              <a:rPr lang="en-US" sz="3600" b="1" dirty="0" err="1" smtClean="0"/>
              <a:t>exostosis</a:t>
            </a:r>
            <a:r>
              <a:rPr lang="en-US" sz="3600" b="1" dirty="0" smtClean="0"/>
              <a:t>)</a:t>
            </a:r>
            <a:r>
              <a:rPr lang="en-US" sz="3600" b="1" dirty="0" smtClean="0">
                <a:solidFill>
                  <a:schemeClr val="tx2"/>
                </a:solidFill>
              </a:rPr>
              <a:t/>
            </a:r>
            <a:br>
              <a:rPr lang="en-US" sz="3600" b="1" dirty="0" smtClean="0">
                <a:solidFill>
                  <a:schemeClr val="tx2"/>
                </a:solidFill>
              </a:rPr>
            </a:b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txBox="1">
            <a:spLocks/>
          </p:cNvSpPr>
          <p:nvPr/>
        </p:nvSpPr>
        <p:spPr bwMode="auto">
          <a:xfrm>
            <a:off x="0" y="6286500"/>
            <a:ext cx="9144000" cy="571500"/>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r>
              <a:rPr lang="en-US" sz="2800" b="1">
                <a:solidFill>
                  <a:schemeClr val="tx2"/>
                </a:solidFill>
              </a:rPr>
              <a:t>The overall structure of a long bone</a:t>
            </a:r>
          </a:p>
        </p:txBody>
      </p:sp>
      <p:pic>
        <p:nvPicPr>
          <p:cNvPr id="11267" name="Picture 4" descr="ScannedImage"/>
          <p:cNvPicPr>
            <a:picLocks noChangeAspect="1" noChangeArrowheads="1"/>
          </p:cNvPicPr>
          <p:nvPr/>
        </p:nvPicPr>
        <p:blipFill>
          <a:blip r:embed="rId3" cstate="print"/>
          <a:srcRect/>
          <a:stretch>
            <a:fillRect/>
          </a:stretch>
        </p:blipFill>
        <p:spPr bwMode="auto">
          <a:xfrm>
            <a:off x="2486025" y="260350"/>
            <a:ext cx="4300538" cy="5991225"/>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9"/>
          <p:cNvGraphicFramePr>
            <a:graphicFrameLocks noGrp="1"/>
          </p:cNvGraphicFramePr>
          <p:nvPr/>
        </p:nvGraphicFramePr>
        <p:xfrm>
          <a:off x="609600" y="4953000"/>
          <a:ext cx="8077200" cy="1579563"/>
        </p:xfrm>
        <a:graphic>
          <a:graphicData uri="http://schemas.openxmlformats.org/drawingml/2006/table">
            <a:tbl>
              <a:tblPr/>
              <a:tblGrid>
                <a:gridCol w="8077200"/>
              </a:tblGrid>
              <a:tr h="157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6</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An 18 years old female presented to the rheumatology clinic with 2 months history of pain and swelling in her upper thigh with weight loss .            </a:t>
            </a:r>
          </a:p>
          <a:p>
            <a:pPr>
              <a:buNone/>
            </a:pPr>
            <a:r>
              <a:rPr lang="en-US" dirty="0" smtClean="0">
                <a:solidFill>
                  <a:srgbClr val="FF0000"/>
                </a:solidFill>
              </a:rPr>
              <a:t>Wight loss -&gt; malignant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4580" name="Picture 4" descr="ScannedImage-17"/>
          <p:cNvPicPr>
            <a:picLocks noChangeAspect="1" noChangeArrowheads="1"/>
          </p:cNvPicPr>
          <p:nvPr/>
        </p:nvPicPr>
        <p:blipFill>
          <a:blip r:embed="rId3" cstate="print">
            <a:extLst/>
          </a:blip>
          <a:srcRect/>
          <a:stretch>
            <a:fillRect/>
          </a:stretch>
        </p:blipFill>
        <p:spPr bwMode="auto">
          <a:xfrm>
            <a:off x="714348" y="260350"/>
            <a:ext cx="7753350" cy="6057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2"/>
          <p:cNvSpPr txBox="1">
            <a:spLocks/>
          </p:cNvSpPr>
          <p:nvPr/>
        </p:nvSpPr>
        <p:spPr bwMode="auto">
          <a:xfrm>
            <a:off x="0" y="6308725"/>
            <a:ext cx="9144000" cy="54927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3200" b="1" dirty="0">
              <a:solidFill>
                <a:schemeClr val="tx2"/>
              </a:solidFill>
            </a:endParaRPr>
          </a:p>
        </p:txBody>
      </p:sp>
      <p:sp>
        <p:nvSpPr>
          <p:cNvPr id="2" name="Rectangle 1"/>
          <p:cNvSpPr/>
          <p:nvPr/>
        </p:nvSpPr>
        <p:spPr>
          <a:xfrm>
            <a:off x="5364088" y="1718297"/>
            <a:ext cx="3240360" cy="3970318"/>
          </a:xfrm>
          <a:prstGeom prst="rect">
            <a:avLst/>
          </a:prstGeom>
          <a:solidFill>
            <a:schemeClr val="accent1">
              <a:lumMod val="40000"/>
              <a:lumOff val="60000"/>
            </a:schemeClr>
          </a:solidFill>
        </p:spPr>
        <p:txBody>
          <a:bodyPr wrap="square">
            <a:spAutoFit/>
          </a:bodyPr>
          <a:lstStyle/>
          <a:p>
            <a:r>
              <a:rPr lang="en-IN" sz="2800" dirty="0"/>
              <a:t>Mass lesion involving the upper end of the </a:t>
            </a:r>
            <a:r>
              <a:rPr lang="en-IN" sz="2800" dirty="0" err="1" smtClean="0"/>
              <a:t>tibial</a:t>
            </a:r>
            <a:r>
              <a:rPr lang="en-IN" sz="2800" dirty="0" smtClean="0"/>
              <a:t> bone.</a:t>
            </a:r>
          </a:p>
          <a:p>
            <a:r>
              <a:rPr lang="en-IN" sz="2800" dirty="0" smtClean="0"/>
              <a:t> </a:t>
            </a:r>
            <a:r>
              <a:rPr lang="en-IN" sz="2800" dirty="0"/>
              <a:t>The mass </a:t>
            </a:r>
            <a:r>
              <a:rPr lang="en-IN" sz="2800" dirty="0" smtClean="0"/>
              <a:t>show pale</a:t>
            </a:r>
            <a:r>
              <a:rPr lang="en-IN" sz="2800" dirty="0" smtClean="0">
                <a:solidFill>
                  <a:schemeClr val="accent6">
                    <a:lumMod val="75000"/>
                  </a:schemeClr>
                </a:solidFill>
              </a:rPr>
              <a:t>(</a:t>
            </a:r>
            <a:r>
              <a:rPr lang="en-IN" sz="2800" dirty="0" err="1" smtClean="0">
                <a:solidFill>
                  <a:schemeClr val="accent6">
                    <a:lumMod val="75000"/>
                  </a:schemeClr>
                </a:solidFill>
              </a:rPr>
              <a:t>grayish</a:t>
            </a:r>
            <a:r>
              <a:rPr lang="en-IN" sz="2800" dirty="0" smtClean="0">
                <a:solidFill>
                  <a:schemeClr val="accent6">
                    <a:lumMod val="75000"/>
                  </a:schemeClr>
                </a:solidFill>
              </a:rPr>
              <a:t> white mass), </a:t>
            </a:r>
            <a:r>
              <a:rPr lang="en-IN" sz="2800" dirty="0"/>
              <a:t>yellowish cut surface with </a:t>
            </a:r>
            <a:r>
              <a:rPr lang="en-IN" sz="2800" dirty="0" smtClean="0"/>
              <a:t>few hemorrhagic areas</a:t>
            </a:r>
            <a:r>
              <a:rPr lang="en-IN" sz="2800" dirty="0" smtClean="0">
                <a:solidFill>
                  <a:schemeClr val="accent6">
                    <a:lumMod val="75000"/>
                  </a:schemeClr>
                </a:solidFill>
              </a:rPr>
              <a:t>(red).</a:t>
            </a:r>
            <a:endParaRPr lang="en-IN" sz="2800" dirty="0">
              <a:solidFill>
                <a:schemeClr val="accent6">
                  <a:lumMod val="75000"/>
                </a:schemeClr>
              </a:solidFill>
            </a:endParaRPr>
          </a:p>
        </p:txBody>
      </p:sp>
      <p:pic>
        <p:nvPicPr>
          <p:cNvPr id="5" name="Picture 6" descr="C:\Users\Roxie\Documents\My Scans\10001.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l="4247" t="3413" r="3088" b="1257"/>
          <a:stretch>
            <a:fillRect/>
          </a:stretch>
        </p:blipFill>
        <p:spPr bwMode="auto">
          <a:xfrm>
            <a:off x="0" y="287150"/>
            <a:ext cx="4824784" cy="619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2"/>
          <p:cNvSpPr txBox="1">
            <a:spLocks/>
          </p:cNvSpPr>
          <p:nvPr/>
        </p:nvSpPr>
        <p:spPr bwMode="auto">
          <a:xfrm>
            <a:off x="0" y="6286500"/>
            <a:ext cx="9144000" cy="571500"/>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stretch>
            <a:fillRect/>
          </a:stretch>
        </p:blipFill>
        <p:spPr>
          <a:xfrm>
            <a:off x="333584" y="471733"/>
            <a:ext cx="8539214" cy="5662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276664" y="6318766"/>
            <a:ext cx="8867336" cy="369332"/>
          </a:xfrm>
          <a:prstGeom prst="rect">
            <a:avLst/>
          </a:prstGeom>
        </p:spPr>
        <p:txBody>
          <a:bodyPr wrap="square">
            <a:spAutoFit/>
          </a:bodyPr>
          <a:lstStyle/>
          <a:p>
            <a:r>
              <a:rPr lang="en-US" b="1" i="1" dirty="0">
                <a:solidFill>
                  <a:srgbClr val="FF0000"/>
                </a:solidFill>
                <a:latin typeface="Maiandra GD" pitchFamily="34" charset="0"/>
              </a:rPr>
              <a:t>Malignant </a:t>
            </a:r>
            <a:r>
              <a:rPr lang="en-US" b="1" i="1" dirty="0" smtClean="0">
                <a:solidFill>
                  <a:srgbClr val="FF0000"/>
                </a:solidFill>
                <a:latin typeface="Maiandra GD" pitchFamily="34" charset="0"/>
              </a:rPr>
              <a:t>osteoid,  Malignant </a:t>
            </a:r>
            <a:r>
              <a:rPr lang="en-US" b="1" i="1" dirty="0">
                <a:solidFill>
                  <a:srgbClr val="FF0000"/>
                </a:solidFill>
                <a:latin typeface="Maiandra GD" pitchFamily="34" charset="0"/>
              </a:rPr>
              <a:t>pleomorphic cells 	showing abnormal mitoses</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27"/>
          <p:cNvPicPr>
            <a:picLocks noGrp="1" noChangeAspect="1" noChangeArrowheads="1"/>
          </p:cNvPicPr>
          <p:nvPr>
            <p:ph/>
          </p:nvPr>
        </p:nvPicPr>
        <p:blipFill>
          <a:blip r:embed="rId3" cstate="print"/>
          <a:stretch>
            <a:fillRect/>
          </a:stretch>
        </p:blipFill>
        <p:spPr>
          <a:xfrm>
            <a:off x="2805112" y="1328737"/>
            <a:ext cx="3533775" cy="4048125"/>
          </a:xfrm>
          <a:noFill/>
          <a:ln/>
        </p:spPr>
      </p:pic>
      <p:sp>
        <p:nvSpPr>
          <p:cNvPr id="3" name="TextBox 2"/>
          <p:cNvSpPr txBox="1"/>
          <p:nvPr/>
        </p:nvSpPr>
        <p:spPr>
          <a:xfrm>
            <a:off x="6372200" y="1772816"/>
            <a:ext cx="2520280" cy="2523768"/>
          </a:xfrm>
          <a:prstGeom prst="rect">
            <a:avLst/>
          </a:prstGeom>
          <a:noFill/>
        </p:spPr>
        <p:txBody>
          <a:bodyPr wrap="square" rtlCol="0">
            <a:spAutoFit/>
          </a:bodyPr>
          <a:lstStyle/>
          <a:p>
            <a:r>
              <a:rPr lang="en-US" sz="2800" dirty="0" smtClean="0">
                <a:solidFill>
                  <a:srgbClr val="FF0000"/>
                </a:solidFill>
              </a:rPr>
              <a:t>The etiology :</a:t>
            </a:r>
          </a:p>
          <a:p>
            <a:r>
              <a:rPr lang="fr-FR" sz="2800" dirty="0" err="1" smtClean="0">
                <a:solidFill>
                  <a:srgbClr val="FF0000"/>
                </a:solidFill>
              </a:rPr>
              <a:t>Paget’s</a:t>
            </a:r>
            <a:r>
              <a:rPr lang="fr-FR" sz="2800" dirty="0" smtClean="0">
                <a:solidFill>
                  <a:srgbClr val="FF0000"/>
                </a:solidFill>
              </a:rPr>
              <a:t> </a:t>
            </a:r>
            <a:r>
              <a:rPr lang="fr-FR" sz="2800" dirty="0" err="1" smtClean="0">
                <a:solidFill>
                  <a:srgbClr val="FF0000"/>
                </a:solidFill>
              </a:rPr>
              <a:t>disease</a:t>
            </a:r>
            <a:r>
              <a:rPr lang="fr-FR" sz="2800" dirty="0" smtClean="0">
                <a:solidFill>
                  <a:srgbClr val="FF0000"/>
                </a:solidFill>
              </a:rPr>
              <a:t> , Radiation,  </a:t>
            </a:r>
            <a:r>
              <a:rPr lang="fr-FR" sz="2800" dirty="0" err="1" smtClean="0">
                <a:solidFill>
                  <a:srgbClr val="FF0000"/>
                </a:solidFill>
              </a:rPr>
              <a:t>fibrous</a:t>
            </a:r>
            <a:r>
              <a:rPr lang="fr-FR" sz="2800" dirty="0" smtClean="0">
                <a:solidFill>
                  <a:srgbClr val="FF0000"/>
                </a:solidFill>
              </a:rPr>
              <a:t> </a:t>
            </a:r>
            <a:r>
              <a:rPr lang="fr-FR" sz="2800" dirty="0" err="1" smtClean="0">
                <a:solidFill>
                  <a:srgbClr val="FF0000"/>
                </a:solidFill>
              </a:rPr>
              <a:t>dysplasia</a:t>
            </a:r>
            <a:endParaRPr lang="en-US" sz="2800" dirty="0" smtClean="0">
              <a:solidFill>
                <a:srgbClr val="FF0000"/>
              </a:solidFill>
            </a:endParaRPr>
          </a:p>
          <a:p>
            <a:endParaRPr lang="en-GB"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6-Osteosarcoma</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descr="27"/>
          <p:cNvPicPr>
            <a:picLocks noGrp="1" noChangeAspect="1" noChangeArrowheads="1"/>
          </p:cNvPicPr>
          <p:nvPr>
            <p:ph/>
          </p:nvPr>
        </p:nvPicPr>
        <p:blipFill>
          <a:blip r:embed="rId2" cstate="print"/>
          <a:stretch>
            <a:fillRect/>
          </a:stretch>
        </p:blipFill>
        <p:spPr>
          <a:xfrm>
            <a:off x="2928937" y="795337"/>
            <a:ext cx="3286125" cy="5114925"/>
          </a:xfrm>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23554" name="Picture 2"/>
          <p:cNvPicPr>
            <a:picLocks noChangeAspect="1" noChangeArrowheads="1"/>
          </p:cNvPicPr>
          <p:nvPr/>
        </p:nvPicPr>
        <p:blipFill>
          <a:blip r:embed="rId2" cstate="print"/>
          <a:srcRect/>
          <a:stretch>
            <a:fillRect/>
          </a:stretch>
        </p:blipFill>
        <p:spPr bwMode="auto">
          <a:xfrm>
            <a:off x="714348" y="642918"/>
            <a:ext cx="7715303"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7</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7 </a:t>
            </a:r>
            <a:endParaRPr lang="en-US" dirty="0"/>
          </a:p>
        </p:txBody>
      </p:sp>
      <p:sp>
        <p:nvSpPr>
          <p:cNvPr id="5" name="Subtitle 4"/>
          <p:cNvSpPr>
            <a:spLocks noGrp="1"/>
          </p:cNvSpPr>
          <p:nvPr>
            <p:ph type="subTitle" idx="1"/>
          </p:nvPr>
        </p:nvSpPr>
        <p:spPr/>
        <p:txBody>
          <a:bodyPr/>
          <a:lstStyle/>
          <a:p>
            <a:endParaRPr lang="en-US" dirty="0"/>
          </a:p>
        </p:txBody>
      </p:sp>
      <p:pic>
        <p:nvPicPr>
          <p:cNvPr id="33794" name="Picture 2" descr="Duchenne muscular dystrophy"/>
          <p:cNvPicPr>
            <a:picLocks noChangeAspect="1" noChangeArrowheads="1"/>
          </p:cNvPicPr>
          <p:nvPr/>
        </p:nvPicPr>
        <p:blipFill>
          <a:blip r:embed="rId3" cstate="print"/>
          <a:srcRect/>
          <a:stretch>
            <a:fillRect/>
          </a:stretch>
        </p:blipFill>
        <p:spPr bwMode="auto">
          <a:xfrm>
            <a:off x="755576" y="404664"/>
            <a:ext cx="7368753" cy="612754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410944" cy="4525963"/>
          </a:xfrm>
        </p:spPr>
        <p:txBody>
          <a:bodyPr>
            <a:normAutofit fontScale="92500" lnSpcReduction="20000"/>
          </a:bodyPr>
          <a:lstStyle/>
          <a:p>
            <a:r>
              <a:rPr lang="en-US" dirty="0" smtClean="0"/>
              <a:t>A 3 years old boy presented to his pediatrician with complaint of his parents from difficulty in walking , poor balance , and frequent falls . Laboratory investigation shows elevated </a:t>
            </a:r>
            <a:r>
              <a:rPr lang="en-US" dirty="0" err="1" smtClean="0"/>
              <a:t>creatine</a:t>
            </a:r>
            <a:r>
              <a:rPr lang="en-US" dirty="0" smtClean="0"/>
              <a:t> </a:t>
            </a:r>
            <a:r>
              <a:rPr lang="en-US" dirty="0" err="1" smtClean="0"/>
              <a:t>kinase</a:t>
            </a:r>
            <a:r>
              <a:rPr lang="en-US" dirty="0" smtClean="0"/>
              <a:t> . Muscle biopsy show absence of </a:t>
            </a:r>
            <a:r>
              <a:rPr lang="en-US" dirty="0" err="1" smtClean="0"/>
              <a:t>dystrophin</a:t>
            </a:r>
            <a:r>
              <a:rPr lang="en-US" smtClean="0"/>
              <a:t> by western blot analysis </a:t>
            </a:r>
            <a:r>
              <a:rPr lang="en-US" dirty="0" smtClean="0"/>
              <a:t>.                                                  What is your provisional diagnosis?   </a:t>
            </a:r>
            <a:endParaRPr lang="en-US" dirty="0"/>
          </a:p>
        </p:txBody>
      </p:sp>
      <p:pic>
        <p:nvPicPr>
          <p:cNvPr id="4" name="Picture 2" descr="Duchenne's Muscular Dystrophy"/>
          <p:cNvPicPr>
            <a:picLocks noChangeAspect="1" noChangeArrowheads="1"/>
          </p:cNvPicPr>
          <p:nvPr/>
        </p:nvPicPr>
        <p:blipFill>
          <a:blip r:embed="rId2" cstate="print"/>
          <a:srcRect/>
          <a:stretch>
            <a:fillRect/>
          </a:stretch>
        </p:blipFill>
        <p:spPr bwMode="auto">
          <a:xfrm>
            <a:off x="5796136" y="1844824"/>
            <a:ext cx="3087488" cy="357498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Muscle weakness is caused by muscular dystrophy."/>
          <p:cNvPicPr>
            <a:picLocks noChangeAspect="1" noChangeArrowheads="1"/>
          </p:cNvPicPr>
          <p:nvPr/>
        </p:nvPicPr>
        <p:blipFill>
          <a:blip r:embed="rId3" cstate="print"/>
          <a:srcRect/>
          <a:stretch>
            <a:fillRect/>
          </a:stretch>
        </p:blipFill>
        <p:spPr bwMode="auto">
          <a:xfrm>
            <a:off x="323528" y="476672"/>
            <a:ext cx="5544616" cy="5832648"/>
          </a:xfrm>
          <a:prstGeom prst="rect">
            <a:avLst/>
          </a:prstGeom>
          <a:noFill/>
        </p:spPr>
      </p:pic>
      <p:sp>
        <p:nvSpPr>
          <p:cNvPr id="3" name="TextBox 2"/>
          <p:cNvSpPr txBox="1"/>
          <p:nvPr/>
        </p:nvSpPr>
        <p:spPr>
          <a:xfrm>
            <a:off x="6444208" y="1052736"/>
            <a:ext cx="2304256" cy="3046988"/>
          </a:xfrm>
          <a:prstGeom prst="rect">
            <a:avLst/>
          </a:prstGeom>
          <a:noFill/>
        </p:spPr>
        <p:txBody>
          <a:bodyPr wrap="square" rtlCol="0">
            <a:spAutoFit/>
          </a:bodyPr>
          <a:lstStyle/>
          <a:p>
            <a:r>
              <a:rPr lang="en-US" sz="2400" dirty="0" smtClean="0">
                <a:latin typeface="Maiandra GD" pitchFamily="34" charset="0"/>
              </a:rPr>
              <a:t>clinical features seen in picture : </a:t>
            </a:r>
            <a:r>
              <a:rPr lang="en-US" sz="2400" dirty="0" smtClean="0">
                <a:solidFill>
                  <a:srgbClr val="FF0000"/>
                </a:solidFill>
                <a:latin typeface="Maiandra GD" pitchFamily="34" charset="0"/>
              </a:rPr>
              <a:t>Deformed back, foot drop and asymmetrical calf muscles atrophy</a:t>
            </a:r>
            <a:endParaRPr lang="en-IN"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cstate="print"/>
          <a:stretch>
            <a:fillRect/>
          </a:stretch>
        </p:blipFill>
        <p:spPr bwMode="auto">
          <a:xfrm>
            <a:off x="0" y="332656"/>
            <a:ext cx="7380312" cy="5705872"/>
          </a:xfrm>
          <a:prstGeom prst="rect">
            <a:avLst/>
          </a:prstGeom>
          <a:noFill/>
          <a:ln w="9525">
            <a:noFill/>
            <a:miter lim="800000"/>
            <a:headEnd/>
            <a:tailEnd/>
          </a:ln>
        </p:spPr>
      </p:pic>
      <p:sp>
        <p:nvSpPr>
          <p:cNvPr id="3" name="Rectangle 2"/>
          <p:cNvSpPr/>
          <p:nvPr/>
        </p:nvSpPr>
        <p:spPr>
          <a:xfrm>
            <a:off x="251520" y="6128429"/>
            <a:ext cx="8640960" cy="646331"/>
          </a:xfrm>
          <a:prstGeom prst="rect">
            <a:avLst/>
          </a:prstGeom>
          <a:solidFill>
            <a:schemeClr val="accent1">
              <a:lumMod val="40000"/>
              <a:lumOff val="60000"/>
            </a:schemeClr>
          </a:solidFill>
        </p:spPr>
        <p:txBody>
          <a:bodyPr wrap="square">
            <a:spAutoFit/>
          </a:bodyPr>
          <a:lstStyle/>
          <a:p>
            <a:r>
              <a:rPr lang="en-US" b="1" dirty="0" smtClean="0">
                <a:latin typeface="+mj-lt"/>
              </a:rPr>
              <a:t>DMD showing variations in muscle fiber size , increased </a:t>
            </a:r>
            <a:r>
              <a:rPr lang="en-US" b="1" dirty="0" err="1" smtClean="0">
                <a:latin typeface="+mj-lt"/>
              </a:rPr>
              <a:t>endomysial</a:t>
            </a:r>
            <a:r>
              <a:rPr lang="en-US" b="1" dirty="0" smtClean="0">
                <a:latin typeface="+mj-lt"/>
              </a:rPr>
              <a:t> connective tissue , and regenerating fibers (blue hue) . Also there is fiber loss  </a:t>
            </a:r>
            <a:r>
              <a:rPr lang="en-US" b="1" dirty="0">
                <a:latin typeface="+mj-lt"/>
              </a:rPr>
              <a:t>and adipose tissue infiltration</a:t>
            </a:r>
            <a:endParaRPr lang="en-US" b="1" dirty="0" smtClean="0">
              <a:latin typeface="+mj-lt"/>
            </a:endParaRPr>
          </a:p>
        </p:txBody>
      </p:sp>
      <p:sp>
        <p:nvSpPr>
          <p:cNvPr id="6" name="TextBox 5"/>
          <p:cNvSpPr txBox="1"/>
          <p:nvPr/>
        </p:nvSpPr>
        <p:spPr>
          <a:xfrm>
            <a:off x="7524329" y="1412776"/>
            <a:ext cx="1619672" cy="2585323"/>
          </a:xfrm>
          <a:prstGeom prst="rect">
            <a:avLst/>
          </a:prstGeom>
          <a:noFill/>
        </p:spPr>
        <p:txBody>
          <a:bodyPr wrap="square" rtlCol="0">
            <a:spAutoFit/>
          </a:bodyPr>
          <a:lstStyle/>
          <a:p>
            <a:r>
              <a:rPr lang="en-US" dirty="0" smtClean="0">
                <a:solidFill>
                  <a:srgbClr val="FF0000"/>
                </a:solidFill>
                <a:latin typeface="Maiandra GD" pitchFamily="34" charset="0"/>
              </a:rPr>
              <a:t>Etiology: Abnormalities in the </a:t>
            </a:r>
            <a:r>
              <a:rPr lang="en-US" dirty="0" err="1" smtClean="0">
                <a:solidFill>
                  <a:srgbClr val="FF0000"/>
                </a:solidFill>
                <a:latin typeface="Maiandra GD" pitchFamily="34" charset="0"/>
              </a:rPr>
              <a:t>dystrophin</a:t>
            </a:r>
            <a:r>
              <a:rPr lang="en-US" dirty="0" smtClean="0">
                <a:solidFill>
                  <a:srgbClr val="FF0000"/>
                </a:solidFill>
                <a:latin typeface="Maiandra GD" pitchFamily="34" charset="0"/>
              </a:rPr>
              <a:t> gene located on the short arm of the X-chromosome. </a:t>
            </a:r>
            <a:endParaRPr lang="en-US" dirty="0" smtClean="0"/>
          </a:p>
          <a:p>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cstate="print"/>
          <a:srcRect/>
          <a:stretch>
            <a:fillRect/>
          </a:stretch>
        </p:blipFill>
        <p:spPr bwMode="auto">
          <a:xfrm>
            <a:off x="0" y="620688"/>
            <a:ext cx="9144000" cy="5733256"/>
          </a:xfrm>
          <a:prstGeom prst="rect">
            <a:avLst/>
          </a:prstGeom>
          <a:noFill/>
          <a:ln w="9525">
            <a:noFill/>
            <a:miter lim="800000"/>
            <a:headEnd/>
            <a:tailEnd/>
          </a:ln>
        </p:spPr>
      </p:pic>
      <p:sp>
        <p:nvSpPr>
          <p:cNvPr id="58371" name="Text Box 5"/>
          <p:cNvSpPr txBox="1">
            <a:spLocks noChangeArrowheads="1"/>
          </p:cNvSpPr>
          <p:nvPr/>
        </p:nvSpPr>
        <p:spPr bwMode="auto">
          <a:xfrm>
            <a:off x="0" y="5589240"/>
            <a:ext cx="3200400" cy="914400"/>
          </a:xfrm>
          <a:prstGeom prst="rect">
            <a:avLst/>
          </a:prstGeom>
          <a:noFill/>
          <a:ln w="9525">
            <a:noFill/>
            <a:miter lim="800000"/>
            <a:headEnd/>
            <a:tailEnd/>
          </a:ln>
        </p:spPr>
        <p:txBody>
          <a:bodyPr>
            <a:spAutoFit/>
          </a:bodyPr>
          <a:lstStyle/>
          <a:p>
            <a:pPr>
              <a:spcBef>
                <a:spcPct val="50000"/>
              </a:spcBef>
            </a:pPr>
            <a:r>
              <a:rPr lang="en-US" sz="5400" b="1" dirty="0">
                <a:solidFill>
                  <a:srgbClr val="3333CC"/>
                </a:solidFill>
              </a:rPr>
              <a:t>NORMAL</a:t>
            </a:r>
          </a:p>
        </p:txBody>
      </p:sp>
      <p:sp>
        <p:nvSpPr>
          <p:cNvPr id="58372" name="Text Box 6"/>
          <p:cNvSpPr txBox="1">
            <a:spLocks noChangeArrowheads="1"/>
          </p:cNvSpPr>
          <p:nvPr/>
        </p:nvSpPr>
        <p:spPr bwMode="auto">
          <a:xfrm>
            <a:off x="5220072" y="5546725"/>
            <a:ext cx="3657600" cy="1311275"/>
          </a:xfrm>
          <a:prstGeom prst="rect">
            <a:avLst/>
          </a:prstGeom>
          <a:noFill/>
          <a:ln w="9525">
            <a:noFill/>
            <a:miter lim="800000"/>
            <a:headEnd/>
            <a:tailEnd/>
          </a:ln>
        </p:spPr>
        <p:txBody>
          <a:bodyPr>
            <a:spAutoFit/>
          </a:bodyPr>
          <a:lstStyle/>
          <a:p>
            <a:pPr>
              <a:spcBef>
                <a:spcPct val="50000"/>
              </a:spcBef>
            </a:pPr>
            <a:r>
              <a:rPr lang="en-US" sz="8000" b="1" dirty="0">
                <a:solidFill>
                  <a:srgbClr val="3333CC"/>
                </a:solidFill>
              </a:rPr>
              <a:t>DMD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7-Duchenne muscular dystrophy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no.8</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098" name="Object 2"/>
          <p:cNvGraphicFramePr>
            <a:graphicFrameLocks noGrp="1" noChangeAspect="1"/>
          </p:cNvGraphicFramePr>
          <p:nvPr>
            <p:ph idx="1"/>
          </p:nvPr>
        </p:nvGraphicFramePr>
        <p:xfrm>
          <a:off x="331788" y="179388"/>
          <a:ext cx="8583612" cy="6435725"/>
        </p:xfrm>
        <a:graphic>
          <a:graphicData uri="http://schemas.openxmlformats.org/presentationml/2006/ole">
            <p:oleObj spid="_x0000_s1043" name="Presentation" r:id="rId3" imgW="4739745" imgH="3553855" progId="PowerPoint.Show.8">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0" y="908721"/>
            <a:ext cx="8136907" cy="353943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A 52-year-old woman presents with 6-month history of progressive muscle weakness and a skin rash.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Physical examination is remarkable for a diffuse purple/red discoloration of the skin over her cheeks, nose, and eyelids. Examination confirms proximal muscle weakness.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Laboratory findings show an increase in creatine kinase (10 times the normal). </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studentconsult.com/content/9781416031215/Kumar_Cases_PBD8/imm5/imm510.jpg"/>
          <p:cNvPicPr>
            <a:picLocks noChangeAspect="1" noChangeArrowheads="1"/>
          </p:cNvPicPr>
          <p:nvPr/>
        </p:nvPicPr>
        <p:blipFill>
          <a:blip r:embed="rId3" cstate="print"/>
          <a:srcRect/>
          <a:stretch>
            <a:fillRect/>
          </a:stretch>
        </p:blipFill>
        <p:spPr bwMode="auto">
          <a:xfrm>
            <a:off x="539552" y="1052736"/>
            <a:ext cx="4104456" cy="4392488"/>
          </a:xfrm>
          <a:prstGeom prst="rect">
            <a:avLst/>
          </a:prstGeom>
          <a:noFill/>
        </p:spPr>
      </p:pic>
      <p:pic>
        <p:nvPicPr>
          <p:cNvPr id="3" name="Picture 2" descr="http://lh4.ggpht.com/_YmfDLUdaIGU/SAFun7jrvsI/AAAAAAAAAK0/3ddD3uTccT0/heliotrope+rash+(Dermatomyositis).jpg"/>
          <p:cNvPicPr/>
          <p:nvPr/>
        </p:nvPicPr>
        <p:blipFill>
          <a:blip r:embed="rId4" cstate="print"/>
          <a:srcRect/>
          <a:stretch>
            <a:fillRect/>
          </a:stretch>
        </p:blipFill>
        <p:spPr bwMode="auto">
          <a:xfrm>
            <a:off x="5148064" y="1052736"/>
            <a:ext cx="3600400" cy="324036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rapaho.nsuok.edu/~castillo/NotesImages/Topic114NotesImage3.jpg"/>
          <p:cNvPicPr>
            <a:picLocks noChangeAspect="1" noChangeArrowheads="1"/>
          </p:cNvPicPr>
          <p:nvPr/>
        </p:nvPicPr>
        <p:blipFill>
          <a:blip r:embed="rId3" cstate="print"/>
          <a:srcRect/>
          <a:stretch>
            <a:fillRect/>
          </a:stretch>
        </p:blipFill>
        <p:spPr bwMode="auto">
          <a:xfrm>
            <a:off x="467544" y="378859"/>
            <a:ext cx="3960440" cy="6479141"/>
          </a:xfrm>
          <a:prstGeom prst="rect">
            <a:avLst/>
          </a:prstGeom>
          <a:noFill/>
        </p:spPr>
      </p:pic>
      <p:sp>
        <p:nvSpPr>
          <p:cNvPr id="5" name="Content Placeholder 4"/>
          <p:cNvSpPr>
            <a:spLocks noGrp="1"/>
          </p:cNvSpPr>
          <p:nvPr>
            <p:ph sz="half" idx="4294967295"/>
          </p:nvPr>
        </p:nvSpPr>
        <p:spPr>
          <a:xfrm>
            <a:off x="5105400" y="620713"/>
            <a:ext cx="4038600" cy="5688012"/>
          </a:xfrm>
        </p:spPr>
        <p:txBody>
          <a:bodyPr>
            <a:normAutofit fontScale="92500" lnSpcReduction="20000"/>
          </a:bodyPr>
          <a:lstStyle/>
          <a:p>
            <a:r>
              <a:rPr lang="en-US" sz="3800" dirty="0" smtClean="0"/>
              <a:t>The </a:t>
            </a:r>
            <a:r>
              <a:rPr lang="en-US" sz="3800" dirty="0" err="1" smtClean="0"/>
              <a:t>histologic</a:t>
            </a:r>
            <a:r>
              <a:rPr lang="en-US" sz="3800" dirty="0" smtClean="0"/>
              <a:t> appearance of muscle shows </a:t>
            </a:r>
            <a:r>
              <a:rPr lang="en-US" sz="3800" b="1" dirty="0" err="1" smtClean="0"/>
              <a:t>perifascicular</a:t>
            </a:r>
            <a:r>
              <a:rPr lang="en-US" sz="3800" b="1" dirty="0" smtClean="0"/>
              <a:t> atrophy of muscle fibers and inflammation .</a:t>
            </a:r>
          </a:p>
          <a:p>
            <a:endParaRPr lang="en-US" b="1" dirty="0" smtClean="0"/>
          </a:p>
          <a:p>
            <a:r>
              <a:rPr lang="en-US" dirty="0" smtClean="0"/>
              <a:t>Patient usually have positive antinuclear antibody (ANA) and increased </a:t>
            </a:r>
            <a:r>
              <a:rPr lang="en-US" dirty="0" err="1" smtClean="0"/>
              <a:t>creatine</a:t>
            </a:r>
            <a:r>
              <a:rPr lang="en-US" dirty="0" smtClean="0"/>
              <a:t> </a:t>
            </a:r>
            <a:r>
              <a:rPr lang="en-US" dirty="0" err="1" smtClean="0"/>
              <a:t>kinase</a:t>
            </a:r>
            <a:r>
              <a:rPr lang="en-US" dirty="0" smtClean="0"/>
              <a:t> .</a:t>
            </a:r>
            <a:r>
              <a:rPr lang="en-US" b="1" dirty="0" smtClean="0"/>
              <a:t> </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8-Dermatomyositis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0434" name="Group 2"/>
          <p:cNvGraphicFramePr>
            <a:graphicFrameLocks noGrp="1"/>
          </p:cNvGraphicFramePr>
          <p:nvPr>
            <p:extLst>
              <p:ext uri="{D42A27DB-BD31-4B8C-83A1-F6EECF244321}">
                <p14:modId xmlns="" xmlns:p14="http://schemas.microsoft.com/office/powerpoint/2010/main" val="1013795901"/>
              </p:ext>
            </p:extLst>
          </p:nvPr>
        </p:nvGraphicFramePr>
        <p:xfrm>
          <a:off x="457200" y="4800600"/>
          <a:ext cx="8153400" cy="1920240"/>
        </p:xfrm>
        <a:graphic>
          <a:graphicData uri="http://schemas.openxmlformats.org/drawingml/2006/table">
            <a:tbl>
              <a:tblPr/>
              <a:tblGrid>
                <a:gridCol w="8153400"/>
              </a:tblGrid>
              <a:tr h="175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Here is normal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cancellous</a:t>
                      </a:r>
                      <a:r>
                        <a:rPr kumimoji="0" lang="ar-SA" sz="2400" b="1" i="0" u="none" strike="noStrike" cap="none" normalizeH="0" baseline="0" dirty="0" smtClean="0">
                          <a:ln>
                            <a:noFill/>
                          </a:ln>
                          <a:solidFill>
                            <a:schemeClr val="tx1"/>
                          </a:solidFill>
                          <a:effectLst/>
                          <a:latin typeface="Times New Roman" pitchFamily="18" charset="0"/>
                          <a:cs typeface="Times New Roman" pitchFamily="18" charset="0"/>
                        </a:rPr>
                        <a:t>اسفنجي</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bone as seen under polarized light microscopy, which highlights the lamellar structure. The bony spicules are even, with occasional lacunae containing osteocytes. Cellular marrow is seen between the spicules</a:t>
                      </a:r>
                      <a:r>
                        <a:rPr kumimoji="0" lang="ar-SA" sz="2400" b="1" i="0" u="none" strike="noStrike" cap="none" normalizeH="0" baseline="0" dirty="0" smtClean="0">
                          <a:ln>
                            <a:noFill/>
                          </a:ln>
                          <a:solidFill>
                            <a:schemeClr val="tx1"/>
                          </a:solidFill>
                          <a:effectLst/>
                          <a:latin typeface="Times New Roman" pitchFamily="18" charset="0"/>
                          <a:cs typeface="Times New Roman" pitchFamily="18" charset="0"/>
                        </a:rPr>
                        <a:t>شويكات</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of bone.</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530440" name="Picture 8" descr="BONE039"/>
          <p:cNvPicPr>
            <a:picLocks noChangeAspect="1" noChangeArrowheads="1"/>
          </p:cNvPicPr>
          <p:nvPr/>
        </p:nvPicPr>
        <p:blipFill>
          <a:blip r:embed="rId2" cstate="print"/>
          <a:srcRect/>
          <a:stretch>
            <a:fillRect/>
          </a:stretch>
        </p:blipFill>
        <p:spPr bwMode="auto">
          <a:xfrm>
            <a:off x="1143000" y="457200"/>
            <a:ext cx="6781800" cy="40068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Gross pathology and histopathology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1</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1401</TotalTime>
  <Words>1314</Words>
  <Application>Microsoft Office PowerPoint</Application>
  <PresentationFormat>On-screen Show (4:3)</PresentationFormat>
  <Paragraphs>129</Paragraphs>
  <Slides>63</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Flow</vt:lpstr>
      <vt:lpstr>Presentation</vt:lpstr>
      <vt:lpstr>Musculoskeletal block  Pathology practical </vt:lpstr>
      <vt:lpstr>Normal anatomy and histology</vt:lpstr>
      <vt:lpstr>Slide 3</vt:lpstr>
      <vt:lpstr>Slide 4</vt:lpstr>
      <vt:lpstr>Slide 5</vt:lpstr>
      <vt:lpstr>Slide 6</vt:lpstr>
      <vt:lpstr>Slide 7</vt:lpstr>
      <vt:lpstr>Gross pathology and histopathology</vt:lpstr>
      <vt:lpstr>Case no. 1</vt:lpstr>
      <vt:lpstr>Slide 10</vt:lpstr>
      <vt:lpstr>Slide 11</vt:lpstr>
      <vt:lpstr>Slide 12</vt:lpstr>
      <vt:lpstr>Slide 13</vt:lpstr>
      <vt:lpstr>Osteomyelitis</vt:lpstr>
      <vt:lpstr>Case no. 2</vt:lpstr>
      <vt:lpstr>Slide 16</vt:lpstr>
      <vt:lpstr>Slide 17</vt:lpstr>
      <vt:lpstr>Slide 18</vt:lpstr>
      <vt:lpstr>Slide 19</vt:lpstr>
      <vt:lpstr>2- Spinal TB - Potts Disease (Tuberculous osteomyelitis)</vt:lpstr>
      <vt:lpstr>Case no. 3</vt:lpstr>
      <vt:lpstr>Slide 22</vt:lpstr>
      <vt:lpstr>Slide 23</vt:lpstr>
      <vt:lpstr>Slide 24</vt:lpstr>
      <vt:lpstr>Slide 25</vt:lpstr>
      <vt:lpstr>Slide 26</vt:lpstr>
      <vt:lpstr>3- Rheumatoid arthritis</vt:lpstr>
      <vt:lpstr>Case no. 4</vt:lpstr>
      <vt:lpstr>Slide 29</vt:lpstr>
      <vt:lpstr>Slide 30</vt:lpstr>
      <vt:lpstr>Slide 31</vt:lpstr>
      <vt:lpstr>4- Osteoarthritis</vt:lpstr>
      <vt:lpstr>Case no. 5</vt:lpstr>
      <vt:lpstr>Slide 34</vt:lpstr>
      <vt:lpstr>Slide 35</vt:lpstr>
      <vt:lpstr>Slide 36</vt:lpstr>
      <vt:lpstr>Slide 37</vt:lpstr>
      <vt:lpstr>Slide 38</vt:lpstr>
      <vt:lpstr>5- Osteochondroma  (osteochondroma exostosis) </vt:lpstr>
      <vt:lpstr>Slide 40</vt:lpstr>
      <vt:lpstr>Case no. 6</vt:lpstr>
      <vt:lpstr>Slide 42</vt:lpstr>
      <vt:lpstr>Slide 43</vt:lpstr>
      <vt:lpstr>Slide 44</vt:lpstr>
      <vt:lpstr>Slide 45</vt:lpstr>
      <vt:lpstr>Slide 46</vt:lpstr>
      <vt:lpstr>6-Osteosarcoma</vt:lpstr>
      <vt:lpstr>Slide 48</vt:lpstr>
      <vt:lpstr>Slide 49</vt:lpstr>
      <vt:lpstr>Case no. 7</vt:lpstr>
      <vt:lpstr>Case no. 7 </vt:lpstr>
      <vt:lpstr>Slide 52</vt:lpstr>
      <vt:lpstr>Slide 53</vt:lpstr>
      <vt:lpstr>Slide 54</vt:lpstr>
      <vt:lpstr>Slide 55</vt:lpstr>
      <vt:lpstr>Slide 56</vt:lpstr>
      <vt:lpstr>7-Duchenne muscular dystrophy</vt:lpstr>
      <vt:lpstr>Slide 58</vt:lpstr>
      <vt:lpstr>Case no.8</vt:lpstr>
      <vt:lpstr>Slide 60</vt:lpstr>
      <vt:lpstr>Slide 61</vt:lpstr>
      <vt:lpstr>Slide 62</vt:lpstr>
      <vt:lpstr>8-Dermatomyositis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practical block</dc:title>
  <dc:creator>Mr. Amer Shafie</dc:creator>
  <cp:lastModifiedBy>fahad</cp:lastModifiedBy>
  <cp:revision>78</cp:revision>
  <dcterms:created xsi:type="dcterms:W3CDTF">2010-04-26T10:38:24Z</dcterms:created>
  <dcterms:modified xsi:type="dcterms:W3CDTF">2013-01-12T11:23:08Z</dcterms:modified>
</cp:coreProperties>
</file>