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8" r:id="rId3"/>
    <p:sldId id="344" r:id="rId4"/>
    <p:sldId id="343" r:id="rId5"/>
    <p:sldId id="313" r:id="rId6"/>
    <p:sldId id="314" r:id="rId7"/>
    <p:sldId id="383" r:id="rId8"/>
    <p:sldId id="328" r:id="rId9"/>
    <p:sldId id="362" r:id="rId10"/>
    <p:sldId id="345" r:id="rId11"/>
    <p:sldId id="346" r:id="rId12"/>
    <p:sldId id="275" r:id="rId13"/>
    <p:sldId id="341" r:id="rId14"/>
    <p:sldId id="342" r:id="rId15"/>
    <p:sldId id="329" r:id="rId16"/>
    <p:sldId id="361" r:id="rId17"/>
    <p:sldId id="347" r:id="rId18"/>
    <p:sldId id="348" r:id="rId19"/>
    <p:sldId id="399" r:id="rId20"/>
    <p:sldId id="301" r:id="rId21"/>
    <p:sldId id="386" r:id="rId22"/>
    <p:sldId id="389" r:id="rId23"/>
    <p:sldId id="387" r:id="rId24"/>
    <p:sldId id="330" r:id="rId25"/>
    <p:sldId id="360" r:id="rId26"/>
    <p:sldId id="349" r:id="rId27"/>
    <p:sldId id="350" r:id="rId28"/>
    <p:sldId id="390" r:id="rId29"/>
    <p:sldId id="307" r:id="rId30"/>
    <p:sldId id="308" r:id="rId31"/>
    <p:sldId id="331" r:id="rId32"/>
    <p:sldId id="359" r:id="rId33"/>
    <p:sldId id="351" r:id="rId34"/>
    <p:sldId id="352" r:id="rId35"/>
    <p:sldId id="392" r:id="rId36"/>
    <p:sldId id="394" r:id="rId37"/>
    <p:sldId id="320" r:id="rId38"/>
    <p:sldId id="396" r:id="rId39"/>
    <p:sldId id="321" r:id="rId40"/>
    <p:sldId id="393" r:id="rId41"/>
    <p:sldId id="282" r:id="rId42"/>
    <p:sldId id="323" r:id="rId43"/>
    <p:sldId id="332" r:id="rId44"/>
    <p:sldId id="379" r:id="rId45"/>
    <p:sldId id="353" r:id="rId46"/>
    <p:sldId id="354" r:id="rId47"/>
    <p:sldId id="285" r:id="rId48"/>
    <p:sldId id="397" r:id="rId49"/>
    <p:sldId id="288" r:id="rId50"/>
    <p:sldId id="324" r:id="rId51"/>
    <p:sldId id="333" r:id="rId52"/>
    <p:sldId id="327" r:id="rId53"/>
    <p:sldId id="357" r:id="rId54"/>
    <p:sldId id="372" r:id="rId55"/>
    <p:sldId id="376" r:id="rId56"/>
    <p:sldId id="375" r:id="rId57"/>
    <p:sldId id="398" r:id="rId58"/>
    <p:sldId id="364" r:id="rId59"/>
    <p:sldId id="365" r:id="rId60"/>
    <p:sldId id="363" r:id="rId61"/>
    <p:sldId id="377" r:id="rId62"/>
    <p:sldId id="378" r:id="rId63"/>
    <p:sldId id="368" r:id="rId64"/>
    <p:sldId id="381" r:id="rId65"/>
    <p:sldId id="369" r:id="rId66"/>
    <p:sldId id="380" r:id="rId67"/>
    <p:sldId id="37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68148" autoAdjust="0"/>
  </p:normalViewPr>
  <p:slideViewPr>
    <p:cSldViewPr>
      <p:cViewPr varScale="1">
        <p:scale>
          <a:sx n="49" d="100"/>
          <a:sy n="49" d="100"/>
        </p:scale>
        <p:origin x="-126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8AA51-C72B-4A5B-B159-D0D9530EDC51}" type="datetimeFigureOut">
              <a:rPr lang="en-US" smtClean="0"/>
              <a:pPr/>
              <a:t>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ABCB1-7B82-4FA1-802A-D7B312085D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Acute </a:t>
            </a:r>
            <a:r>
              <a:rPr lang="en-US" sz="1200" dirty="0" err="1" smtClean="0"/>
              <a:t>osteomyelitis</a:t>
            </a:r>
            <a:r>
              <a:rPr lang="en-US" sz="1200" dirty="0" smtClean="0"/>
              <a:t>. Bony </a:t>
            </a:r>
            <a:r>
              <a:rPr lang="en-US" sz="1200" dirty="0" err="1" smtClean="0"/>
              <a:t>sequestrae</a:t>
            </a:r>
            <a:r>
              <a:rPr lang="en-US" sz="1200" dirty="0" smtClean="0"/>
              <a:t> are surrounded by colonies of bacteria as well as purulent infiltrate.</a:t>
            </a:r>
            <a:endParaRPr lang="en-US" sz="1200"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Progressive erosion of </a:t>
            </a:r>
            <a:r>
              <a:rPr lang="en-US" dirty="0" err="1" smtClean="0"/>
              <a:t>articular</a:t>
            </a:r>
            <a:r>
              <a:rPr lang="en-US" dirty="0" smtClean="0"/>
              <a:t> cartilage, </a:t>
            </a:r>
            <a:r>
              <a:rPr lang="en-US" dirty="0" err="1" smtClean="0"/>
              <a:t>eburnated</a:t>
            </a:r>
            <a:r>
              <a:rPr lang="en-US" dirty="0" smtClean="0"/>
              <a:t> </a:t>
            </a:r>
            <a:r>
              <a:rPr lang="en-US" dirty="0" err="1" smtClean="0"/>
              <a:t>articular</a:t>
            </a:r>
            <a:r>
              <a:rPr lang="en-US" baseline="0" dirty="0" smtClean="0"/>
              <a:t> surface , </a:t>
            </a:r>
            <a:r>
              <a:rPr lang="en-US" baseline="0" dirty="0" err="1" smtClean="0"/>
              <a:t>subchondral</a:t>
            </a:r>
            <a:r>
              <a:rPr lang="en-US" baseline="0" dirty="0" smtClean="0"/>
              <a:t> cyst and residual </a:t>
            </a:r>
            <a:r>
              <a:rPr lang="en-US" baseline="0" dirty="0" err="1" smtClean="0"/>
              <a:t>articular</a:t>
            </a:r>
            <a:r>
              <a:rPr lang="en-US" baseline="0" dirty="0" smtClean="0"/>
              <a:t> cartilage</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(Osteoarthritis)</a:t>
            </a:r>
          </a:p>
          <a:p>
            <a:pPr eaLnBrk="1" hangingPunct="1">
              <a:spcBef>
                <a:spcPct val="0"/>
              </a:spcBef>
            </a:pPr>
            <a:endParaRPr lang="en-US" dirty="0" smtClean="0"/>
          </a:p>
        </p:txBody>
      </p:sp>
      <p:sp>
        <p:nvSpPr>
          <p:cNvPr id="89092" name="Slide Number Placeholder 3"/>
          <p:cNvSpPr>
            <a:spLocks noGrp="1"/>
          </p:cNvSpPr>
          <p:nvPr>
            <p:ph type="sldNum" sz="quarter" idx="5"/>
          </p:nvPr>
        </p:nvSpPr>
        <p:spPr bwMode="auto">
          <a:noFill/>
          <a:ln>
            <a:miter lim="800000"/>
            <a:headEnd/>
            <a:tailEnd/>
          </a:ln>
        </p:spPr>
        <p:txBody>
          <a:bodyPr/>
          <a:lstStyle/>
          <a:p>
            <a:fld id="{B4649CD9-EC28-4A03-ABA5-E4012D0F8657}" type="slidenum">
              <a:rPr lang="ar-SA"/>
              <a:pPr/>
              <a:t>29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Mushroom-shaped </a:t>
            </a:r>
            <a:r>
              <a:rPr lang="en-US" dirty="0" err="1" smtClean="0"/>
              <a:t>osteophytes</a:t>
            </a:r>
            <a:r>
              <a:rPr lang="en-US" dirty="0" smtClean="0"/>
              <a:t> (bony outgrowths ) develop at the margins of the </a:t>
            </a:r>
            <a:r>
              <a:rPr lang="en-US" dirty="0" err="1" smtClean="0"/>
              <a:t>articular</a:t>
            </a:r>
            <a:r>
              <a:rPr lang="en-US" dirty="0" smtClean="0"/>
              <a:t> surface and are capped by </a:t>
            </a:r>
            <a:r>
              <a:rPr lang="en-US" dirty="0" err="1" smtClean="0"/>
              <a:t>fibrocartilage</a:t>
            </a:r>
            <a:r>
              <a:rPr lang="en-US" dirty="0" smtClean="0"/>
              <a:t> and hyaline cartilage that gradually</a:t>
            </a:r>
            <a:r>
              <a:rPr lang="en-US" baseline="0" dirty="0" smtClean="0"/>
              <a:t> ossify .</a:t>
            </a:r>
            <a:r>
              <a:rPr lang="en-US" sz="1200" dirty="0" smtClean="0"/>
              <a:t> Note the absence of inflammation . </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(Osteoarthritis)</a:t>
            </a:r>
          </a:p>
          <a:p>
            <a:pPr eaLnBrk="1" hangingPunct="1">
              <a:spcBef>
                <a:spcPct val="0"/>
              </a:spcBef>
            </a:pPr>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45FFEC13-2C4B-4346-A8CE-125F88AAE03A}" type="slidenum">
              <a:rPr lang="ar-SA"/>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MRI picture showing two </a:t>
            </a:r>
            <a:r>
              <a:rPr lang="en-US" dirty="0" err="1" smtClean="0"/>
              <a:t>osteochondromatous</a:t>
            </a:r>
            <a:r>
              <a:rPr lang="en-US" dirty="0" smtClean="0"/>
              <a:t> </a:t>
            </a:r>
            <a:r>
              <a:rPr lang="en-US" dirty="0" err="1" smtClean="0"/>
              <a:t>exostosis</a:t>
            </a:r>
            <a:r>
              <a:rPr lang="en-US" dirty="0" smtClean="0"/>
              <a:t> which</a:t>
            </a:r>
            <a:r>
              <a:rPr lang="en-US" baseline="0" dirty="0" smtClean="0"/>
              <a:t> are arising from the upper third of fibula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This is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of bone. This benign lesion appears as a bony projection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exostosis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Most are solitary, incidental lesions that may be excised if they cause local pain. There is a rare condition of multiple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osteochondromatosis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marked by bone deformity and by a greater propensity for development of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chondrosarcoma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a:t>
            </a:r>
          </a:p>
        </p:txBody>
      </p:sp>
      <p:sp>
        <p:nvSpPr>
          <p:cNvPr id="4" name="Slide Number Placeholder 3"/>
          <p:cNvSpPr>
            <a:spLocks noGrp="1"/>
          </p:cNvSpPr>
          <p:nvPr>
            <p:ph type="sldNum" sz="quarter" idx="10"/>
          </p:nvPr>
        </p:nvSpPr>
        <p:spPr/>
        <p:txBody>
          <a:bodyPr/>
          <a:lstStyle/>
          <a:p>
            <a:fld id="{C40ABCB1-7B82-4FA1-802A-D7B312085DFA}" type="slidenum">
              <a:rPr lang="en-US" smtClean="0"/>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These are probably not true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neoplasms</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but they are a mass lesion that extends outward from the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metaphyseal</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region of a long bone.</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39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The microscopic appearance of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displays the benign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cartilagenous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cap at the left upper and the bony cortex at the right lower. This bone growth, though benign, can sometimes cause problems of pain and irritation that leads to removal surgically.</a:t>
            </a:r>
          </a:p>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EA4C9664-69A8-4801-9AEE-7C9B4A261E52}" type="slidenum">
              <a:rPr lang="ar-SA"/>
              <a:pPr/>
              <a:t>41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This is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of bone. </a:t>
            </a:r>
          </a:p>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42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Conventional </a:t>
            </a: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a:lstStyle/>
          <a:p>
            <a:fld id="{40ACB906-8D3D-4674-8769-99FE69DC5F3B}" type="slidenum">
              <a:rPr lang="ar-SA"/>
              <a:pPr/>
              <a:t>47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Microscopic:</a:t>
            </a:r>
            <a:r>
              <a:rPr lang="en-US" sz="1200" dirty="0" smtClean="0"/>
              <a:t> </a:t>
            </a:r>
          </a:p>
          <a:p>
            <a:r>
              <a:rPr lang="en-US" sz="1200" dirty="0" smtClean="0"/>
              <a:t>ill defined yellowish mass of upper tibia with areas of </a:t>
            </a:r>
            <a:r>
              <a:rPr lang="en-US" sz="1200" dirty="0" err="1" smtClean="0"/>
              <a:t>haemorrhage</a:t>
            </a:r>
            <a:r>
              <a:rPr lang="en-US" sz="1200" dirty="0" smtClean="0"/>
              <a:t>.</a:t>
            </a:r>
          </a:p>
          <a:p>
            <a:endParaRPr lang="en-US" sz="1200" dirty="0" smtClean="0"/>
          </a:p>
          <a:p>
            <a:r>
              <a:rPr lang="en-US" sz="1200" dirty="0" smtClean="0"/>
              <a:t>Factors and causes:</a:t>
            </a:r>
          </a:p>
          <a:p>
            <a:r>
              <a:rPr lang="en-US" sz="1200" dirty="0" smtClean="0"/>
              <a:t>Radiation, Paget’s </a:t>
            </a:r>
            <a:r>
              <a:rPr lang="en-US" sz="1200" dirty="0" smtClean="0"/>
              <a:t>disease</a:t>
            </a:r>
            <a:endParaRPr lang="en-US" sz="1600"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48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r>
              <a:rPr lang="en-US" dirty="0" smtClean="0"/>
              <a:t>Malignant </a:t>
            </a:r>
            <a:r>
              <a:rPr lang="en-US" dirty="0" err="1" smtClean="0"/>
              <a:t>osteoid</a:t>
            </a:r>
            <a:r>
              <a:rPr lang="en-US" baseline="0" dirty="0" smtClean="0"/>
              <a:t> with malignant </a:t>
            </a:r>
            <a:r>
              <a:rPr lang="en-US" baseline="0" dirty="0" err="1" smtClean="0"/>
              <a:t>osteoblast</a:t>
            </a:r>
            <a:r>
              <a:rPr lang="en-US" baseline="0" dirty="0" smtClean="0"/>
              <a:t> cells and abnormal mitoses. The tumor cells are </a:t>
            </a:r>
            <a:r>
              <a:rPr lang="en-US" baseline="0" dirty="0" err="1" smtClean="0"/>
              <a:t>pleomorphic</a:t>
            </a:r>
            <a:r>
              <a:rPr lang="en-US" baseline="0" dirty="0" smtClean="0"/>
              <a:t>.</a:t>
            </a:r>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6F32EB1A-D18E-4F02-8BDF-DD79C3DC1FCC}" type="slidenum">
              <a:rPr lang="ar-SA"/>
              <a:pP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A0CDF691-FBCE-47F6-9576-91D070819BD6}" type="slidenum">
              <a:rPr lang="ar-SA"/>
              <a:pPr/>
              <a:t>12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441EEF2-8CBD-46EB-8C95-8622F43AE119}" type="slidenum">
              <a:rPr lang="en-US" smtClean="0"/>
              <a:pPr/>
              <a:t>58</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dirty="0" err="1" smtClean="0"/>
              <a:t>Duchenne</a:t>
            </a:r>
            <a:r>
              <a:rPr lang="en-US" dirty="0" smtClean="0"/>
              <a:t> muscular dystrophy showing variations in muscle fiber size , increased </a:t>
            </a:r>
            <a:r>
              <a:rPr lang="en-US" dirty="0" err="1" smtClean="0"/>
              <a:t>endomysial</a:t>
            </a:r>
            <a:r>
              <a:rPr lang="en-US" baseline="0" dirty="0" smtClean="0"/>
              <a:t> connective tissue , and regenerating fibers (blue hue) .</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1233370-9CB2-4F77-AFAA-0766CB07243A}" type="slidenum">
              <a:rPr lang="en-US" smtClean="0"/>
              <a:pPr/>
              <a:t>59</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Note again the atrophy/hypertrophy scenario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3C9A5BB-A5A7-4B64-BC00-C5A7487E0DB3}" type="slidenum">
              <a:rPr lang="en-US" smtClean="0"/>
              <a:pPr/>
              <a:t>60</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err="1" smtClean="0"/>
              <a:t>Dystrophin</a:t>
            </a:r>
            <a:r>
              <a:rPr lang="en-US" dirty="0" smtClean="0"/>
              <a:t>, an intracellular protein, forms an interface between the </a:t>
            </a:r>
            <a:r>
              <a:rPr lang="en-US" dirty="0" err="1" smtClean="0"/>
              <a:t>cytoskeletal</a:t>
            </a:r>
            <a:r>
              <a:rPr lang="en-US" dirty="0" smtClean="0"/>
              <a:t> proteins and a group of </a:t>
            </a:r>
            <a:r>
              <a:rPr lang="en-US" dirty="0" err="1" smtClean="0"/>
              <a:t>transmembrane</a:t>
            </a:r>
            <a:r>
              <a:rPr lang="en-US" dirty="0" smtClean="0"/>
              <a:t> proteins.</a:t>
            </a:r>
          </a:p>
          <a:p>
            <a:pPr eaLnBrk="1" hangingPunct="1"/>
            <a:r>
              <a:rPr lang="en-US" dirty="0" smtClean="0"/>
              <a:t>absence of </a:t>
            </a:r>
            <a:r>
              <a:rPr lang="en-US" dirty="0" err="1" smtClean="0"/>
              <a:t>dystrophin</a:t>
            </a:r>
            <a:r>
              <a:rPr lang="en-US" dirty="0" smtClean="0"/>
              <a:t> by </a:t>
            </a:r>
            <a:r>
              <a:rPr lang="en-US" baseline="0" dirty="0" err="1" smtClean="0"/>
              <a:t>immunohistochemical</a:t>
            </a:r>
            <a:r>
              <a:rPr lang="en-US" baseline="0" dirty="0" smtClean="0"/>
              <a:t> stain for </a:t>
            </a:r>
            <a:r>
              <a:rPr lang="en-US" baseline="0" dirty="0" err="1" smtClean="0"/>
              <a:t>dystrophin</a:t>
            </a:r>
            <a:r>
              <a:rPr lang="en-US" dirty="0" smtClean="0"/>
              <a:t>. </a:t>
            </a:r>
            <a:endParaRPr lang="en-US" baseline="0" dirty="0" smtClean="0"/>
          </a:p>
          <a:p>
            <a:pPr eaLnBrk="1" hangingPunct="1"/>
            <a:r>
              <a:rPr lang="en-US" baseline="0" dirty="0" smtClean="0"/>
              <a:t>Abnormalities of </a:t>
            </a:r>
            <a:r>
              <a:rPr lang="en-US" baseline="0" dirty="0" err="1" smtClean="0"/>
              <a:t>dystrophin</a:t>
            </a:r>
            <a:r>
              <a:rPr lang="en-US" baseline="0" dirty="0" smtClean="0"/>
              <a:t> gene which is present in the short arm of X chromosome.</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histologic</a:t>
            </a:r>
            <a:r>
              <a:rPr lang="en-US" dirty="0" smtClean="0"/>
              <a:t> appearance of muscle shows </a:t>
            </a:r>
            <a:r>
              <a:rPr lang="en-US" dirty="0" err="1" smtClean="0"/>
              <a:t>perifascicular</a:t>
            </a:r>
            <a:r>
              <a:rPr lang="en-US" dirty="0" smtClean="0"/>
              <a:t> atrophy of muscle fibers and inflammation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66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Gross:</a:t>
            </a:r>
            <a:r>
              <a:rPr lang="en-US" baseline="0" dirty="0" smtClean="0"/>
              <a:t>  cavity formation and necrosis of vertebrae.</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of bone shows </a:t>
            </a:r>
            <a:r>
              <a:rPr lang="en-US" dirty="0" err="1" smtClean="0"/>
              <a:t>granuloma</a:t>
            </a:r>
            <a:r>
              <a:rPr lang="en-US" dirty="0" smtClean="0"/>
              <a:t> formation with </a:t>
            </a:r>
            <a:r>
              <a:rPr lang="en-US" dirty="0" err="1" smtClean="0"/>
              <a:t>epithelioid</a:t>
            </a:r>
            <a:r>
              <a:rPr lang="en-US" dirty="0" smtClean="0"/>
              <a:t> like cells , </a:t>
            </a:r>
            <a:r>
              <a:rPr lang="en-US" dirty="0" err="1" smtClean="0"/>
              <a:t>langhans</a:t>
            </a:r>
            <a:r>
              <a:rPr lang="en-US" dirty="0" smtClean="0"/>
              <a:t>-type</a:t>
            </a:r>
            <a:r>
              <a:rPr lang="en-US" baseline="0" dirty="0" smtClean="0"/>
              <a:t> giant cells and rim of lymphocytes and plasma cells.</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Rheumatoid arthritis affecting the head of femur. The </a:t>
            </a:r>
            <a:r>
              <a:rPr lang="en-US" sz="1200" b="1" dirty="0" err="1" smtClean="0">
                <a:solidFill>
                  <a:schemeClr val="tx2"/>
                </a:solidFill>
              </a:rPr>
              <a:t>synovium</a:t>
            </a:r>
            <a:r>
              <a:rPr lang="en-US" sz="1200" b="1" dirty="0" smtClean="0">
                <a:solidFill>
                  <a:schemeClr val="tx2"/>
                </a:solidFill>
              </a:rPr>
              <a:t> becomes edematous, thickened and </a:t>
            </a:r>
            <a:r>
              <a:rPr lang="en-US" sz="1200" b="1" dirty="0" err="1" smtClean="0">
                <a:solidFill>
                  <a:schemeClr val="tx2"/>
                </a:solidFill>
              </a:rPr>
              <a:t>hyperplastic</a:t>
            </a:r>
            <a:r>
              <a:rPr lang="en-US" sz="1200" b="1" dirty="0" smtClean="0">
                <a:solidFill>
                  <a:schemeClr val="tx2"/>
                </a:solidFill>
              </a:rPr>
              <a:t> and transforming its smooth contour to one covered by delicate and bulbous fronds .</a:t>
            </a:r>
          </a:p>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44F7FC37-9681-44F6-AC78-9E4B0E93D1D1}" type="slidenum">
              <a:rPr lang="ar-SA"/>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shows </a:t>
            </a:r>
            <a:r>
              <a:rPr lang="en-US" dirty="0" err="1" smtClean="0"/>
              <a:t>hyperplastic</a:t>
            </a:r>
            <a:r>
              <a:rPr lang="en-US" dirty="0" smtClean="0"/>
              <a:t> synovial lining with villous like projections , underlying dense lymphocytic infiltration and vascular congestion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shows </a:t>
            </a:r>
            <a:r>
              <a:rPr lang="en-US" dirty="0" err="1" smtClean="0"/>
              <a:t>hyperplastic</a:t>
            </a:r>
            <a:r>
              <a:rPr lang="en-US" dirty="0" smtClean="0"/>
              <a:t> </a:t>
            </a:r>
            <a:r>
              <a:rPr lang="en-US" dirty="0" err="1" smtClean="0"/>
              <a:t>synovium</a:t>
            </a:r>
            <a:r>
              <a:rPr lang="en-US" baseline="0" dirty="0" smtClean="0"/>
              <a:t> with underlying plasma cells and lymphocytes including many congested blood vessels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shows a </a:t>
            </a:r>
            <a:r>
              <a:rPr lang="en-US" dirty="0" err="1" smtClean="0"/>
              <a:t>pannus</a:t>
            </a:r>
            <a:r>
              <a:rPr lang="en-US" dirty="0" smtClean="0"/>
              <a:t> consisting of </a:t>
            </a:r>
            <a:r>
              <a:rPr lang="en-US" dirty="0" err="1" smtClean="0"/>
              <a:t>fibrinous</a:t>
            </a:r>
            <a:r>
              <a:rPr lang="en-US" dirty="0" smtClean="0"/>
              <a:t> inflammatory exudates with underlying markedly inflamed </a:t>
            </a:r>
            <a:r>
              <a:rPr lang="en-US" dirty="0" err="1" smtClean="0"/>
              <a:t>synovium</a:t>
            </a:r>
            <a:r>
              <a:rPr lang="en-US" dirty="0" smtClean="0"/>
              <a:t> . Later on, the </a:t>
            </a:r>
            <a:r>
              <a:rPr lang="en-US" dirty="0" err="1" smtClean="0"/>
              <a:t>pannus</a:t>
            </a:r>
            <a:r>
              <a:rPr lang="en-US" dirty="0" smtClean="0"/>
              <a:t> may fill the joint space and undergo fibrosis , calcification and causes permanent </a:t>
            </a:r>
            <a:r>
              <a:rPr lang="en-US" dirty="0" err="1" smtClean="0"/>
              <a:t>ankylosis</a:t>
            </a:r>
            <a:r>
              <a:rPr lang="en-US" dirty="0" smtClean="0"/>
              <a:t>                         ( adhesions ) .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5C2FD31-B79D-4A16-BBA0-765500A136F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FC45D2-B10B-439D-AC8D-C9F50E7D3113}" type="datetimeFigureOut">
              <a:rPr lang="en-US" smtClean="0"/>
              <a:pPr/>
              <a:t>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FC45D2-B10B-439D-AC8D-C9F50E7D3113}" type="datetimeFigureOut">
              <a:rPr lang="en-US" smtClean="0"/>
              <a:pPr/>
              <a:t>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FC45D2-B10B-439D-AC8D-C9F50E7D3113}" type="datetimeFigureOut">
              <a:rPr lang="en-US" smtClean="0"/>
              <a:pPr/>
              <a:t>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FC45D2-B10B-439D-AC8D-C9F50E7D3113}" type="datetimeFigureOut">
              <a:rPr lang="en-US" smtClean="0"/>
              <a:pPr/>
              <a:t>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C45D2-B10B-439D-AC8D-C9F50E7D3113}" type="datetimeFigureOut">
              <a:rPr lang="en-US" smtClean="0"/>
              <a:pPr/>
              <a:t>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C45D2-B10B-439D-AC8D-C9F50E7D3113}" type="datetimeFigureOut">
              <a:rPr lang="en-US" smtClean="0"/>
              <a:pPr/>
              <a:t>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C45D2-B10B-439D-AC8D-C9F50E7D3113}" type="datetimeFigureOut">
              <a:rPr lang="en-US" smtClean="0"/>
              <a:pPr/>
              <a:t>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C45D2-B10B-439D-AC8D-C9F50E7D3113}" type="datetimeFigureOut">
              <a:rPr lang="en-US" smtClean="0"/>
              <a:pPr/>
              <a:t>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541AF-93FE-4EBC-93E5-AD83C37A68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lh5.ggpht.com/_RIjx_Mg4ZVM/TKbXIXA1klI/AAAAAAAACB4/VTlMn8NDebQ/s1600-h/image%5b31%5d.pn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lh5.ggpht.com/_RIjx_Mg4ZVM/TKbXMJN2Z9I/AAAAAAAACCA/9tgJQ29x0Ls/s1600-h/image%5b36%5d.pn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Musculoskeletal block </a:t>
            </a:r>
            <a:br>
              <a:rPr lang="en-US" sz="3600" dirty="0" smtClean="0"/>
            </a:br>
            <a:r>
              <a:rPr lang="en-US" sz="3600" dirty="0" smtClean="0"/>
              <a:t>Pathology practical </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2</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lnSpcReduction="10000"/>
          </a:bodyPr>
          <a:lstStyle/>
          <a:p>
            <a:r>
              <a:rPr lang="en-US" dirty="0" smtClean="0"/>
              <a:t>A 35 years old debilitated man presented to the orthopedic clinic with back pain, low grade fever, marked elevation of sedimentation rate and recent </a:t>
            </a:r>
            <a:r>
              <a:rPr lang="en-US" dirty="0" err="1" smtClean="0"/>
              <a:t>kyphosis</a:t>
            </a:r>
            <a:r>
              <a:rPr lang="en-US" dirty="0" smtClean="0"/>
              <a:t> and scoliosis .  </a:t>
            </a:r>
          </a:p>
          <a:p>
            <a:r>
              <a:rPr lang="en-US" dirty="0" smtClean="0"/>
              <a:t>The patient has a history of coughing up blood, fever, chills, night sweats, weight loss, pallor, and often a tendency to fatigue very easily.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14340" name="Picture 4" descr="ScannedImage-7"/>
          <p:cNvPicPr>
            <a:picLocks noChangeAspect="1" noChangeArrowheads="1"/>
          </p:cNvPicPr>
          <p:nvPr/>
        </p:nvPicPr>
        <p:blipFill>
          <a:blip r:embed="rId3" cstate="print">
            <a:extLst>
              <a:ext uri="28A0092B-C50C-407e-A947-70E740481C1C">
                <a14:useLocalDpi xmlns="" xmlns:a14="http://schemas.microsoft.com/office/drawing/2007/7/7/main" val="0"/>
              </a:ext>
            </a:extLst>
          </a:blip>
          <a:srcRect/>
          <a:stretch>
            <a:fillRect/>
          </a:stretch>
        </p:blipFill>
        <p:spPr bwMode="auto">
          <a:xfrm>
            <a:off x="2928926" y="214290"/>
            <a:ext cx="3330575" cy="590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07/7/7/main">
                <a:solidFill>
                  <a:srgbClr xmlns:mc="http://schemas.openxmlformats.org/markup-compatibility/2006" val="FFFFFF" mc:Ignorable=""/>
                </a:solidFill>
              </a14:hiddenFill>
            </a:ext>
            <a:ext uri="{53640926-AAD7-44d8-BBD7-CCE9431645EC}">
              <a14:shadowObscured xmlns="" xmlns:a14="http://schemas.microsoft.com/office/drawing/2007/7/7/main" val="1"/>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b3 potts"/>
          <p:cNvPicPr>
            <a:picLocks noChangeAspect="1" noChangeArrowheads="1"/>
          </p:cNvPicPr>
          <p:nvPr/>
        </p:nvPicPr>
        <p:blipFill>
          <a:blip r:embed="rId3" cstate="print"/>
          <a:srcRect/>
          <a:stretch>
            <a:fillRect/>
          </a:stretch>
        </p:blipFill>
        <p:spPr bwMode="auto">
          <a:xfrm>
            <a:off x="1066800" y="1066800"/>
            <a:ext cx="7162800" cy="5608638"/>
          </a:xfrm>
          <a:prstGeom prst="rect">
            <a:avLst/>
          </a:prstGeom>
          <a:noFill/>
          <a:ln w="9525">
            <a:noFill/>
            <a:miter lim="800000"/>
            <a:headEnd/>
            <a:tailEnd/>
          </a:ln>
        </p:spPr>
      </p:pic>
      <p:sp>
        <p:nvSpPr>
          <p:cNvPr id="165891" name="AutoShape 3"/>
          <p:cNvSpPr>
            <a:spLocks noChangeArrowheads="1"/>
          </p:cNvSpPr>
          <p:nvPr/>
        </p:nvSpPr>
        <p:spPr bwMode="auto">
          <a:xfrm rot="-3858880">
            <a:off x="952500" y="3924300"/>
            <a:ext cx="685800" cy="457200"/>
          </a:xfrm>
          <a:prstGeom prst="rightArrow">
            <a:avLst>
              <a:gd name="adj1" fmla="val 50000"/>
              <a:gd name="adj2" fmla="val 37500"/>
            </a:avLst>
          </a:prstGeom>
          <a:solidFill>
            <a:srgbClr val="9966FF"/>
          </a:solidFill>
          <a:ln w="9525">
            <a:solidFill>
              <a:schemeClr val="tx1"/>
            </a:solidFill>
            <a:miter lim="800000"/>
            <a:headEnd/>
            <a:tailEnd/>
          </a:ln>
        </p:spPr>
        <p:txBody>
          <a:bodyPr wrap="none" anchor="ctr"/>
          <a:lstStyle/>
          <a:p>
            <a:endParaRPr lang="ar-SA"/>
          </a:p>
        </p:txBody>
      </p:sp>
      <p:sp>
        <p:nvSpPr>
          <p:cNvPr id="165892" name="AutoShape 4"/>
          <p:cNvSpPr>
            <a:spLocks noChangeArrowheads="1"/>
          </p:cNvSpPr>
          <p:nvPr/>
        </p:nvSpPr>
        <p:spPr bwMode="auto">
          <a:xfrm rot="-3099716">
            <a:off x="5143500" y="2933700"/>
            <a:ext cx="914400" cy="533400"/>
          </a:xfrm>
          <a:prstGeom prst="leftArrow">
            <a:avLst>
              <a:gd name="adj1" fmla="val 50000"/>
              <a:gd name="adj2" fmla="val 42857"/>
            </a:avLst>
          </a:prstGeom>
          <a:solidFill>
            <a:srgbClr val="9966FF"/>
          </a:solidFill>
          <a:ln w="9525">
            <a:solidFill>
              <a:schemeClr val="tx1"/>
            </a:solidFill>
            <a:miter lim="800000"/>
            <a:headEnd/>
            <a:tailEnd/>
          </a:ln>
        </p:spPr>
        <p:txBody>
          <a:bodyPr wrap="none" anchor="ctr"/>
          <a:lstStyle/>
          <a:p>
            <a:endParaRPr lang="ar-SA"/>
          </a:p>
        </p:txBody>
      </p:sp>
      <p:sp>
        <p:nvSpPr>
          <p:cNvPr id="46085" name="Rectangle 5"/>
          <p:cNvSpPr>
            <a:spLocks noGrp="1" noChangeArrowheads="1"/>
          </p:cNvSpPr>
          <p:nvPr>
            <p:ph type="title"/>
          </p:nvPr>
        </p:nvSpPr>
        <p:spPr>
          <a:xfrm>
            <a:off x="381000" y="304800"/>
            <a:ext cx="8534400" cy="685800"/>
          </a:xfrm>
        </p:spPr>
        <p:txBody>
          <a:bodyPr>
            <a:normAutofit fontScale="90000"/>
          </a:bodyPr>
          <a:lstStyle/>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additive="base">
                                        <p:cTn id="7" dur="500" fill="hold"/>
                                        <p:tgtEl>
                                          <p:spTgt spid="165891"/>
                                        </p:tgtEl>
                                        <p:attrNameLst>
                                          <p:attrName>ppt_x</p:attrName>
                                        </p:attrNameLst>
                                      </p:cBhvr>
                                      <p:tavLst>
                                        <p:tav tm="0">
                                          <p:val>
                                            <p:strVal val="0-#ppt_w/2"/>
                                          </p:val>
                                        </p:tav>
                                        <p:tav tm="100000">
                                          <p:val>
                                            <p:strVal val="#ppt_x"/>
                                          </p:val>
                                        </p:tav>
                                      </p:tavLst>
                                    </p:anim>
                                    <p:anim calcmode="lin" valueType="num">
                                      <p:cBhvr additive="base">
                                        <p:cTn id="8" dur="500" fill="hold"/>
                                        <p:tgtEl>
                                          <p:spTgt spid="1658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 calcmode="lin" valueType="num">
                                      <p:cBhvr additive="base">
                                        <p:cTn id="13" dur="500" fill="hold"/>
                                        <p:tgtEl>
                                          <p:spTgt spid="165892"/>
                                        </p:tgtEl>
                                        <p:attrNameLst>
                                          <p:attrName>ppt_x</p:attrName>
                                        </p:attrNameLst>
                                      </p:cBhvr>
                                      <p:tavLst>
                                        <p:tav tm="0">
                                          <p:val>
                                            <p:strVal val="0-#ppt_w/2"/>
                                          </p:val>
                                        </p:tav>
                                        <p:tav tm="100000">
                                          <p:val>
                                            <p:strVal val="#ppt_x"/>
                                          </p:val>
                                        </p:tav>
                                      </p:tavLst>
                                    </p:anim>
                                    <p:anim calcmode="lin" valueType="num">
                                      <p:cBhvr additive="base">
                                        <p:cTn id="14" dur="500" fill="hold"/>
                                        <p:tgtEl>
                                          <p:spTgt spid="165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nimBg="1"/>
      <p:bldP spid="1658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TB-students2.jpg"/>
          <p:cNvPicPr>
            <a:picLocks noChangeAspect="1" noChangeArrowheads="1"/>
          </p:cNvPicPr>
          <p:nvPr/>
        </p:nvPicPr>
        <p:blipFill>
          <a:blip r:embed="rId3" cstate="print"/>
          <a:srcRect/>
          <a:stretch>
            <a:fillRect/>
          </a:stretch>
        </p:blipFill>
        <p:spPr bwMode="auto">
          <a:xfrm>
            <a:off x="467544" y="332656"/>
            <a:ext cx="8279904" cy="5733256"/>
          </a:xfrm>
          <a:prstGeom prst="rect">
            <a:avLst/>
          </a:prstGeom>
          <a:noFill/>
        </p:spPr>
      </p:pic>
      <p:sp>
        <p:nvSpPr>
          <p:cNvPr id="3" name="Rectangle 2"/>
          <p:cNvSpPr/>
          <p:nvPr/>
        </p:nvSpPr>
        <p:spPr>
          <a:xfrm>
            <a:off x="0" y="6093296"/>
            <a:ext cx="9144000" cy="707886"/>
          </a:xfrm>
          <a:prstGeom prst="rect">
            <a:avLst/>
          </a:prstGeom>
        </p:spPr>
        <p:txBody>
          <a:bodyPr wrap="square">
            <a:spAutoFit/>
          </a:bodyPr>
          <a:lstStyle/>
          <a:p>
            <a:r>
              <a:rPr lang="en-US" sz="2000" dirty="0" smtClean="0"/>
              <a:t>Section of bone shows </a:t>
            </a:r>
            <a:r>
              <a:rPr lang="en-US" sz="2000" dirty="0" err="1" smtClean="0"/>
              <a:t>granuloma</a:t>
            </a:r>
            <a:r>
              <a:rPr lang="en-US" sz="2000" dirty="0" smtClean="0"/>
              <a:t> formation with </a:t>
            </a:r>
            <a:r>
              <a:rPr lang="en-US" sz="2000" dirty="0" err="1" smtClean="0"/>
              <a:t>epithelioid</a:t>
            </a:r>
            <a:r>
              <a:rPr lang="en-US" sz="2000" dirty="0" smtClean="0"/>
              <a:t> like cells , </a:t>
            </a:r>
            <a:r>
              <a:rPr lang="en-US" sz="2000" dirty="0" err="1" smtClean="0"/>
              <a:t>langhans</a:t>
            </a:r>
            <a:r>
              <a:rPr lang="en-US" sz="2000" dirty="0" smtClean="0"/>
              <a:t>-type giant cells and rim of lymphocytes  and plasma cells</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11560" y="2132856"/>
            <a:ext cx="7772400" cy="1470025"/>
          </a:xfrm>
        </p:spPr>
        <p:txBody>
          <a:bodyPr>
            <a:normAutofit/>
          </a:bodyPr>
          <a:lstStyle/>
          <a:p>
            <a:r>
              <a:rPr lang="en-US" sz="3600" dirty="0" smtClean="0"/>
              <a:t>2- Spinal TB - Potts Disease (</a:t>
            </a:r>
            <a:r>
              <a:rPr lang="en-US" sz="3600" dirty="0" err="1" smtClean="0"/>
              <a:t>Tuberculous</a:t>
            </a:r>
            <a:r>
              <a:rPr lang="en-US" sz="3600" dirty="0" smtClean="0"/>
              <a:t> </a:t>
            </a:r>
            <a:r>
              <a:rPr lang="en-US" sz="3600" dirty="0" err="1" smtClean="0"/>
              <a:t>osteomyelitis</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3</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 40 years old woman complains of low grade fever , malaise and stiffness in her joints each morning .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45224"/>
            <a:ext cx="8229600" cy="1143000"/>
          </a:xfrm>
        </p:spPr>
        <p:txBody>
          <a:bodyPr>
            <a:normAutofit fontScale="90000"/>
          </a:bodyPr>
          <a:lstStyle/>
          <a:p>
            <a:r>
              <a:rPr lang="en-US" dirty="0" smtClean="0"/>
              <a:t>Swelling, edema and deformity of </a:t>
            </a:r>
            <a:r>
              <a:rPr lang="en-US" dirty="0" err="1" smtClean="0"/>
              <a:t>interphalangeal</a:t>
            </a:r>
            <a:r>
              <a:rPr lang="en-US" dirty="0" smtClean="0"/>
              <a:t> </a:t>
            </a:r>
            <a:r>
              <a:rPr lang="en-US" dirty="0" smtClean="0"/>
              <a:t>joint secondary to RA</a:t>
            </a:r>
            <a:endParaRPr lang="en-US" dirty="0"/>
          </a:p>
        </p:txBody>
      </p:sp>
      <p:pic>
        <p:nvPicPr>
          <p:cNvPr id="4" name="Picture 6" descr="http://1.bp.blogspot.com/_SIl46YOSYD4/TUvTfF075zI/AAAAAAAABKg/sHzlAS-v1so/s1600/phototake_rm_photo_of_-rheumatoid_nodules_on_fingers.jpg"/>
          <p:cNvPicPr>
            <a:picLocks noGrp="1" noChangeAspect="1" noChangeArrowheads="1"/>
          </p:cNvPicPr>
          <p:nvPr>
            <p:ph idx="1"/>
          </p:nvPr>
        </p:nvPicPr>
        <p:blipFill>
          <a:blip r:embed="rId3" cstate="print"/>
          <a:srcRect/>
          <a:stretch>
            <a:fillRect/>
          </a:stretch>
        </p:blipFill>
        <p:spPr bwMode="auto">
          <a:xfrm>
            <a:off x="755576" y="0"/>
            <a:ext cx="7704856" cy="5373216"/>
          </a:xfrm>
          <a:prstGeom prst="rect">
            <a:avLst/>
          </a:prstGeom>
          <a:noFill/>
          <a:ln w="9525">
            <a:noFill/>
            <a:miter lim="800000"/>
            <a:headEnd/>
            <a:tailEnd/>
          </a:ln>
        </p:spPr>
      </p:pic>
      <p:sp>
        <p:nvSpPr>
          <p:cNvPr id="5" name="TextBox 4"/>
          <p:cNvSpPr txBox="1"/>
          <p:nvPr/>
        </p:nvSpPr>
        <p:spPr>
          <a:xfrm>
            <a:off x="5652120" y="332656"/>
            <a:ext cx="3024336" cy="584775"/>
          </a:xfrm>
          <a:prstGeom prst="rect">
            <a:avLst/>
          </a:prstGeom>
          <a:noFill/>
        </p:spPr>
        <p:txBody>
          <a:bodyPr wrap="square" rtlCol="0">
            <a:spAutoFit/>
          </a:bodyPr>
          <a:lstStyle/>
          <a:p>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Gross pathology and histopathology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p:cNvSpPr txBox="1">
            <a:spLocks/>
          </p:cNvSpPr>
          <p:nvPr/>
        </p:nvSpPr>
        <p:spPr bwMode="auto">
          <a:xfrm>
            <a:off x="0" y="6143625"/>
            <a:ext cx="9144000" cy="71437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07/7/7/main" val="0"/>
              </a:ext>
            </a:extLst>
          </a:blip>
          <a:stretch>
            <a:fillRect/>
          </a:stretch>
        </p:blipFill>
        <p:spPr>
          <a:xfrm>
            <a:off x="251520" y="620688"/>
            <a:ext cx="4415236" cy="5918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4294967295"/>
          </p:nvPr>
        </p:nvSpPr>
        <p:spPr>
          <a:xfrm>
            <a:off x="5105400" y="1600200"/>
            <a:ext cx="4038600" cy="4525963"/>
          </a:xfrm>
        </p:spPr>
        <p:txBody>
          <a:bodyPr>
            <a:normAutofit fontScale="92500" lnSpcReduction="20000"/>
          </a:bodyPr>
          <a:lstStyle/>
          <a:p>
            <a:r>
              <a:rPr lang="en-US" b="1" dirty="0" smtClean="0">
                <a:solidFill>
                  <a:schemeClr val="tx2"/>
                </a:solidFill>
              </a:rPr>
              <a:t>Rheumatoid arthritis affecting the head of femur. The </a:t>
            </a:r>
            <a:r>
              <a:rPr lang="en-US" b="1" dirty="0" err="1" smtClean="0">
                <a:solidFill>
                  <a:schemeClr val="tx2"/>
                </a:solidFill>
              </a:rPr>
              <a:t>synovium</a:t>
            </a:r>
            <a:r>
              <a:rPr lang="en-US" b="1" dirty="0" smtClean="0">
                <a:solidFill>
                  <a:schemeClr val="tx2"/>
                </a:solidFill>
              </a:rPr>
              <a:t> becomes edematous, thickened and </a:t>
            </a:r>
            <a:r>
              <a:rPr lang="en-US" b="1" dirty="0" err="1" smtClean="0">
                <a:solidFill>
                  <a:schemeClr val="tx2"/>
                </a:solidFill>
              </a:rPr>
              <a:t>hyperplastic</a:t>
            </a:r>
            <a:r>
              <a:rPr lang="en-US" b="1" dirty="0" smtClean="0">
                <a:solidFill>
                  <a:schemeClr val="tx2"/>
                </a:solidFill>
              </a:rPr>
              <a:t> and transforming its smooth contour to one covered by delicate and bulbous fronds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Rheumatoid Arthritis"/>
          <p:cNvPicPr>
            <a:picLocks noChangeAspect="1" noChangeArrowheads="1"/>
          </p:cNvPicPr>
          <p:nvPr/>
        </p:nvPicPr>
        <p:blipFill>
          <a:blip r:embed="rId3" cstate="print"/>
          <a:srcRect/>
          <a:stretch>
            <a:fillRect/>
          </a:stretch>
        </p:blipFill>
        <p:spPr bwMode="auto">
          <a:xfrm>
            <a:off x="251520" y="189277"/>
            <a:ext cx="8554640" cy="643764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Rheumatoid Arthritis"/>
          <p:cNvPicPr>
            <a:picLocks noChangeAspect="1" noChangeArrowheads="1"/>
          </p:cNvPicPr>
          <p:nvPr/>
        </p:nvPicPr>
        <p:blipFill>
          <a:blip r:embed="rId3" cstate="print"/>
          <a:srcRect/>
          <a:stretch>
            <a:fillRect/>
          </a:stretch>
        </p:blipFill>
        <p:spPr bwMode="auto">
          <a:xfrm>
            <a:off x="395537" y="170092"/>
            <a:ext cx="8567982" cy="644768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Rheumatoid Arthritis"/>
          <p:cNvPicPr>
            <a:picLocks noChangeAspect="1" noChangeArrowheads="1"/>
          </p:cNvPicPr>
          <p:nvPr/>
        </p:nvPicPr>
        <p:blipFill>
          <a:blip r:embed="rId3" cstate="print"/>
          <a:srcRect/>
          <a:stretch>
            <a:fillRect/>
          </a:stretch>
        </p:blipFill>
        <p:spPr bwMode="auto">
          <a:xfrm>
            <a:off x="180481" y="260648"/>
            <a:ext cx="8639991" cy="650187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3- Rheumatoid arthritis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4</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An obese 56 years old woman presented with bilateral localized pain to her knees, hands and difficulty in walking .                                                 </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658940" y="2996952"/>
            <a:ext cx="3135090" cy="3600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www.workingknees.com/images/oe27.jpg"/>
          <p:cNvPicPr>
            <a:picLocks noChangeAspect="1" noChangeArrowheads="1"/>
          </p:cNvPicPr>
          <p:nvPr/>
        </p:nvPicPr>
        <p:blipFill>
          <a:blip r:embed="rId2" cstate="print"/>
          <a:srcRect/>
          <a:stretch>
            <a:fillRect/>
          </a:stretch>
        </p:blipFill>
        <p:spPr bwMode="auto">
          <a:xfrm>
            <a:off x="761129" y="188870"/>
            <a:ext cx="7051231" cy="613053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ubtitle 2"/>
          <p:cNvSpPr txBox="1">
            <a:spLocks/>
          </p:cNvSpPr>
          <p:nvPr/>
        </p:nvSpPr>
        <p:spPr bwMode="auto">
          <a:xfrm>
            <a:off x="785813" y="5072063"/>
            <a:ext cx="3000375" cy="100012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3200" b="1"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07/7/7/main" val="0"/>
              </a:ext>
            </a:extLst>
          </a:blip>
          <a:stretch>
            <a:fillRect/>
          </a:stretch>
        </p:blipFill>
        <p:spPr>
          <a:xfrm>
            <a:off x="539552" y="476672"/>
            <a:ext cx="3737909" cy="4143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print">
            <a:extLst>
              <a:ext uri="28A0092B-C50C-407e-A947-70E740481C1C">
                <a14:useLocalDpi xmlns="" xmlns:a14="http://schemas.microsoft.com/office/drawing/2007/7/7/main" val="0"/>
              </a:ext>
            </a:extLst>
          </a:blip>
          <a:stretch>
            <a:fillRect/>
          </a:stretch>
        </p:blipFill>
        <p:spPr>
          <a:xfrm>
            <a:off x="4499992" y="404664"/>
            <a:ext cx="4203129"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0" y="4941168"/>
            <a:ext cx="8892480" cy="1200329"/>
          </a:xfrm>
          <a:prstGeom prst="rect">
            <a:avLst/>
          </a:prstGeom>
        </p:spPr>
        <p:txBody>
          <a:bodyPr wrap="square">
            <a:spAutoFit/>
          </a:bodyPr>
          <a:lstStyle/>
          <a:p>
            <a:pPr>
              <a:spcBef>
                <a:spcPct val="0"/>
              </a:spcBef>
            </a:pPr>
            <a:r>
              <a:rPr lang="en-US" sz="2400" dirty="0" smtClean="0"/>
              <a:t>Progressive erosion of </a:t>
            </a:r>
            <a:r>
              <a:rPr lang="en-US" sz="2400" dirty="0" err="1" smtClean="0"/>
              <a:t>articular</a:t>
            </a:r>
            <a:r>
              <a:rPr lang="en-US" sz="2400" dirty="0" smtClean="0"/>
              <a:t> cartilage, </a:t>
            </a:r>
            <a:r>
              <a:rPr lang="en-US" sz="2400" dirty="0" err="1" smtClean="0"/>
              <a:t>eburnated</a:t>
            </a:r>
            <a:r>
              <a:rPr lang="en-US" sz="2400" dirty="0" smtClean="0"/>
              <a:t> </a:t>
            </a:r>
            <a:r>
              <a:rPr lang="en-US" sz="2400" dirty="0" err="1" smtClean="0"/>
              <a:t>articular</a:t>
            </a:r>
            <a:r>
              <a:rPr lang="en-US" sz="2400" dirty="0" smtClean="0"/>
              <a:t> surface , </a:t>
            </a:r>
            <a:r>
              <a:rPr lang="en-US" sz="2400" dirty="0" err="1" smtClean="0"/>
              <a:t>subchondral</a:t>
            </a:r>
            <a:r>
              <a:rPr lang="en-US" sz="2400" dirty="0" smtClean="0"/>
              <a:t> cyst and residual </a:t>
            </a:r>
            <a:r>
              <a:rPr lang="en-US" sz="2400" dirty="0" err="1" smtClean="0"/>
              <a:t>articular</a:t>
            </a:r>
            <a:r>
              <a:rPr lang="en-US" sz="2400" dirty="0" smtClean="0"/>
              <a:t> cartilage</a:t>
            </a:r>
          </a:p>
          <a:p>
            <a:pPr>
              <a:spcBef>
                <a:spcPct val="0"/>
              </a:spcBef>
              <a:defRPr/>
            </a:pPr>
            <a:r>
              <a:rPr lang="en-US" sz="2400" b="1" dirty="0" smtClean="0">
                <a:solidFill>
                  <a:schemeClr val="tx2"/>
                </a:solidFill>
              </a:rPr>
              <a:t>(Osteoarthritis)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1</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07/7/7/main" val="0"/>
              </a:ext>
            </a:extLst>
          </a:blip>
          <a:stretch>
            <a:fillRect/>
          </a:stretch>
        </p:blipFill>
        <p:spPr>
          <a:xfrm>
            <a:off x="395536" y="548680"/>
            <a:ext cx="8429684" cy="5688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4- Osteoarthritis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5</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 16 years old male was found to have a small swelling protruding from upper part of his leg with local pain .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image">
            <a:hlinkClick r:id="rId3"/>
          </p:cNvPr>
          <p:cNvPicPr>
            <a:picLocks noChangeAspect="1" noChangeArrowheads="1"/>
          </p:cNvPicPr>
          <p:nvPr/>
        </p:nvPicPr>
        <p:blipFill>
          <a:blip r:embed="rId4" cstate="print"/>
          <a:srcRect/>
          <a:stretch>
            <a:fillRect/>
          </a:stretch>
        </p:blipFill>
        <p:spPr bwMode="auto">
          <a:xfrm>
            <a:off x="507887" y="548680"/>
            <a:ext cx="8096561" cy="589015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umorsurgery.org/Portals/0/images/Osteochondroma/osteochondroma16a.jpg"/>
          <p:cNvPicPr>
            <a:picLocks noChangeAspect="1" noChangeArrowheads="1"/>
          </p:cNvPicPr>
          <p:nvPr/>
        </p:nvPicPr>
        <p:blipFill>
          <a:blip r:embed="rId2" cstate="print"/>
          <a:srcRect/>
          <a:stretch>
            <a:fillRect/>
          </a:stretch>
        </p:blipFill>
        <p:spPr bwMode="auto">
          <a:xfrm>
            <a:off x="1475656" y="0"/>
            <a:ext cx="6048672"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64" name="Picture 8" descr="BONE050"/>
          <p:cNvPicPr>
            <a:picLocks noChangeAspect="1" noChangeArrowheads="1"/>
          </p:cNvPicPr>
          <p:nvPr/>
        </p:nvPicPr>
        <p:blipFill>
          <a:blip r:embed="rId3" cstate="print"/>
          <a:srcRect/>
          <a:stretch>
            <a:fillRect/>
          </a:stretch>
        </p:blipFill>
        <p:spPr bwMode="auto">
          <a:xfrm>
            <a:off x="467544" y="0"/>
            <a:ext cx="8229600" cy="4648200"/>
          </a:xfrm>
          <a:prstGeom prst="rect">
            <a:avLst/>
          </a:prstGeom>
          <a:noFill/>
        </p:spPr>
      </p:pic>
      <p:sp>
        <p:nvSpPr>
          <p:cNvPr id="3" name="Rectangle 2"/>
          <p:cNvSpPr/>
          <p:nvPr/>
        </p:nvSpPr>
        <p:spPr>
          <a:xfrm>
            <a:off x="0" y="4653136"/>
            <a:ext cx="9144000" cy="1938992"/>
          </a:xfrm>
          <a:prstGeom prst="rect">
            <a:avLst/>
          </a:prstGeom>
        </p:spPr>
        <p:txBody>
          <a:bodyPr wrap="square">
            <a:spAutoFit/>
          </a:bodyPr>
          <a:lstStyle/>
          <a:p>
            <a:pPr lvl="0">
              <a:defRPr/>
            </a:pPr>
            <a:r>
              <a:rPr lang="en-US" sz="2400" b="1" dirty="0" smtClean="0">
                <a:latin typeface="Times New Roman" pitchFamily="18" charset="0"/>
                <a:cs typeface="Times New Roman" pitchFamily="18" charset="0"/>
              </a:rPr>
              <a:t>This is an </a:t>
            </a:r>
            <a:r>
              <a:rPr lang="en-US" sz="2400" b="1" dirty="0" err="1" smtClean="0">
                <a:latin typeface="Times New Roman" pitchFamily="18" charset="0"/>
                <a:cs typeface="Times New Roman" pitchFamily="18" charset="0"/>
              </a:rPr>
              <a:t>osteochondroma</a:t>
            </a:r>
            <a:r>
              <a:rPr lang="en-US" sz="2400" b="1" dirty="0" smtClean="0">
                <a:latin typeface="Times New Roman" pitchFamily="18" charset="0"/>
                <a:cs typeface="Times New Roman" pitchFamily="18" charset="0"/>
              </a:rPr>
              <a:t> of bone. This benign lesion appears as a bony projection (</a:t>
            </a:r>
            <a:r>
              <a:rPr lang="en-US" sz="2400" b="1" dirty="0" err="1" smtClean="0">
                <a:latin typeface="Times New Roman" pitchFamily="18" charset="0"/>
                <a:cs typeface="Times New Roman" pitchFamily="18" charset="0"/>
              </a:rPr>
              <a:t>exostosis</a:t>
            </a:r>
            <a:r>
              <a:rPr lang="en-US" sz="2400" b="1" dirty="0" smtClean="0">
                <a:latin typeface="Times New Roman" pitchFamily="18" charset="0"/>
                <a:cs typeface="Times New Roman" pitchFamily="18" charset="0"/>
              </a:rPr>
              <a:t>). Most are solitary, incidental lesions that may be excised if they cause local pain. There is a rare condition of multiple </a:t>
            </a:r>
            <a:r>
              <a:rPr lang="en-US" sz="2400" b="1" dirty="0" err="1" smtClean="0">
                <a:latin typeface="Times New Roman" pitchFamily="18" charset="0"/>
                <a:cs typeface="Times New Roman" pitchFamily="18" charset="0"/>
              </a:rPr>
              <a:t>osteochondromatosis</a:t>
            </a:r>
            <a:r>
              <a:rPr lang="en-US" sz="2400" b="1" dirty="0" smtClean="0">
                <a:latin typeface="Times New Roman" pitchFamily="18" charset="0"/>
                <a:cs typeface="Times New Roman" pitchFamily="18" charset="0"/>
              </a:rPr>
              <a:t> marked by bone deformity and by a greater propensity for development of </a:t>
            </a:r>
            <a:r>
              <a:rPr lang="en-US" sz="2400" b="1" dirty="0" err="1" smtClean="0">
                <a:latin typeface="Times New Roman" pitchFamily="18" charset="0"/>
                <a:cs typeface="Times New Roman" pitchFamily="18" charset="0"/>
              </a:rPr>
              <a:t>chondrosarcoma</a:t>
            </a:r>
            <a:r>
              <a:rPr lang="en-US" sz="2400"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t3.gstatic.com/images?q=tbn:ANd9GcQ1ZFkp6XvXJYgxGQArvKdQXHemWKBj4jzFbLaXaEVCXCkTijqgCw"/>
          <p:cNvPicPr>
            <a:picLocks noChangeAspect="1" noChangeArrowheads="1"/>
          </p:cNvPicPr>
          <p:nvPr/>
        </p:nvPicPr>
        <p:blipFill>
          <a:blip r:embed="rId2" cstate="print"/>
          <a:srcRect/>
          <a:stretch>
            <a:fillRect/>
          </a:stretch>
        </p:blipFill>
        <p:spPr bwMode="auto">
          <a:xfrm>
            <a:off x="251520" y="0"/>
            <a:ext cx="8589810" cy="5980900"/>
          </a:xfrm>
          <a:prstGeom prst="rect">
            <a:avLst/>
          </a:prstGeom>
          <a:noFill/>
        </p:spPr>
      </p:pic>
      <p:sp>
        <p:nvSpPr>
          <p:cNvPr id="3" name="Rectangle 2"/>
          <p:cNvSpPr/>
          <p:nvPr/>
        </p:nvSpPr>
        <p:spPr>
          <a:xfrm>
            <a:off x="827584" y="6093296"/>
            <a:ext cx="7128792" cy="523220"/>
          </a:xfrm>
          <a:prstGeom prst="rect">
            <a:avLst/>
          </a:prstGeom>
        </p:spPr>
        <p:txBody>
          <a:bodyPr wrap="square">
            <a:spAutoFit/>
          </a:bodyPr>
          <a:lstStyle/>
          <a:p>
            <a:r>
              <a:rPr lang="ar-SA" dirty="0" smtClean="0"/>
              <a:t> </a:t>
            </a:r>
            <a:r>
              <a:rPr lang="en-US" dirty="0" smtClean="0"/>
              <a:t>                </a:t>
            </a:r>
            <a:r>
              <a:rPr lang="en-US" sz="2800" dirty="0" smtClean="0"/>
              <a:t>M</a:t>
            </a:r>
            <a:r>
              <a:rPr lang="ar-SA" sz="2800" dirty="0" smtClean="0"/>
              <a:t>ultiple cartilaginous </a:t>
            </a:r>
            <a:r>
              <a:rPr lang="ar-SA" sz="2800" b="1" dirty="0" smtClean="0"/>
              <a:t>exostoses</a:t>
            </a:r>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5691" name="Group 11"/>
          <p:cNvGraphicFramePr>
            <a:graphicFrameLocks noGrp="1"/>
          </p:cNvGraphicFramePr>
          <p:nvPr/>
        </p:nvGraphicFramePr>
        <p:xfrm>
          <a:off x="685800" y="5029200"/>
          <a:ext cx="7696200" cy="730250"/>
        </p:xfrm>
        <a:graphic>
          <a:graphicData uri="http://schemas.openxmlformats.org/drawingml/2006/table">
            <a:tbl>
              <a:tblPr/>
              <a:tblGrid>
                <a:gridCol w="7696200"/>
              </a:tblGrid>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 bluish-white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cartilagenous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cap overlies the bony cortex.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5688" name="Picture 8" descr="BONE005"/>
          <p:cNvPicPr>
            <a:picLocks noChangeAspect="1" noChangeArrowheads="1"/>
          </p:cNvPicPr>
          <p:nvPr/>
        </p:nvPicPr>
        <p:blipFill>
          <a:blip r:embed="rId3" cstate="print"/>
          <a:srcRect/>
          <a:stretch>
            <a:fillRect/>
          </a:stretch>
        </p:blipFill>
        <p:spPr bwMode="auto">
          <a:xfrm>
            <a:off x="533400" y="381000"/>
            <a:ext cx="8229600" cy="4648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22 years old male presented with localized pain above his right knee joint with recurrent fever. Later, he had a discharging sinuses from the skin overlying the right knee.                                                What is the most likely diagnosis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image">
            <a:hlinkClick r:id="rId2"/>
          </p:cNvPr>
          <p:cNvPicPr>
            <a:picLocks noChangeAspect="1" noChangeArrowheads="1"/>
          </p:cNvPicPr>
          <p:nvPr/>
        </p:nvPicPr>
        <p:blipFill>
          <a:blip r:embed="rId3" cstate="print"/>
          <a:srcRect/>
          <a:stretch>
            <a:fillRect/>
          </a:stretch>
        </p:blipFill>
        <p:spPr bwMode="auto">
          <a:xfrm>
            <a:off x="323528" y="260648"/>
            <a:ext cx="8477698" cy="649803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1508" name="Picture 4" descr="ScannedImage-14"/>
          <p:cNvPicPr>
            <a:picLocks noChangeAspect="1" noChangeArrowheads="1"/>
          </p:cNvPicPr>
          <p:nvPr/>
        </p:nvPicPr>
        <p:blipFill>
          <a:blip r:embed="rId3" cstate="print">
            <a:extLst>
              <a:ext uri="28A0092B-C50C-407e-A947-70E740481C1C">
                <a14:useLocalDpi xmlns="" xmlns:a14="http://schemas.microsoft.com/office/drawing/2007/7/7/main" val="0"/>
              </a:ext>
            </a:extLst>
          </a:blip>
          <a:srcRect/>
          <a:stretch>
            <a:fillRect/>
          </a:stretch>
        </p:blipFill>
        <p:spPr bwMode="auto">
          <a:xfrm>
            <a:off x="395536" y="332656"/>
            <a:ext cx="4438650" cy="612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07/7/7/main">
                <a:solidFill>
                  <a:srgbClr xmlns:mc="http://schemas.openxmlformats.org/markup-compatibility/2006" val="FFFFFF" mc:Ignorable=""/>
                </a:solidFill>
              </a14:hiddenFill>
            </a:ext>
            <a:ext uri="{53640926-AAD7-44d8-BBD7-CCE9431645EC}">
              <a14:shadowObscured xmlns="" xmlns:a14="http://schemas.microsoft.com/office/drawing/2007/7/7/main" val="1"/>
            </a:ext>
          </a:extLst>
        </p:spPr>
      </p:pic>
      <p:sp>
        <p:nvSpPr>
          <p:cNvPr id="6" name="Content Placeholder 5"/>
          <p:cNvSpPr>
            <a:spLocks noGrp="1"/>
          </p:cNvSpPr>
          <p:nvPr>
            <p:ph sz="half" idx="4294967295"/>
          </p:nvPr>
        </p:nvSpPr>
        <p:spPr>
          <a:xfrm>
            <a:off x="5105400" y="1600200"/>
            <a:ext cx="4038600" cy="4525963"/>
          </a:xfrm>
        </p:spPr>
        <p:txBody>
          <a:bodyPr>
            <a:normAutofit fontScale="85000" lnSpcReduction="20000"/>
          </a:bodyPr>
          <a:lstStyle/>
          <a:p>
            <a:pPr lvl="0"/>
            <a:r>
              <a:rPr lang="en-US" b="1" dirty="0" smtClean="0">
                <a:latin typeface="Times New Roman" pitchFamily="18" charset="0"/>
                <a:cs typeface="Times New Roman" pitchFamily="18" charset="0"/>
              </a:rPr>
              <a:t>The microscopic appearance of an </a:t>
            </a:r>
            <a:r>
              <a:rPr lang="en-US" b="1" dirty="0" err="1" smtClean="0">
                <a:latin typeface="Times New Roman" pitchFamily="18" charset="0"/>
                <a:cs typeface="Times New Roman" pitchFamily="18" charset="0"/>
              </a:rPr>
              <a:t>osteochondroma</a:t>
            </a:r>
            <a:r>
              <a:rPr lang="en-US" b="1" dirty="0" smtClean="0">
                <a:latin typeface="Times New Roman" pitchFamily="18" charset="0"/>
                <a:cs typeface="Times New Roman" pitchFamily="18" charset="0"/>
              </a:rPr>
              <a:t> displays the benign </a:t>
            </a:r>
            <a:r>
              <a:rPr lang="en-US" b="1" dirty="0" err="1" smtClean="0">
                <a:latin typeface="Times New Roman" pitchFamily="18" charset="0"/>
                <a:cs typeface="Times New Roman" pitchFamily="18" charset="0"/>
              </a:rPr>
              <a:t>cartilagenous</a:t>
            </a:r>
            <a:r>
              <a:rPr lang="en-US" b="1" dirty="0" smtClean="0">
                <a:latin typeface="Times New Roman" pitchFamily="18" charset="0"/>
                <a:cs typeface="Times New Roman" pitchFamily="18" charset="0"/>
              </a:rPr>
              <a:t> cap at the left upper and the bony cortex at the right lower. This bone growth, though benign, can sometimes cause problems of pain and irritation that leads to removal surgically.</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7738" name="Group 10"/>
          <p:cNvGraphicFramePr>
            <a:graphicFrameLocks noGrp="1"/>
          </p:cNvGraphicFramePr>
          <p:nvPr/>
        </p:nvGraphicFramePr>
        <p:xfrm>
          <a:off x="533400" y="5410200"/>
          <a:ext cx="8077200" cy="1447800"/>
        </p:xfrm>
        <a:graphic>
          <a:graphicData uri="http://schemas.openxmlformats.org/drawingml/2006/table">
            <a:tbl>
              <a:tblPr/>
              <a:tblGrid>
                <a:gridCol w="8077200"/>
              </a:tblGrid>
              <a:tr h="144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7736" name="Picture 8" descr="BONE006"/>
          <p:cNvPicPr>
            <a:picLocks noChangeAspect="1" noChangeArrowheads="1"/>
          </p:cNvPicPr>
          <p:nvPr/>
        </p:nvPicPr>
        <p:blipFill>
          <a:blip r:embed="rId3" cstate="print"/>
          <a:srcRect/>
          <a:stretch>
            <a:fillRect/>
          </a:stretch>
        </p:blipFill>
        <p:spPr bwMode="auto">
          <a:xfrm>
            <a:off x="609600" y="422275"/>
            <a:ext cx="7772400" cy="474662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772400" cy="1470025"/>
          </a:xfrm>
        </p:spPr>
        <p:txBody>
          <a:bodyPr>
            <a:normAutofit fontScale="90000"/>
          </a:bodyPr>
          <a:lstStyle/>
          <a:p>
            <a:r>
              <a:rPr lang="en-US" sz="3600" b="1" dirty="0" smtClean="0"/>
              <a:t>5- </a:t>
            </a:r>
            <a:r>
              <a:rPr lang="en-US" sz="3600" b="1" dirty="0" err="1" smtClean="0"/>
              <a:t>Osteochondroma</a:t>
            </a:r>
            <a:r>
              <a:rPr lang="en-US" sz="3600" dirty="0" smtClean="0"/>
              <a:t> </a:t>
            </a:r>
            <a:r>
              <a:rPr lang="en-US" sz="3600" b="1" dirty="0" smtClean="0"/>
              <a:t>(</a:t>
            </a:r>
            <a:r>
              <a:rPr lang="en-US" sz="3600" b="1" dirty="0" err="1" smtClean="0"/>
              <a:t>osteochondroma</a:t>
            </a:r>
            <a:r>
              <a:rPr lang="en-US" sz="3600" b="1" dirty="0" smtClean="0"/>
              <a:t> </a:t>
            </a:r>
            <a:r>
              <a:rPr lang="en-US" sz="3600" b="1" dirty="0" err="1" smtClean="0"/>
              <a:t>exostosis</a:t>
            </a:r>
            <a:r>
              <a:rPr lang="en-US" sz="3600" b="1" dirty="0" smtClean="0"/>
              <a:t>)</a:t>
            </a:r>
            <a:r>
              <a:rPr lang="en-US" sz="3600" b="1" dirty="0" smtClean="0">
                <a:solidFill>
                  <a:schemeClr val="tx2"/>
                </a:solidFill>
              </a:rPr>
              <a:t/>
            </a:r>
            <a:br>
              <a:rPr lang="en-US" sz="3600" b="1" dirty="0" smtClean="0">
                <a:solidFill>
                  <a:schemeClr val="tx2"/>
                </a:solidFill>
              </a:rPr>
            </a:b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9"/>
          <p:cNvGraphicFramePr>
            <a:graphicFrameLocks noGrp="1"/>
          </p:cNvGraphicFramePr>
          <p:nvPr/>
        </p:nvGraphicFramePr>
        <p:xfrm>
          <a:off x="609600" y="4953000"/>
          <a:ext cx="8077200" cy="1579563"/>
        </p:xfrm>
        <a:graphic>
          <a:graphicData uri="http://schemas.openxmlformats.org/drawingml/2006/table">
            <a:tbl>
              <a:tblPr/>
              <a:tblGrid>
                <a:gridCol w="8077200"/>
              </a:tblGrid>
              <a:tr h="157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6</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An 18 years old female presented to the rheumatology clinic with 2 months history of pain and swelling in her upper thigh with weight loss .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4580" name="Picture 4" descr="ScannedImage-17"/>
          <p:cNvPicPr>
            <a:picLocks noChangeAspect="1" noChangeArrowheads="1"/>
          </p:cNvPicPr>
          <p:nvPr/>
        </p:nvPicPr>
        <p:blipFill>
          <a:blip r:embed="rId3" cstate="print">
            <a:extLst>
              <a:ext uri="28A0092B-C50C-407e-A947-70E740481C1C">
                <a14:useLocalDpi xmlns="" xmlns:a14="http://schemas.microsoft.com/office/drawing/2007/7/7/main" val="0"/>
              </a:ext>
            </a:extLst>
          </a:blip>
          <a:srcRect/>
          <a:stretch>
            <a:fillRect/>
          </a:stretch>
        </p:blipFill>
        <p:spPr bwMode="auto">
          <a:xfrm>
            <a:off x="714348" y="260350"/>
            <a:ext cx="7753350" cy="6057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07/7/7/main">
                <a:solidFill>
                  <a:srgbClr xmlns:mc="http://schemas.openxmlformats.org/markup-compatibility/2006" val="FFFFFF" mc:Ignorable=""/>
                </a:solidFill>
              </a14:hiddenFill>
            </a:ext>
            <a:ext uri="{53640926-AAD7-44d8-BBD7-CCE9431645EC}">
              <a14:shadowObscured xmlns="" xmlns:a14="http://schemas.microsoft.com/office/drawing/2007/7/7/main" val="1"/>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Roxie\Documents\My Scans\10001.tif"/>
          <p:cNvPicPr>
            <a:picLocks noChangeAspect="1" noChangeArrowheads="1"/>
          </p:cNvPicPr>
          <p:nvPr/>
        </p:nvPicPr>
        <p:blipFill>
          <a:blip r:embed="rId3" cstate="print"/>
          <a:srcRect l="4247" t="3413" r="3088" b="1257"/>
          <a:stretch>
            <a:fillRect/>
          </a:stretch>
        </p:blipFill>
        <p:spPr bwMode="auto">
          <a:xfrm>
            <a:off x="0" y="0"/>
            <a:ext cx="4499992" cy="6858000"/>
          </a:xfrm>
          <a:prstGeom prst="rect">
            <a:avLst/>
          </a:prstGeom>
          <a:noFill/>
          <a:ln w="9525">
            <a:noFill/>
            <a:miter lim="800000"/>
            <a:headEnd/>
            <a:tailEnd/>
          </a:ln>
        </p:spPr>
      </p:pic>
      <p:pic>
        <p:nvPicPr>
          <p:cNvPr id="5" name="Picture 4" descr="ScannedImage-18"/>
          <p:cNvPicPr>
            <a:picLocks noChangeAspect="1" noChangeArrowheads="1"/>
          </p:cNvPicPr>
          <p:nvPr/>
        </p:nvPicPr>
        <p:blipFill>
          <a:blip r:embed="rId4" cstate="print">
            <a:extLst>
              <a:ext uri="28A0092B-C50C-407e-A947-70E740481C1C">
                <a14:useLocalDpi xmlns="" xmlns:a14="http://schemas.microsoft.com/office/drawing/2007/7/7/main" val="0"/>
              </a:ext>
            </a:extLst>
          </a:blip>
          <a:srcRect/>
          <a:stretch>
            <a:fillRect/>
          </a:stretch>
        </p:blipFill>
        <p:spPr bwMode="auto">
          <a:xfrm>
            <a:off x="4678005" y="0"/>
            <a:ext cx="4465995"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07/7/7/main">
                <a:solidFill>
                  <a:srgbClr xmlns:mc="http://schemas.openxmlformats.org/markup-compatibility/2006" val="FFFFFF" mc:Ignorable=""/>
                </a:solidFill>
              </a14:hiddenFill>
            </a:ext>
            <a:ext uri="{53640926-AAD7-44d8-BBD7-CCE9431645EC}">
              <a14:shadowObscured xmlns="" xmlns:a14="http://schemas.microsoft.com/office/drawing/2007/7/7/main" val="1"/>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2"/>
          <p:cNvSpPr txBox="1">
            <a:spLocks/>
          </p:cNvSpPr>
          <p:nvPr/>
        </p:nvSpPr>
        <p:spPr bwMode="auto">
          <a:xfrm>
            <a:off x="0" y="6286500"/>
            <a:ext cx="9144000" cy="571500"/>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07/7/7/main" val="0"/>
              </a:ext>
            </a:extLst>
          </a:blip>
          <a:stretch>
            <a:fillRect/>
          </a:stretch>
        </p:blipFill>
        <p:spPr>
          <a:xfrm>
            <a:off x="276664" y="471733"/>
            <a:ext cx="8653054" cy="5662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0" name="Picture 4" descr="27"/>
          <p:cNvPicPr>
            <a:picLocks noGrp="1" noChangeAspect="1" noChangeArrowheads="1"/>
          </p:cNvPicPr>
          <p:nvPr>
            <p:ph/>
          </p:nvPr>
        </p:nvPicPr>
        <p:blipFill>
          <a:blip r:embed="rId2" cstate="print"/>
          <a:srcRect/>
          <a:stretch>
            <a:fillRect/>
          </a:stretch>
        </p:blipFill>
        <p:spPr>
          <a:xfrm>
            <a:off x="323528" y="185025"/>
            <a:ext cx="8280920" cy="6672975"/>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27"/>
          <p:cNvPicPr>
            <a:picLocks noGrp="1" noChangeAspect="1" noChangeArrowheads="1"/>
          </p:cNvPicPr>
          <p:nvPr>
            <p:ph/>
          </p:nvPr>
        </p:nvPicPr>
        <p:blipFill>
          <a:blip r:embed="rId2" cstate="print"/>
          <a:srcRect/>
          <a:stretch>
            <a:fillRect/>
          </a:stretch>
        </p:blipFill>
        <p:spPr>
          <a:xfrm>
            <a:off x="381000" y="457200"/>
            <a:ext cx="8382000" cy="5867400"/>
          </a:xfrm>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6-Osteosarcoma</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descr="27"/>
          <p:cNvPicPr>
            <a:picLocks noGrp="1" noChangeAspect="1" noChangeArrowheads="1"/>
          </p:cNvPicPr>
          <p:nvPr>
            <p:ph/>
          </p:nvPr>
        </p:nvPicPr>
        <p:blipFill>
          <a:blip r:embed="rId2" cstate="print"/>
          <a:srcRect/>
          <a:stretch>
            <a:fillRect/>
          </a:stretch>
        </p:blipFill>
        <p:spPr>
          <a:xfrm>
            <a:off x="990600" y="0"/>
            <a:ext cx="7467600" cy="6858000"/>
          </a:xfrm>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7</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91264" cy="4525963"/>
          </a:xfrm>
        </p:spPr>
        <p:txBody>
          <a:bodyPr>
            <a:normAutofit/>
          </a:bodyPr>
          <a:lstStyle/>
          <a:p>
            <a:r>
              <a:rPr lang="en-US" dirty="0" smtClean="0"/>
              <a:t>A 3 years old boy presented to his pediatrician with complaint of his parents from difficulty in walking , poor balance , and frequent falls . Laboratory investigation shows elevated </a:t>
            </a:r>
            <a:r>
              <a:rPr lang="en-US" dirty="0" err="1" smtClean="0"/>
              <a:t>creatine</a:t>
            </a:r>
            <a:r>
              <a:rPr lang="en-US" dirty="0" smtClean="0"/>
              <a:t> </a:t>
            </a:r>
            <a:r>
              <a:rPr lang="en-US" dirty="0" err="1" smtClean="0"/>
              <a:t>kinase</a:t>
            </a:r>
            <a:r>
              <a:rPr lang="en-US" dirty="0" smtClean="0"/>
              <a:t> . Muscle biopsy show absence of </a:t>
            </a:r>
            <a:r>
              <a:rPr lang="en-US" dirty="0" err="1" smtClean="0"/>
              <a:t>dystrophin</a:t>
            </a:r>
            <a:r>
              <a:rPr lang="en-US" dirty="0" smtClean="0"/>
              <a:t> by western blot analysis .                                                  What is your provisional diagnosis?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Muscle weakness is caused by muscular dystrophy."/>
          <p:cNvPicPr>
            <a:picLocks noChangeAspect="1" noChangeArrowheads="1"/>
          </p:cNvPicPr>
          <p:nvPr/>
        </p:nvPicPr>
        <p:blipFill>
          <a:blip r:embed="rId2" cstate="print"/>
          <a:srcRect/>
          <a:stretch>
            <a:fillRect/>
          </a:stretch>
        </p:blipFill>
        <p:spPr bwMode="auto">
          <a:xfrm>
            <a:off x="1907704" y="548680"/>
            <a:ext cx="5544616" cy="583264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uchenne's Muscular Dystrophy"/>
          <p:cNvPicPr>
            <a:picLocks noChangeAspect="1" noChangeArrowheads="1"/>
          </p:cNvPicPr>
          <p:nvPr/>
        </p:nvPicPr>
        <p:blipFill>
          <a:blip r:embed="rId2" cstate="print"/>
          <a:srcRect/>
          <a:stretch>
            <a:fillRect/>
          </a:stretch>
        </p:blipFill>
        <p:spPr bwMode="auto">
          <a:xfrm>
            <a:off x="0" y="206556"/>
            <a:ext cx="5364088" cy="6651444"/>
          </a:xfrm>
          <a:prstGeom prst="rect">
            <a:avLst/>
          </a:prstGeom>
          <a:noFill/>
        </p:spPr>
      </p:pic>
      <p:sp>
        <p:nvSpPr>
          <p:cNvPr id="3" name="TextBox 2"/>
          <p:cNvSpPr txBox="1"/>
          <p:nvPr/>
        </p:nvSpPr>
        <p:spPr>
          <a:xfrm>
            <a:off x="5580112" y="692696"/>
            <a:ext cx="3240360" cy="2862322"/>
          </a:xfrm>
          <a:prstGeom prst="rect">
            <a:avLst/>
          </a:prstGeom>
          <a:noFill/>
        </p:spPr>
        <p:txBody>
          <a:bodyPr wrap="square" rtlCol="0">
            <a:spAutoFit/>
          </a:bodyPr>
          <a:lstStyle/>
          <a:p>
            <a:r>
              <a:rPr lang="en-US" sz="3600" dirty="0" err="1" smtClean="0"/>
              <a:t>Droping</a:t>
            </a:r>
            <a:r>
              <a:rPr lang="en-US" sz="3600" dirty="0" smtClean="0"/>
              <a:t> of foot, back deformity, and asymmetric  calf muscles atrophy.</a:t>
            </a:r>
            <a:endParaRPr lang="en-US" sz="3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cstate="print"/>
          <a:srcRect/>
          <a:stretch>
            <a:fillRect/>
          </a:stretch>
        </p:blipFill>
        <p:spPr bwMode="auto">
          <a:xfrm>
            <a:off x="611560" y="260648"/>
            <a:ext cx="7776864" cy="5705872"/>
          </a:xfrm>
          <a:prstGeom prst="rect">
            <a:avLst/>
          </a:prstGeom>
          <a:noFill/>
          <a:ln w="9525">
            <a:noFill/>
            <a:miter lim="800000"/>
            <a:headEnd/>
            <a:tailEnd/>
          </a:ln>
        </p:spPr>
      </p:pic>
      <p:sp>
        <p:nvSpPr>
          <p:cNvPr id="3" name="Rectangle 2"/>
          <p:cNvSpPr/>
          <p:nvPr/>
        </p:nvSpPr>
        <p:spPr>
          <a:xfrm>
            <a:off x="251520" y="5805264"/>
            <a:ext cx="8640960" cy="1200329"/>
          </a:xfrm>
          <a:prstGeom prst="rect">
            <a:avLst/>
          </a:prstGeom>
        </p:spPr>
        <p:txBody>
          <a:bodyPr wrap="square">
            <a:spAutoFit/>
          </a:bodyPr>
          <a:lstStyle/>
          <a:p>
            <a:r>
              <a:rPr lang="en-US" sz="2400" dirty="0" err="1" smtClean="0"/>
              <a:t>Duchenne</a:t>
            </a:r>
            <a:r>
              <a:rPr lang="en-US" sz="2400" dirty="0" smtClean="0"/>
              <a:t> muscular dystrophy showing variations in muscle fiber size , increased </a:t>
            </a:r>
            <a:r>
              <a:rPr lang="en-US" sz="2400" dirty="0" err="1" smtClean="0"/>
              <a:t>endomysial</a:t>
            </a:r>
            <a:r>
              <a:rPr lang="en-US" sz="2400" dirty="0" smtClean="0"/>
              <a:t> connective tissue , and regenerating fibers (blue hue)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8349" name="Group 13"/>
          <p:cNvGraphicFramePr>
            <a:graphicFrameLocks noGrp="1"/>
          </p:cNvGraphicFramePr>
          <p:nvPr/>
        </p:nvGraphicFramePr>
        <p:xfrm>
          <a:off x="457200" y="4953000"/>
          <a:ext cx="8153400" cy="1627188"/>
        </p:xfrm>
        <a:graphic>
          <a:graphicData uri="http://schemas.openxmlformats.org/drawingml/2006/table">
            <a:tbl>
              <a:tblPr/>
              <a:tblGrid>
                <a:gridCol w="8153400"/>
              </a:tblGrid>
              <a:tr h="162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This is chronic osteomyelitis. Note the fibrosis of the marrow space accompanied by chronic inflammatory cells. There can be bone destruction with remodelling. Osteomyelitis is very difficult to treat.</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8344" name="Picture 8" descr="BONE016"/>
          <p:cNvPicPr>
            <a:picLocks noChangeAspect="1" noChangeArrowheads="1"/>
          </p:cNvPicPr>
          <p:nvPr/>
        </p:nvPicPr>
        <p:blipFill>
          <a:blip r:embed="rId2" cstate="print"/>
          <a:srcRect/>
          <a:stretch>
            <a:fillRect/>
          </a:stretch>
        </p:blipFill>
        <p:spPr bwMode="auto">
          <a:xfrm>
            <a:off x="533400" y="381000"/>
            <a:ext cx="7620000" cy="44196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cstate="print"/>
          <a:srcRect/>
          <a:stretch>
            <a:fillRect/>
          </a:stretch>
        </p:blipFill>
        <p:spPr bwMode="auto">
          <a:xfrm>
            <a:off x="0" y="620688"/>
            <a:ext cx="9144000" cy="5733256"/>
          </a:xfrm>
          <a:prstGeom prst="rect">
            <a:avLst/>
          </a:prstGeom>
          <a:noFill/>
          <a:ln w="9525">
            <a:noFill/>
            <a:miter lim="800000"/>
            <a:headEnd/>
            <a:tailEnd/>
          </a:ln>
        </p:spPr>
      </p:pic>
      <p:sp>
        <p:nvSpPr>
          <p:cNvPr id="58371" name="Text Box 5"/>
          <p:cNvSpPr txBox="1">
            <a:spLocks noChangeArrowheads="1"/>
          </p:cNvSpPr>
          <p:nvPr/>
        </p:nvSpPr>
        <p:spPr bwMode="auto">
          <a:xfrm>
            <a:off x="0" y="5589240"/>
            <a:ext cx="3200400" cy="914400"/>
          </a:xfrm>
          <a:prstGeom prst="rect">
            <a:avLst/>
          </a:prstGeom>
          <a:noFill/>
          <a:ln w="9525">
            <a:noFill/>
            <a:miter lim="800000"/>
            <a:headEnd/>
            <a:tailEnd/>
          </a:ln>
        </p:spPr>
        <p:txBody>
          <a:bodyPr>
            <a:spAutoFit/>
          </a:bodyPr>
          <a:lstStyle/>
          <a:p>
            <a:pPr>
              <a:spcBef>
                <a:spcPct val="50000"/>
              </a:spcBef>
            </a:pPr>
            <a:r>
              <a:rPr lang="en-US" sz="5400" b="1" dirty="0">
                <a:solidFill>
                  <a:srgbClr val="3333CC"/>
                </a:solidFill>
              </a:rPr>
              <a:t>NORMAL</a:t>
            </a:r>
          </a:p>
        </p:txBody>
      </p:sp>
      <p:sp>
        <p:nvSpPr>
          <p:cNvPr id="58372" name="Text Box 6"/>
          <p:cNvSpPr txBox="1">
            <a:spLocks noChangeArrowheads="1"/>
          </p:cNvSpPr>
          <p:nvPr/>
        </p:nvSpPr>
        <p:spPr bwMode="auto">
          <a:xfrm>
            <a:off x="5220072" y="5546725"/>
            <a:ext cx="3657600" cy="1311275"/>
          </a:xfrm>
          <a:prstGeom prst="rect">
            <a:avLst/>
          </a:prstGeom>
          <a:noFill/>
          <a:ln w="9525">
            <a:noFill/>
            <a:miter lim="800000"/>
            <a:headEnd/>
            <a:tailEnd/>
          </a:ln>
        </p:spPr>
        <p:txBody>
          <a:bodyPr>
            <a:spAutoFit/>
          </a:bodyPr>
          <a:lstStyle/>
          <a:p>
            <a:pPr>
              <a:spcBef>
                <a:spcPct val="50000"/>
              </a:spcBef>
            </a:pPr>
            <a:r>
              <a:rPr lang="en-US" sz="8000" b="1" dirty="0">
                <a:solidFill>
                  <a:srgbClr val="3333CC"/>
                </a:solidFill>
              </a:rPr>
              <a:t>DMD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7-Duchenne muscular dystrophy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no.8</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0" y="908721"/>
            <a:ext cx="8136907" cy="353943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A 52-year-old woman presents with 6-month history of progressive muscle weakness and a skin rash.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Physical examination is remarkable for a diffuse purple/red discoloration of the skin over her cheeks, nose, and eyelids. Examination confirms proximal muscle weakness.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Laboratory findings show an increase in creatine kinase (10 times the normal).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studentconsult.com/content/9781416031215/Kumar_Cases_PBD8/imm5/imm510.jpg"/>
          <p:cNvPicPr>
            <a:picLocks noChangeAspect="1" noChangeArrowheads="1"/>
          </p:cNvPicPr>
          <p:nvPr/>
        </p:nvPicPr>
        <p:blipFill>
          <a:blip r:embed="rId2" cstate="print"/>
          <a:srcRect/>
          <a:stretch>
            <a:fillRect/>
          </a:stretch>
        </p:blipFill>
        <p:spPr bwMode="auto">
          <a:xfrm>
            <a:off x="2411760" y="1124744"/>
            <a:ext cx="4104456" cy="4392488"/>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rapaho.nsuok.edu/~castillo/NotesImages/Topic114NotesImage3.jpg"/>
          <p:cNvPicPr>
            <a:picLocks noChangeAspect="1" noChangeArrowheads="1"/>
          </p:cNvPicPr>
          <p:nvPr/>
        </p:nvPicPr>
        <p:blipFill>
          <a:blip r:embed="rId3" cstate="print"/>
          <a:srcRect/>
          <a:stretch>
            <a:fillRect/>
          </a:stretch>
        </p:blipFill>
        <p:spPr bwMode="auto">
          <a:xfrm>
            <a:off x="467544" y="378859"/>
            <a:ext cx="3960440" cy="6479141"/>
          </a:xfrm>
          <a:prstGeom prst="rect">
            <a:avLst/>
          </a:prstGeom>
          <a:noFill/>
        </p:spPr>
      </p:pic>
      <p:sp>
        <p:nvSpPr>
          <p:cNvPr id="5" name="Content Placeholder 4"/>
          <p:cNvSpPr>
            <a:spLocks noGrp="1"/>
          </p:cNvSpPr>
          <p:nvPr>
            <p:ph sz="half" idx="4294967295"/>
          </p:nvPr>
        </p:nvSpPr>
        <p:spPr>
          <a:xfrm>
            <a:off x="5105400" y="1600200"/>
            <a:ext cx="4038600" cy="4525963"/>
          </a:xfrm>
        </p:spPr>
        <p:txBody>
          <a:bodyPr/>
          <a:lstStyle/>
          <a:p>
            <a:r>
              <a:rPr lang="en-US" dirty="0" smtClean="0"/>
              <a:t>The </a:t>
            </a:r>
            <a:r>
              <a:rPr lang="en-US" dirty="0" err="1" smtClean="0"/>
              <a:t>histologic</a:t>
            </a:r>
            <a:r>
              <a:rPr lang="en-US" dirty="0" smtClean="0"/>
              <a:t> appearance of muscle shows </a:t>
            </a:r>
            <a:r>
              <a:rPr lang="en-US" dirty="0" err="1" smtClean="0"/>
              <a:t>perifascicular</a:t>
            </a:r>
            <a:r>
              <a:rPr lang="en-US" dirty="0" smtClean="0"/>
              <a:t> atrophy of muscle fibers and inflammation .</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8-Dermatomyositis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702314.fig.00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err="1" smtClean="0"/>
              <a:t>Osteomyelitis</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TotalTime>
  <Words>1140</Words>
  <Application>Microsoft Office PowerPoint</Application>
  <PresentationFormat>On-screen Show (4:3)</PresentationFormat>
  <Paragraphs>97</Paragraphs>
  <Slides>67</Slides>
  <Notes>23</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Musculoskeletal block  Pathology practical </vt:lpstr>
      <vt:lpstr>Gross pathology and histopathology</vt:lpstr>
      <vt:lpstr>Case no. 1</vt:lpstr>
      <vt:lpstr>Slide 4</vt:lpstr>
      <vt:lpstr>Slide 5</vt:lpstr>
      <vt:lpstr>Slide 6</vt:lpstr>
      <vt:lpstr>Slide 7</vt:lpstr>
      <vt:lpstr>Osteomyelitis</vt:lpstr>
      <vt:lpstr>Slide 9</vt:lpstr>
      <vt:lpstr>Case no. 2</vt:lpstr>
      <vt:lpstr>Slide 11</vt:lpstr>
      <vt:lpstr>Slide 12</vt:lpstr>
      <vt:lpstr>Slide 13</vt:lpstr>
      <vt:lpstr>Slide 14</vt:lpstr>
      <vt:lpstr>2- Spinal TB - Potts Disease (Tuberculous osteomyelitis)</vt:lpstr>
      <vt:lpstr>Slide 16</vt:lpstr>
      <vt:lpstr>Case no. 3</vt:lpstr>
      <vt:lpstr>Slide 18</vt:lpstr>
      <vt:lpstr>Swelling, edema and deformity of interphalangeal joint secondary to RA</vt:lpstr>
      <vt:lpstr>Slide 20</vt:lpstr>
      <vt:lpstr>Slide 21</vt:lpstr>
      <vt:lpstr>Slide 22</vt:lpstr>
      <vt:lpstr>Slide 23</vt:lpstr>
      <vt:lpstr>3- Rheumatoid arthritis</vt:lpstr>
      <vt:lpstr>Slide 25</vt:lpstr>
      <vt:lpstr>Case no. 4</vt:lpstr>
      <vt:lpstr>Slide 27</vt:lpstr>
      <vt:lpstr>Slide 28</vt:lpstr>
      <vt:lpstr>Slide 29</vt:lpstr>
      <vt:lpstr>Slide 30</vt:lpstr>
      <vt:lpstr>4- Osteoarthritis</vt:lpstr>
      <vt:lpstr>Slide 32</vt:lpstr>
      <vt:lpstr>Case no. 5</vt:lpstr>
      <vt:lpstr>Slide 34</vt:lpstr>
      <vt:lpstr>Slide 35</vt:lpstr>
      <vt:lpstr>Slide 36</vt:lpstr>
      <vt:lpstr>Slide 37</vt:lpstr>
      <vt:lpstr>Slide 38</vt:lpstr>
      <vt:lpstr>Slide 39</vt:lpstr>
      <vt:lpstr>Slide 40</vt:lpstr>
      <vt:lpstr>Slide 41</vt:lpstr>
      <vt:lpstr>Slide 42</vt:lpstr>
      <vt:lpstr>5- Osteochondroma (osteochondroma exostosis) </vt:lpstr>
      <vt:lpstr>Slide 44</vt:lpstr>
      <vt:lpstr>Case no. 6</vt:lpstr>
      <vt:lpstr>Slide 46</vt:lpstr>
      <vt:lpstr>Slide 47</vt:lpstr>
      <vt:lpstr>Slide 48</vt:lpstr>
      <vt:lpstr>Slide 49</vt:lpstr>
      <vt:lpstr>Slide 50</vt:lpstr>
      <vt:lpstr>6-Osteosarcoma</vt:lpstr>
      <vt:lpstr>Slide 52</vt:lpstr>
      <vt:lpstr>Slide 53</vt:lpstr>
      <vt:lpstr>Case no. 7</vt:lpstr>
      <vt:lpstr>Slide 55</vt:lpstr>
      <vt:lpstr>Slide 56</vt:lpstr>
      <vt:lpstr>Slide 57</vt:lpstr>
      <vt:lpstr>Slide 58</vt:lpstr>
      <vt:lpstr>Slide 59</vt:lpstr>
      <vt:lpstr>Slide 60</vt:lpstr>
      <vt:lpstr>7-Duchenne muscular dystrophy</vt:lpstr>
      <vt:lpstr>Slide 62</vt:lpstr>
      <vt:lpstr>Case no.8</vt:lpstr>
      <vt:lpstr>Slide 64</vt:lpstr>
      <vt:lpstr>Slide 65</vt:lpstr>
      <vt:lpstr>Slide 66</vt:lpstr>
      <vt:lpstr>8-Dermatomyositis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practical block</dc:title>
  <dc:creator>Mr. Amer Shafie</dc:creator>
  <cp:lastModifiedBy>Mr. Amer Shafie</cp:lastModifiedBy>
  <cp:revision>80</cp:revision>
  <dcterms:created xsi:type="dcterms:W3CDTF">2010-04-26T10:38:24Z</dcterms:created>
  <dcterms:modified xsi:type="dcterms:W3CDTF">2013-01-06T05:53:27Z</dcterms:modified>
</cp:coreProperties>
</file>