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28" r:id="rId2"/>
    <p:sldId id="330" r:id="rId3"/>
    <p:sldId id="349" r:id="rId4"/>
    <p:sldId id="287" r:id="rId5"/>
    <p:sldId id="289" r:id="rId6"/>
    <p:sldId id="285" r:id="rId7"/>
    <p:sldId id="333" r:id="rId8"/>
    <p:sldId id="294" r:id="rId9"/>
    <p:sldId id="344" r:id="rId10"/>
    <p:sldId id="337" r:id="rId11"/>
    <p:sldId id="339" r:id="rId12"/>
    <p:sldId id="338" r:id="rId13"/>
    <p:sldId id="340" r:id="rId14"/>
    <p:sldId id="300" r:id="rId15"/>
    <p:sldId id="345" r:id="rId16"/>
    <p:sldId id="341" r:id="rId17"/>
    <p:sldId id="342" r:id="rId18"/>
    <p:sldId id="343" r:id="rId19"/>
    <p:sldId id="346" r:id="rId20"/>
    <p:sldId id="347" r:id="rId21"/>
    <p:sldId id="348" r:id="rId22"/>
    <p:sldId id="350" r:id="rId23"/>
    <p:sldId id="320" r:id="rId24"/>
    <p:sldId id="33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E39"/>
    <a:srgbClr val="FABE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16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44DD6-47C8-4E06-B0F6-B2E9B22024AF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3CF92-91F4-4B5C-B9AC-548039353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2C66-B3A0-411A-8F3B-2ABCBBB9FB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3CF92-91F4-4B5C-B9AC-54803935323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3CF92-91F4-4B5C-B9AC-54803935323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91FC2A-8516-45FF-8442-D058B30D15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D37EA8-4988-4ACC-A68F-6BFD3F90D240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70841" y="3978166"/>
            <a:ext cx="253370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Saeed Vohra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7719" y="3962400"/>
            <a:ext cx="323511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Jamila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El-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Medany</a:t>
            </a:r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5026" y="2459421"/>
            <a:ext cx="592822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8"/>
            <a:r>
              <a:rPr lang="en-US" sz="54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/>
              </a:rPr>
              <a:t>WRIST &amp;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/>
              </a:rPr>
              <a:t>HAND</a:t>
            </a:r>
            <a:endParaRPr lang="en-US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6840"/>
            <a:ext cx="9144000" cy="64889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Short Muscles of Thumb &amp; Little Finger</a:t>
            </a:r>
            <a:endParaRPr lang="ar-SA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User\My Documents\Student Gray\7. Upper limb\F66122-007-f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3000" contrast="35000"/>
          </a:blip>
          <a:srcRect l="2273" r="3636" b="5705"/>
          <a:stretch>
            <a:fillRect/>
          </a:stretch>
        </p:blipFill>
        <p:spPr bwMode="auto">
          <a:xfrm>
            <a:off x="609600" y="1905000"/>
            <a:ext cx="7772400" cy="46481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3429000" y="2133600"/>
            <a:ext cx="1600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10200" y="5715000"/>
            <a:ext cx="2286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1430"/>
            <a:ext cx="9144000" cy="6086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Hypothenar Eminence</a:t>
            </a:r>
            <a:endParaRPr lang="ar-SA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203510" y="1514901"/>
          <a:ext cx="4768485" cy="3611454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009230"/>
                <a:gridCol w="495830"/>
                <a:gridCol w="914841"/>
                <a:gridCol w="959108"/>
                <a:gridCol w="1389476"/>
              </a:tblGrid>
              <a:tr h="417807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Act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NS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i="1" dirty="0" smtClean="0"/>
                        <a:t>Ins</a:t>
                      </a:r>
                      <a:endParaRPr lang="ar-SA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i="1" dirty="0" err="1" smtClean="0"/>
                        <a:t>Orig</a:t>
                      </a:r>
                      <a:endParaRPr lang="ar-SA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Name</a:t>
                      </a:r>
                      <a:endParaRPr lang="ar-SA" dirty="0"/>
                    </a:p>
                  </a:txBody>
                  <a:tcPr anchor="ctr"/>
                </a:tc>
              </a:tr>
              <a:tr h="824167">
                <a:tc>
                  <a:txBody>
                    <a:bodyPr/>
                    <a:lstStyle/>
                    <a:p>
                      <a:pPr rtl="1"/>
                      <a:r>
                        <a:rPr lang="en-US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AB</a:t>
                      </a:r>
                      <a:endParaRPr lang="ar-SA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/>
                      <a:r>
                        <a:rPr lang="en-US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Ulnar</a:t>
                      </a: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Base of </a:t>
                      </a:r>
                      <a:r>
                        <a:rPr lang="en-US" sz="14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prox</a:t>
                      </a:r>
                      <a:r>
                        <a:rPr lang="en-US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imal</a:t>
                      </a:r>
                      <a:r>
                        <a:rPr lang="en-US" sz="14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phalanx</a:t>
                      </a:r>
                      <a:endParaRPr lang="ar-SA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Pisiform</a:t>
                      </a:r>
                      <a:endParaRPr lang="ar-SA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Abductor </a:t>
                      </a:r>
                      <a:r>
                        <a:rPr lang="en-US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Digiti</a:t>
                      </a:r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minimi</a:t>
                      </a:r>
                      <a:endParaRPr lang="ar-SA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64549">
                <a:tc>
                  <a:txBody>
                    <a:bodyPr/>
                    <a:lstStyle/>
                    <a:p>
                      <a:pPr rtl="1"/>
                      <a:r>
                        <a:rPr lang="en-US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FLX</a:t>
                      </a:r>
                      <a:endParaRPr lang="ar-SA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Base of </a:t>
                      </a:r>
                      <a:r>
                        <a:rPr lang="en-US" sz="14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prox</a:t>
                      </a:r>
                      <a:r>
                        <a:rPr lang="en-US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imal</a:t>
                      </a:r>
                      <a:r>
                        <a:rPr lang="en-US" sz="14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phalanx</a:t>
                      </a:r>
                      <a:endParaRPr lang="en-US" sz="14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Flexor </a:t>
                      </a:r>
                      <a:r>
                        <a:rPr lang="en-US" sz="16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REtinaculum</a:t>
                      </a:r>
                      <a:endParaRPr lang="ar-SA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Flexor</a:t>
                      </a:r>
                      <a:r>
                        <a:rPr lang="en-US" sz="14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4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(Dig </a:t>
                      </a:r>
                      <a:r>
                        <a:rPr lang="en-US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minimi</a:t>
                      </a:r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ar-SA" sz="14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/>
                      <a:endParaRPr lang="en-US" sz="14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1"/>
                      <a:endParaRPr lang="ar-SA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04931">
                <a:tc>
                  <a:txBody>
                    <a:bodyPr/>
                    <a:lstStyle/>
                    <a:p>
                      <a:pPr rtl="1"/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Pulls</a:t>
                      </a:r>
                      <a:r>
                        <a:rPr kumimoji="0" lang="en-US" sz="14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the 5</a:t>
                      </a:r>
                      <a:r>
                        <a:rPr kumimoji="0" lang="en-US" sz="1400" b="0" i="0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</a:t>
                      </a:r>
                      <a:r>
                        <a:rPr kumimoji="0" lang="en-US" sz="14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metac</a:t>
                      </a:r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forward</a:t>
                      </a:r>
                    </a:p>
                    <a:p>
                      <a:pPr rtl="1"/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(Cupping the palm)</a:t>
                      </a:r>
                      <a:endParaRPr lang="ar-SA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Medial</a:t>
                      </a:r>
                      <a:r>
                        <a:rPr lang="en-US" sz="14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Border of 5</a:t>
                      </a:r>
                      <a:r>
                        <a:rPr lang="en-US" sz="1400" b="0" i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en-US" sz="14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Merta</a:t>
                      </a:r>
                      <a:r>
                        <a:rPr lang="en-US" sz="14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carpal </a:t>
                      </a:r>
                      <a:endParaRPr lang="ar-SA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FR</a:t>
                      </a:r>
                      <a:endParaRPr lang="ar-SA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Opponens</a:t>
                      </a:r>
                      <a:r>
                        <a:rPr lang="en-US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(Dig </a:t>
                      </a:r>
                      <a:r>
                        <a:rPr lang="en-US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minimi</a:t>
                      </a:r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ar-SA" sz="14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/>
                      <a:endParaRPr lang="en-US" sz="14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1"/>
                      <a:endParaRPr lang="ar-SA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Documents and Settings\Jamila\My Documents\Student Gray\7. Upper limb\F66122-007-f102.jpg"/>
          <p:cNvPicPr>
            <a:picLocks noChangeAspect="1" noChangeArrowheads="1"/>
          </p:cNvPicPr>
          <p:nvPr/>
        </p:nvPicPr>
        <p:blipFill>
          <a:blip r:embed="rId2" cstate="print">
            <a:lum bright="-21000" contrast="42000"/>
          </a:blip>
          <a:srcRect b="2366"/>
          <a:stretch>
            <a:fillRect/>
          </a:stretch>
        </p:blipFill>
        <p:spPr bwMode="auto">
          <a:xfrm>
            <a:off x="0" y="1503529"/>
            <a:ext cx="4038557" cy="4648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</a:rPr>
              <a:t>Thenar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Eminence</a:t>
            </a:r>
            <a:endParaRPr lang="en-US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162099" y="838200"/>
          <a:ext cx="4856011" cy="409941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73338"/>
                <a:gridCol w="533063"/>
                <a:gridCol w="1354181"/>
                <a:gridCol w="1101921"/>
                <a:gridCol w="1193508"/>
              </a:tblGrid>
              <a:tr h="390099"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ACT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NS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INS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ORIG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i="0" dirty="0" smtClean="0"/>
                        <a:t>Name</a:t>
                      </a:r>
                      <a:endParaRPr lang="ar-SA" sz="1600" i="0" dirty="0"/>
                    </a:p>
                  </a:txBody>
                  <a:tcPr/>
                </a:tc>
              </a:tr>
              <a:tr h="1642922">
                <a:tc>
                  <a:txBody>
                    <a:bodyPr/>
                    <a:lstStyle/>
                    <a:p>
                      <a:pPr rtl="1"/>
                      <a:r>
                        <a:rPr lang="en-US" sz="1400" i="0" dirty="0" smtClean="0"/>
                        <a:t>AB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en-US" sz="2400" b="1" i="0" dirty="0" smtClean="0"/>
                        <a:t>Median</a:t>
                      </a: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b="0" i="0" dirty="0" smtClean="0"/>
                        <a:t>Base of </a:t>
                      </a:r>
                    </a:p>
                    <a:p>
                      <a:pPr rtl="1"/>
                      <a:r>
                        <a:rPr lang="en-US" sz="1400" b="0" i="0" dirty="0" smtClean="0"/>
                        <a:t>proximal</a:t>
                      </a:r>
                    </a:p>
                    <a:p>
                      <a:pPr rtl="1"/>
                      <a:r>
                        <a:rPr lang="en-US" sz="1400" b="0" i="0" dirty="0" smtClean="0"/>
                        <a:t>phalanx </a:t>
                      </a:r>
                      <a:r>
                        <a:rPr lang="en-US" sz="1400" b="0" i="0" baseline="0" dirty="0" smtClean="0"/>
                        <a:t> of thumb</a:t>
                      </a:r>
                      <a:endParaRPr lang="ar-SA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b="1" i="0" dirty="0" smtClean="0"/>
                        <a:t>FR</a:t>
                      </a:r>
                      <a:r>
                        <a:rPr lang="en-US" sz="1400" b="0" i="0" baseline="0" dirty="0" smtClean="0"/>
                        <a:t>, </a:t>
                      </a:r>
                      <a:r>
                        <a:rPr lang="en-US" sz="1400" b="0" i="0" baseline="0" dirty="0" err="1" smtClean="0"/>
                        <a:t>S</a:t>
                      </a:r>
                      <a:r>
                        <a:rPr kumimoji="0" lang="en-US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caphoid</a:t>
                      </a:r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 &amp; </a:t>
                      </a:r>
                      <a:r>
                        <a:rPr kumimoji="0" lang="en-US" sz="14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rapezium</a:t>
                      </a:r>
                      <a:endParaRPr lang="ar-SA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Abductor</a:t>
                      </a:r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i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pollicis</a:t>
                      </a:r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</a:t>
                      </a:r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revis</a:t>
                      </a:r>
                      <a:endParaRPr lang="ar-SA" sz="16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34874">
                <a:tc>
                  <a:txBody>
                    <a:bodyPr/>
                    <a:lstStyle/>
                    <a:p>
                      <a:pPr rtl="1"/>
                      <a:r>
                        <a:rPr lang="en-US" sz="1400" i="0" dirty="0" smtClean="0"/>
                        <a:t>FLX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/>
                      <a:endParaRPr lang="en-US" sz="1400" i="0" dirty="0" smtClean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b="0" i="0" dirty="0" smtClean="0"/>
                        <a:t>Base of </a:t>
                      </a:r>
                    </a:p>
                    <a:p>
                      <a:pPr rtl="1"/>
                      <a:r>
                        <a:rPr lang="en-US" sz="1400" b="0" i="0" dirty="0" smtClean="0"/>
                        <a:t>proximal</a:t>
                      </a:r>
                    </a:p>
                    <a:p>
                      <a:pPr rtl="1"/>
                      <a:r>
                        <a:rPr lang="en-US" sz="1400" b="0" i="0" dirty="0" smtClean="0"/>
                        <a:t>phalanx </a:t>
                      </a:r>
                      <a:r>
                        <a:rPr lang="en-US" sz="1400" b="0" i="0" baseline="0" dirty="0" smtClean="0"/>
                        <a:t> of thumb</a:t>
                      </a:r>
                      <a:endParaRPr lang="ar-SA" sz="1600" b="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b="1" i="0" dirty="0" smtClean="0"/>
                        <a:t>FR</a:t>
                      </a:r>
                      <a:endParaRPr lang="ar-SA" sz="1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Flexor </a:t>
                      </a:r>
                    </a:p>
                    <a:p>
                      <a:pPr rtl="1"/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Pollicis</a:t>
                      </a:r>
                    </a:p>
                    <a:p>
                      <a:pPr rtl="1"/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brevis</a:t>
                      </a:r>
                      <a:endParaRPr lang="ar-SA" sz="16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98982">
                <a:tc>
                  <a:txBody>
                    <a:bodyPr/>
                    <a:lstStyle/>
                    <a:p>
                      <a:pPr algn="l" rtl="0"/>
                      <a:r>
                        <a:rPr lang="en-US" sz="1400" i="0" dirty="0" smtClean="0"/>
                        <a:t>opposition</a:t>
                      </a:r>
                      <a:endParaRPr lang="ar-SA" sz="1400" i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sz="1400" i="0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b="0" i="0" dirty="0" smtClean="0"/>
                        <a:t>Shaft of the metacarpal</a:t>
                      </a:r>
                      <a:r>
                        <a:rPr lang="en-US" sz="1400" b="0" i="0" baseline="0" dirty="0" smtClean="0"/>
                        <a:t> of thumb</a:t>
                      </a:r>
                      <a:endParaRPr lang="ar-SA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/>
                        <a:t>FR</a:t>
                      </a:r>
                      <a:endParaRPr lang="ar-SA" sz="1400" b="1" i="0" dirty="0" smtClean="0"/>
                    </a:p>
                    <a:p>
                      <a:pPr rtl="1"/>
                      <a:endParaRPr lang="ar-SA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Opponens</a:t>
                      </a:r>
                      <a:endParaRPr lang="en-US" sz="1600" b="1" i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rtl="1"/>
                      <a:r>
                        <a:rPr lang="en-US" sz="1600" b="1" i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pollicis</a:t>
                      </a:r>
                      <a:endParaRPr lang="ar-SA" sz="16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" name="Picture 2" descr="C:\Documents and Settings\User\My Documents\Student Gray\7. Upper limb\F66122-007-f120.jpg"/>
          <p:cNvPicPr>
            <a:picLocks noChangeAspect="1" noChangeArrowheads="1"/>
          </p:cNvPicPr>
          <p:nvPr/>
        </p:nvPicPr>
        <p:blipFill>
          <a:blip r:embed="rId2" cstate="print"/>
          <a:srcRect l="67705" b="13333"/>
          <a:stretch>
            <a:fillRect/>
          </a:stretch>
        </p:blipFill>
        <p:spPr bwMode="auto">
          <a:xfrm>
            <a:off x="6096000" y="5071238"/>
            <a:ext cx="2116992" cy="1676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7" name="Picture 2" descr="C:\Documents and Settings\Jamila\My Documents\Student Gray\7. Upper limb\F66122-007-f102.jpg"/>
          <p:cNvPicPr>
            <a:picLocks noChangeAspect="1" noChangeArrowheads="1"/>
          </p:cNvPicPr>
          <p:nvPr/>
        </p:nvPicPr>
        <p:blipFill>
          <a:blip r:embed="rId3" cstate="print">
            <a:lum bright="-21000" contrast="42000"/>
          </a:blip>
          <a:srcRect b="2366"/>
          <a:stretch>
            <a:fillRect/>
          </a:stretch>
        </p:blipFill>
        <p:spPr bwMode="auto">
          <a:xfrm>
            <a:off x="173427" y="1728944"/>
            <a:ext cx="3864620" cy="413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User\My Documents\Student Gray\7. Upper limb\F66122-007-f1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4117"/>
          <a:stretch>
            <a:fillRect/>
          </a:stretch>
        </p:blipFill>
        <p:spPr bwMode="auto">
          <a:xfrm>
            <a:off x="173427" y="1468817"/>
            <a:ext cx="3825368" cy="45390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189863" y="1562394"/>
          <a:ext cx="4749185" cy="52956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43535"/>
                <a:gridCol w="1366525"/>
                <a:gridCol w="1214691"/>
                <a:gridCol w="1324434"/>
              </a:tblGrid>
              <a:tr h="746976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ar-SA" sz="1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ACT</a:t>
                      </a:r>
                      <a:endParaRPr lang="ar-SA" sz="1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INSER</a:t>
                      </a:r>
                      <a:endParaRPr lang="ar-SA" sz="1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  <a:endParaRPr lang="ar-SA" sz="1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48630">
                <a:tc>
                  <a:txBody>
                    <a:bodyPr/>
                    <a:lstStyle/>
                    <a:p>
                      <a:pPr rtl="1"/>
                      <a:r>
                        <a:rPr lang="en-US" sz="20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Ulnar</a:t>
                      </a:r>
                      <a:endParaRPr lang="en-US" sz="20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1"/>
                      <a:endParaRPr lang="ar-SA" sz="16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Adduction of thumb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6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base  of proximal phalanx </a:t>
                      </a:r>
                    </a:p>
                    <a:p>
                      <a:pPr rtl="1"/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 thumb</a:t>
                      </a:r>
                      <a:endParaRPr lang="ar-SA" sz="16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Oblique head </a:t>
                      </a:r>
                    </a:p>
                    <a:p>
                      <a:pPr algn="l" rtl="0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b="1" i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nd</a:t>
                      </a:r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&amp; 3</a:t>
                      </a:r>
                      <a:r>
                        <a:rPr lang="en-US" sz="2000" b="1" i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rd</a:t>
                      </a:r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metacarpal</a:t>
                      </a:r>
                    </a:p>
                    <a:p>
                      <a:pPr algn="l" rtl="0"/>
                      <a:endParaRPr lang="en-US" sz="16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/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Transverse </a:t>
                      </a:r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head</a:t>
                      </a:r>
                    </a:p>
                    <a:p>
                      <a:pPr algn="l" rtl="0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b="1" i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rd</a:t>
                      </a:r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metacarpal</a:t>
                      </a:r>
                      <a:endParaRPr lang="ar-SA" sz="20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6736"/>
            <a:ext cx="9144000" cy="533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r-SA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Adductor  Pollicis Brevis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23833"/>
            <a:ext cx="3971499" cy="52407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i="1" u="sng" dirty="0" smtClean="0"/>
              <a:t>Each Tendon</a:t>
            </a:r>
            <a:endParaRPr lang="en-US" sz="2000" b="1" i="1" u="sng" dirty="0" smtClean="0">
              <a:solidFill>
                <a:srgbClr val="0000FF"/>
              </a:solidFill>
            </a:endParaRPr>
          </a:p>
          <a:p>
            <a:pPr lvl="1"/>
            <a:r>
              <a:rPr lang="en-US" b="1" u="sng" dirty="0" smtClean="0"/>
              <a:t>Divides</a:t>
            </a:r>
            <a:r>
              <a:rPr lang="en-US" dirty="0" smtClean="0"/>
              <a:t> into two halves pass around the profundus tendon</a:t>
            </a:r>
          </a:p>
          <a:p>
            <a:pPr lvl="1"/>
            <a:r>
              <a:rPr lang="en-US" dirty="0" smtClean="0"/>
              <a:t>The two halves </a:t>
            </a:r>
            <a:r>
              <a:rPr lang="en-US" b="1" u="sng" dirty="0" smtClean="0"/>
              <a:t>Meet</a:t>
            </a:r>
            <a:r>
              <a:rPr lang="en-US" dirty="0" smtClean="0"/>
              <a:t> on the posterior aspect of </a:t>
            </a:r>
            <a:r>
              <a:rPr lang="en-US" dirty="0" err="1" smtClean="0"/>
              <a:t>Profundus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tendon &amp; </a:t>
            </a:r>
            <a:r>
              <a:rPr lang="en-US" b="1" u="sng" dirty="0" smtClean="0">
                <a:solidFill>
                  <a:schemeClr val="tx1"/>
                </a:solidFill>
              </a:rPr>
              <a:t>Reunite</a:t>
            </a:r>
          </a:p>
          <a:p>
            <a:pPr lvl="1"/>
            <a:r>
              <a:rPr lang="en-US" b="1" u="sng" dirty="0" smtClean="0">
                <a:solidFill>
                  <a:schemeClr val="tx1"/>
                </a:solidFill>
              </a:rPr>
              <a:t>Divides</a:t>
            </a:r>
            <a:r>
              <a:rPr lang="en-US" dirty="0" smtClean="0">
                <a:solidFill>
                  <a:schemeClr val="tx1"/>
                </a:solidFill>
              </a:rPr>
              <a:t> into two slips attached to the borders of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middle phalanx</a:t>
            </a:r>
          </a:p>
        </p:txBody>
      </p:sp>
      <p:pic>
        <p:nvPicPr>
          <p:cNvPr id="4098" name="Picture 2" descr="C:\Documents and Settings\User\My Documents\Student Gray\7. Upper limb\F66122-007-f1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3000" contrast="39000"/>
          </a:blip>
          <a:srcRect b="5688"/>
          <a:stretch>
            <a:fillRect/>
          </a:stretch>
        </p:blipFill>
        <p:spPr bwMode="auto">
          <a:xfrm>
            <a:off x="4374574" y="1238250"/>
            <a:ext cx="4617026" cy="49149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51334"/>
            <a:ext cx="9144000" cy="533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Insertion of Tendons of  Flexor Dig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Superficialis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7369792" y="1869743"/>
            <a:ext cx="764275" cy="6005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854890" y="2906972"/>
            <a:ext cx="327546" cy="17742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189262" y="2736379"/>
            <a:ext cx="327544" cy="2047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9433"/>
            <a:ext cx="9144000" cy="5990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Insertion of Flexor Dig Profundus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552" y="3451746"/>
            <a:ext cx="3810000" cy="132497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i="1" u="sng" dirty="0" smtClean="0"/>
              <a:t>Each tendon</a:t>
            </a:r>
          </a:p>
          <a:p>
            <a:pPr lvl="1"/>
            <a:r>
              <a:rPr lang="en-US" sz="2200" i="1" dirty="0" smtClean="0"/>
              <a:t>Inserted into the </a:t>
            </a:r>
            <a:r>
              <a:rPr lang="en-US" sz="2200" b="1" i="1" dirty="0" smtClean="0"/>
              <a:t>Base of the </a:t>
            </a:r>
            <a:r>
              <a:rPr lang="en-US" sz="2200" b="1" i="1" dirty="0" smtClean="0">
                <a:solidFill>
                  <a:srgbClr val="FF0000"/>
                </a:solidFill>
              </a:rPr>
              <a:t>Distal Phalanx.</a:t>
            </a:r>
          </a:p>
          <a:p>
            <a:endParaRPr lang="en-US" dirty="0"/>
          </a:p>
        </p:txBody>
      </p:sp>
      <p:pic>
        <p:nvPicPr>
          <p:cNvPr id="7" name="Picture 2" descr="E:\hand-wrist\scan0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1000" contrast="42000"/>
          </a:blip>
          <a:srcRect l="1388" t="23009" r="74321" b="28178"/>
          <a:stretch>
            <a:fillRect/>
          </a:stretch>
        </p:blipFill>
        <p:spPr bwMode="auto">
          <a:xfrm>
            <a:off x="4954137" y="1351128"/>
            <a:ext cx="3616657" cy="52543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7344"/>
            <a:ext cx="9144000" cy="6278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Fibrous Flexor Sheath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3864" y="1160060"/>
            <a:ext cx="4250136" cy="54591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A Strong Fibrous Sheath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which covers the anterior surface of the fingers and attached to the sides of the phalanges.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Its proximal end is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opened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Its distal end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closed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sheath with the anterior surfaces of the phalanges &amp;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interphalangeal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joints form an 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Osteofibrous blind Tunnel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for  the long flexor tendons of the fingers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Jamila\My Documents\Student Gray\7. Upper limb\F66122-007-f097.jpg"/>
          <p:cNvPicPr>
            <a:picLocks noChangeAspect="1" noChangeArrowheads="1"/>
          </p:cNvPicPr>
          <p:nvPr/>
        </p:nvPicPr>
        <p:blipFill>
          <a:blip r:embed="rId2" cstate="print">
            <a:lum bright="-21000" contrast="42000"/>
          </a:blip>
          <a:srcRect b="5788"/>
          <a:stretch>
            <a:fillRect/>
          </a:stretch>
        </p:blipFill>
        <p:spPr bwMode="auto">
          <a:xfrm>
            <a:off x="0" y="1282880"/>
            <a:ext cx="4419600" cy="48107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Left Arrow 6"/>
          <p:cNvSpPr/>
          <p:nvPr/>
        </p:nvSpPr>
        <p:spPr>
          <a:xfrm>
            <a:off x="3179928" y="1774209"/>
            <a:ext cx="395785" cy="19106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2920622" y="3302758"/>
            <a:ext cx="341194" cy="28660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8467"/>
            <a:ext cx="9144000" cy="6278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Synovial Flexor Sheaths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79778" y="1524298"/>
            <a:ext cx="4387756" cy="512216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u="sng" dirty="0" smtClean="0">
                <a:solidFill>
                  <a:srgbClr val="0000FF"/>
                </a:solidFill>
              </a:rPr>
              <a:t>Common Synovial sheath</a:t>
            </a:r>
            <a:r>
              <a:rPr lang="en-US" sz="2000" b="1" u="sng" dirty="0" smtClean="0"/>
              <a:t> </a:t>
            </a:r>
          </a:p>
          <a:p>
            <a:pPr lvl="1"/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(Ulnar Bursa)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sz="1700" dirty="0" smtClean="0"/>
              <a:t>Invigilates all tendons of flexor digitorum </a:t>
            </a:r>
            <a:r>
              <a:rPr lang="en-US" sz="1700" dirty="0" err="1" smtClean="0"/>
              <a:t>superficialis</a:t>
            </a:r>
            <a:r>
              <a:rPr lang="en-US" sz="1700" dirty="0" smtClean="0"/>
              <a:t> &amp; profundus</a:t>
            </a:r>
          </a:p>
          <a:p>
            <a:pPr lvl="1"/>
            <a:r>
              <a:rPr lang="en-US" sz="1700" dirty="0" smtClean="0"/>
              <a:t>The </a:t>
            </a:r>
            <a:r>
              <a:rPr lang="en-US" sz="1700" b="1" dirty="0" smtClean="0">
                <a:solidFill>
                  <a:srgbClr val="FF0000"/>
                </a:solidFill>
              </a:rPr>
              <a:t>Medial</a:t>
            </a:r>
            <a:r>
              <a:rPr lang="en-US" sz="1700" b="1" dirty="0" smtClean="0"/>
              <a:t> </a:t>
            </a:r>
            <a:r>
              <a:rPr lang="en-US" sz="1700" dirty="0" smtClean="0"/>
              <a:t>part of the sheath extends distally (without interruption) on the tendons of the little finger.</a:t>
            </a:r>
          </a:p>
          <a:p>
            <a:pPr lvl="1"/>
            <a:r>
              <a:rPr lang="en-US" sz="1700" dirty="0" smtClean="0"/>
              <a:t>The </a:t>
            </a:r>
            <a:r>
              <a:rPr lang="en-US" sz="1700" b="1" dirty="0" smtClean="0">
                <a:solidFill>
                  <a:srgbClr val="FF0000"/>
                </a:solidFill>
              </a:rPr>
              <a:t>Lateral </a:t>
            </a:r>
            <a:r>
              <a:rPr lang="en-US" sz="1700" dirty="0" smtClean="0">
                <a:solidFill>
                  <a:schemeClr val="tx1"/>
                </a:solidFill>
              </a:rPr>
              <a:t>part o</a:t>
            </a:r>
            <a:r>
              <a:rPr lang="en-US" sz="1700" dirty="0" smtClean="0"/>
              <a:t>f the sheath stops on the middle of the palm.</a:t>
            </a:r>
          </a:p>
          <a:p>
            <a:pPr lvl="1"/>
            <a:r>
              <a:rPr lang="en-US" sz="1700" dirty="0" smtClean="0"/>
              <a:t>The distal ends of the long flexor tendons to(Index, Middle &amp; Ring) fingers acquire </a:t>
            </a:r>
            <a:r>
              <a:rPr lang="en-US" sz="1700" dirty="0" smtClean="0">
                <a:solidFill>
                  <a:srgbClr val="0000FF"/>
                </a:solidFill>
              </a:rPr>
              <a:t>digital synovial sheaths.</a:t>
            </a:r>
          </a:p>
          <a:p>
            <a:r>
              <a:rPr lang="en-US" sz="1800" b="1" i="1" dirty="0" smtClean="0">
                <a:solidFill>
                  <a:srgbClr val="C00000"/>
                </a:solidFill>
              </a:rPr>
              <a:t>Flexor </a:t>
            </a:r>
            <a:r>
              <a:rPr lang="en-US" sz="1800" b="1" i="1" dirty="0" err="1" smtClean="0">
                <a:solidFill>
                  <a:srgbClr val="C00000"/>
                </a:solidFill>
              </a:rPr>
              <a:t>Pollicis</a:t>
            </a:r>
            <a:r>
              <a:rPr lang="en-US" sz="1800" b="1" i="1" dirty="0" smtClean="0">
                <a:solidFill>
                  <a:srgbClr val="C00000"/>
                </a:solidFill>
              </a:rPr>
              <a:t> </a:t>
            </a:r>
            <a:r>
              <a:rPr lang="en-US" sz="1800" b="1" i="1" dirty="0" err="1" smtClean="0">
                <a:solidFill>
                  <a:srgbClr val="C00000"/>
                </a:solidFill>
              </a:rPr>
              <a:t>Longus</a:t>
            </a:r>
            <a:r>
              <a:rPr lang="en-US" sz="1800" b="1" i="1" dirty="0" smtClean="0">
                <a:solidFill>
                  <a:srgbClr val="C00000"/>
                </a:solidFill>
              </a:rPr>
              <a:t>  </a:t>
            </a:r>
            <a:r>
              <a:rPr lang="en-US" sz="1800" dirty="0" smtClean="0"/>
              <a:t>tendon has its own synovial sheath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Radial Bursa)</a:t>
            </a:r>
          </a:p>
          <a:p>
            <a:endParaRPr lang="en-US" sz="1700" b="1" dirty="0" smtClean="0">
              <a:solidFill>
                <a:srgbClr val="0000FF"/>
              </a:solidFill>
            </a:endParaRPr>
          </a:p>
          <a:p>
            <a:pPr lvl="1">
              <a:buNone/>
            </a:pP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Picture 2" descr="C:\Documents and Settings\User\My Documents\Student Gray\7. Upper limb\F66122-007-f097.jpg"/>
          <p:cNvPicPr>
            <a:picLocks noChangeAspect="1" noChangeArrowheads="1"/>
          </p:cNvPicPr>
          <p:nvPr/>
        </p:nvPicPr>
        <p:blipFill>
          <a:blip r:embed="rId2" cstate="print">
            <a:lum bright="-21000" contrast="42000"/>
          </a:blip>
          <a:srcRect b="7586"/>
          <a:stretch>
            <a:fillRect/>
          </a:stretch>
        </p:blipFill>
        <p:spPr bwMode="auto">
          <a:xfrm>
            <a:off x="4648200" y="1351128"/>
            <a:ext cx="4114800" cy="5278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90364" y="4981432"/>
            <a:ext cx="1103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Ulnar Bursa</a:t>
            </a:r>
            <a:endParaRPr lang="en-US" sz="1400" dirty="0"/>
          </a:p>
        </p:txBody>
      </p:sp>
      <p:cxnSp>
        <p:nvCxnSpPr>
          <p:cNvPr id="9" name="Straight Connector 8"/>
          <p:cNvCxnSpPr/>
          <p:nvPr/>
        </p:nvCxnSpPr>
        <p:spPr>
          <a:xfrm rot="10800000" flipV="1">
            <a:off x="5813947" y="5008730"/>
            <a:ext cx="641445" cy="955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Arrow 7"/>
          <p:cNvSpPr/>
          <p:nvPr/>
        </p:nvSpPr>
        <p:spPr>
          <a:xfrm>
            <a:off x="6946710" y="4326340"/>
            <a:ext cx="423081" cy="39578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540991" y="4353636"/>
            <a:ext cx="559558" cy="191068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7356143" y="4940490"/>
            <a:ext cx="232012" cy="409432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10800000" flipV="1">
            <a:off x="4954134" y="1296537"/>
            <a:ext cx="4189865" cy="53635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Function of synovial sheaths:</a:t>
            </a:r>
          </a:p>
          <a:p>
            <a:r>
              <a:rPr lang="en-US" sz="2200" dirty="0" smtClean="0"/>
              <a:t>They  protect  and lubricate the flexor &amp; </a:t>
            </a:r>
            <a:r>
              <a:rPr lang="en-US" sz="2200" dirty="0" err="1" smtClean="0"/>
              <a:t>extenor</a:t>
            </a:r>
            <a:r>
              <a:rPr lang="en-US" sz="2200" dirty="0" smtClean="0"/>
              <a:t> </a:t>
            </a:r>
            <a:r>
              <a:rPr lang="en-US" sz="2200" dirty="0" smtClean="0"/>
              <a:t>tendons</a:t>
            </a:r>
            <a:endParaRPr lang="en-US" sz="2200" dirty="0"/>
          </a:p>
        </p:txBody>
      </p:sp>
      <p:pic>
        <p:nvPicPr>
          <p:cNvPr id="1026" name="Picture 2" descr="C9FF66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13899" y="1392782"/>
            <a:ext cx="4641899" cy="48442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746"/>
            <a:ext cx="9144000" cy="551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</a:rPr>
              <a:t>Lumbrical</a:t>
            </a:r>
            <a:r>
              <a:rPr lang="en-US" sz="3200" b="1" dirty="0" smtClean="0">
                <a:solidFill>
                  <a:srgbClr val="0000FF"/>
                </a:solidFill>
              </a:rPr>
              <a:t> Muscles (4)</a:t>
            </a:r>
            <a:endParaRPr lang="en-US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3831609" y="1156600"/>
          <a:ext cx="5029199" cy="1681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4818"/>
                <a:gridCol w="1315329"/>
                <a:gridCol w="20890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chemeClr val="bg1"/>
                          </a:solidFill>
                        </a:rPr>
                        <a:t>ORIGIN</a:t>
                      </a:r>
                      <a:endParaRPr lang="en-US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chemeClr val="bg1"/>
                          </a:solidFill>
                        </a:rPr>
                        <a:t>INSERTION</a:t>
                      </a:r>
                      <a:endParaRPr lang="en-US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Tendons of</a:t>
                      </a:r>
                    </a:p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Flex.dig.</a:t>
                      </a:r>
                    </a:p>
                    <a:p>
                      <a:r>
                        <a:rPr lang="en-US" b="0" i="0" dirty="0" err="1" smtClean="0">
                          <a:solidFill>
                            <a:schemeClr val="tx1"/>
                          </a:solidFill>
                        </a:rPr>
                        <a:t>profundus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>
                          <a:solidFill>
                            <a:schemeClr val="tx1"/>
                          </a:solidFill>
                        </a:rPr>
                        <a:t>EXT. EXP</a:t>
                      </a:r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r>
                        <a:rPr lang="en-US" sz="1600" b="1" baseline="30000" dirty="0" smtClean="0"/>
                        <a:t>ST</a:t>
                      </a:r>
                      <a:r>
                        <a:rPr lang="en-US" sz="1600" b="1" dirty="0" smtClean="0"/>
                        <a:t> &amp; 2</a:t>
                      </a:r>
                      <a:r>
                        <a:rPr lang="en-US" sz="1600" b="1" baseline="30000" dirty="0" smtClean="0"/>
                        <a:t>ND</a:t>
                      </a:r>
                      <a:r>
                        <a:rPr lang="en-US" sz="1600" b="1" dirty="0" smtClean="0"/>
                        <a:t>  </a:t>
                      </a:r>
                      <a:r>
                        <a:rPr lang="en-US" sz="1600" b="1" i="1" dirty="0" smtClean="0"/>
                        <a:t>(</a:t>
                      </a:r>
                      <a:r>
                        <a:rPr lang="en-US" sz="1600" b="1" i="1" dirty="0" smtClean="0">
                          <a:solidFill>
                            <a:srgbClr val="007E39"/>
                          </a:solidFill>
                        </a:rPr>
                        <a:t>MEDIAN</a:t>
                      </a:r>
                      <a:r>
                        <a:rPr lang="en-US" sz="1600" b="1" i="1" baseline="0" dirty="0" smtClean="0">
                          <a:solidFill>
                            <a:srgbClr val="007E39"/>
                          </a:solidFill>
                        </a:rPr>
                        <a:t> N</a:t>
                      </a:r>
                      <a:r>
                        <a:rPr lang="en-US" sz="1600" b="1" i="1" baseline="0" dirty="0" smtClean="0"/>
                        <a:t>).</a:t>
                      </a:r>
                    </a:p>
                    <a:p>
                      <a:r>
                        <a:rPr lang="en-US" sz="1600" b="1" i="1" baseline="0" dirty="0" smtClean="0"/>
                        <a:t>3</a:t>
                      </a:r>
                      <a:r>
                        <a:rPr lang="en-US" sz="1600" b="1" i="1" baseline="30000" dirty="0" smtClean="0"/>
                        <a:t>RD</a:t>
                      </a:r>
                      <a:r>
                        <a:rPr lang="en-US" sz="1600" b="1" i="1" baseline="0" dirty="0" smtClean="0"/>
                        <a:t> &amp; 4</a:t>
                      </a:r>
                      <a:r>
                        <a:rPr lang="en-US" sz="1600" b="1" i="1" baseline="30000" dirty="0" smtClean="0"/>
                        <a:t>TH</a:t>
                      </a:r>
                      <a:r>
                        <a:rPr lang="en-US" sz="1600" b="1" i="1" baseline="0" dirty="0" smtClean="0"/>
                        <a:t> </a:t>
                      </a:r>
                    </a:p>
                    <a:p>
                      <a:r>
                        <a:rPr lang="en-US" sz="1600" b="1" i="1" baseline="0" dirty="0" smtClean="0">
                          <a:solidFill>
                            <a:srgbClr val="C00000"/>
                          </a:solidFill>
                        </a:rPr>
                        <a:t>ULNAR N </a:t>
                      </a:r>
                      <a:r>
                        <a:rPr lang="en-US" sz="1600" b="1" i="1" baseline="0" dirty="0" smtClean="0"/>
                        <a:t>(Deep branch)</a:t>
                      </a:r>
                      <a:endParaRPr lang="en-US" sz="1600" b="1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Documents and Settings\User\My Documents\Student Gray\7. Upper limb\F66122-007-f1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1000" contrast="42000"/>
          </a:blip>
          <a:srcRect b="5688"/>
          <a:stretch>
            <a:fillRect/>
          </a:stretch>
        </p:blipFill>
        <p:spPr bwMode="auto">
          <a:xfrm>
            <a:off x="177424" y="1074762"/>
            <a:ext cx="3505200" cy="3505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6" name="Picture 2" descr="C:\Documents and Settings\User\My Documents\My Pictures\Picture22.jpg"/>
          <p:cNvPicPr>
            <a:picLocks noChangeAspect="1" noChangeArrowheads="1"/>
          </p:cNvPicPr>
          <p:nvPr/>
        </p:nvPicPr>
        <p:blipFill>
          <a:blip r:embed="rId3" cstate="print">
            <a:lum bright="-21000" contrast="42000"/>
          </a:blip>
          <a:srcRect/>
          <a:stretch>
            <a:fillRect/>
          </a:stretch>
        </p:blipFill>
        <p:spPr bwMode="auto">
          <a:xfrm>
            <a:off x="5978857" y="3088943"/>
            <a:ext cx="2895600" cy="2667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7" name="Picture 3" descr="C:\Documents and Settings\User\My Documents\My Pictures\Picture23.jpg"/>
          <p:cNvPicPr>
            <a:picLocks noChangeAspect="1" noChangeArrowheads="1"/>
          </p:cNvPicPr>
          <p:nvPr/>
        </p:nvPicPr>
        <p:blipFill>
          <a:blip r:embed="rId4" cstate="print">
            <a:lum bright="-21000" contrast="42000"/>
          </a:blip>
          <a:srcRect/>
          <a:stretch>
            <a:fillRect/>
          </a:stretch>
        </p:blipFill>
        <p:spPr bwMode="auto">
          <a:xfrm>
            <a:off x="3425588" y="3198126"/>
            <a:ext cx="2286000" cy="2743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9853" y="6141493"/>
            <a:ext cx="842429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Flex the </a:t>
            </a:r>
            <a:r>
              <a:rPr lang="en-US" dirty="0" err="1" smtClean="0"/>
              <a:t>metacarpophalangeal</a:t>
            </a:r>
            <a:r>
              <a:rPr lang="en-US" dirty="0" smtClean="0"/>
              <a:t> joints &amp; </a:t>
            </a:r>
            <a:r>
              <a:rPr lang="en-US" dirty="0" smtClean="0"/>
              <a:t>Extend </a:t>
            </a:r>
            <a:r>
              <a:rPr lang="en-US" dirty="0" err="1" smtClean="0"/>
              <a:t>interphalangeal</a:t>
            </a:r>
            <a:r>
              <a:rPr lang="en-US" dirty="0" smtClean="0"/>
              <a:t> joints  except thumb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3899" y="5718409"/>
            <a:ext cx="850874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93388"/>
            <a:ext cx="9144000" cy="780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Describe the anatomy of the deep fascia of the wrist &amp; hand (flexor &amp; extensor retinaculae &amp; palmar  aponeurosis).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List the structures passing superficial &amp; deep to flexor retinaculum.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Describe the anatomy of the insertion of long flexor &amp; extensor tendons.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Describe the anatomy of the small muscles of the hand (origin, insertion action &amp; nerve supply)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2966"/>
            <a:ext cx="9144000" cy="551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err="1" smtClean="0">
                <a:solidFill>
                  <a:srgbClr val="0000FF"/>
                </a:solidFill>
              </a:rPr>
              <a:t>Palmar</a:t>
            </a:r>
            <a:r>
              <a:rPr lang="en-US" sz="3200" b="1" i="1" dirty="0" smtClean="0">
                <a:solidFill>
                  <a:srgbClr val="0000FF"/>
                </a:solidFill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</a:rPr>
              <a:t>Interossei</a:t>
            </a:r>
            <a:r>
              <a:rPr lang="en-US" sz="3200" b="1" i="1" dirty="0" smtClean="0">
                <a:solidFill>
                  <a:srgbClr val="0000FF"/>
                </a:solidFill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</a:rPr>
              <a:t>(3?4)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1" y="3276600"/>
            <a:ext cx="380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2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3352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657600"/>
            <a:ext cx="1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4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600" y="41910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1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sz="half" idx="2"/>
          </p:nvPr>
        </p:nvGraphicFramePr>
        <p:xfrm>
          <a:off x="3886199" y="1920875"/>
          <a:ext cx="5105401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982"/>
                <a:gridCol w="1701019"/>
                <a:gridCol w="53340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+mn-lt"/>
                        </a:rPr>
                        <a:t>ORIG</a:t>
                      </a:r>
                      <a:endParaRPr lang="en-US" sz="20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INSERTION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2400" b="0" i="0" u="none" dirty="0" smtClean="0">
                          <a:latin typeface="+mn-lt"/>
                        </a:rPr>
                        <a:t>1</a:t>
                      </a:r>
                      <a:r>
                        <a:rPr lang="en-US" sz="2400" b="0" i="0" u="none" baseline="30000" dirty="0" smtClean="0">
                          <a:latin typeface="+mn-lt"/>
                        </a:rPr>
                        <a:t>s</a:t>
                      </a:r>
                      <a:r>
                        <a:rPr lang="en-US" sz="2400" b="0" i="0" baseline="30000" dirty="0" smtClean="0">
                          <a:latin typeface="+mn-lt"/>
                        </a:rPr>
                        <a:t>t</a:t>
                      </a:r>
                      <a:r>
                        <a:rPr lang="en-US" sz="1800" b="0" i="0" baseline="0" dirty="0" smtClean="0">
                          <a:latin typeface="+mn-lt"/>
                        </a:rPr>
                        <a:t>b</a:t>
                      </a:r>
                      <a:r>
                        <a:rPr lang="en-US" b="0" i="0" dirty="0" smtClean="0">
                          <a:latin typeface="+mn-lt"/>
                        </a:rPr>
                        <a:t>ase of 1</a:t>
                      </a:r>
                      <a:r>
                        <a:rPr lang="en-US" b="0" i="0" baseline="30000" dirty="0" smtClean="0">
                          <a:latin typeface="+mn-lt"/>
                        </a:rPr>
                        <a:t>st</a:t>
                      </a:r>
                      <a:r>
                        <a:rPr lang="en-US" b="0" i="0" dirty="0" smtClean="0">
                          <a:latin typeface="+mn-lt"/>
                        </a:rPr>
                        <a:t> metacarpal.(?)</a:t>
                      </a:r>
                    </a:p>
                    <a:p>
                      <a:pPr rtl="0"/>
                      <a:endParaRPr lang="en-US" b="0" i="0" u="none" dirty="0" smtClean="0">
                        <a:latin typeface="+mn-lt"/>
                      </a:endParaRPr>
                    </a:p>
                    <a:p>
                      <a:pPr rtl="0"/>
                      <a:r>
                        <a:rPr lang="en-US" b="1" i="0" u="none" dirty="0" smtClean="0">
                          <a:latin typeface="+mn-lt"/>
                        </a:rPr>
                        <a:t>Other three</a:t>
                      </a:r>
                      <a:r>
                        <a:rPr lang="en-US" b="0" i="0" u="none" dirty="0" smtClean="0">
                          <a:latin typeface="+mn-lt"/>
                        </a:rPr>
                        <a:t>:</a:t>
                      </a:r>
                    </a:p>
                    <a:p>
                      <a:pPr rtl="0"/>
                      <a:r>
                        <a:rPr lang="en-US" b="0" i="0" dirty="0" smtClean="0">
                          <a:latin typeface="+mn-lt"/>
                        </a:rPr>
                        <a:t>From ant surface of </a:t>
                      </a:r>
                    </a:p>
                    <a:p>
                      <a:pPr rtl="0"/>
                      <a:r>
                        <a:rPr lang="en-US" b="1" i="0" dirty="0" smtClean="0">
                          <a:latin typeface="+mn-lt"/>
                        </a:rPr>
                        <a:t>shafts of 2</a:t>
                      </a:r>
                      <a:r>
                        <a:rPr lang="en-US" b="1" i="0" baseline="30000" dirty="0" smtClean="0">
                          <a:latin typeface="+mn-lt"/>
                        </a:rPr>
                        <a:t>nd</a:t>
                      </a:r>
                      <a:r>
                        <a:rPr lang="en-US" b="1" i="0" dirty="0" smtClean="0">
                          <a:latin typeface="+mn-lt"/>
                        </a:rPr>
                        <a:t> , 4</a:t>
                      </a:r>
                      <a:r>
                        <a:rPr lang="en-US" b="1" i="0" baseline="30000" dirty="0" smtClean="0">
                          <a:latin typeface="+mn-lt"/>
                        </a:rPr>
                        <a:t>th</a:t>
                      </a:r>
                      <a:r>
                        <a:rPr lang="en-US" b="1" i="0" dirty="0" smtClean="0">
                          <a:latin typeface="+mn-lt"/>
                        </a:rPr>
                        <a:t> &amp; 5</a:t>
                      </a:r>
                      <a:r>
                        <a:rPr lang="en-US" b="1" i="0" baseline="30000" dirty="0" smtClean="0">
                          <a:latin typeface="+mn-lt"/>
                        </a:rPr>
                        <a:t>th</a:t>
                      </a:r>
                      <a:r>
                        <a:rPr lang="en-US" b="1" i="0" baseline="0" dirty="0" smtClean="0">
                          <a:latin typeface="+mn-lt"/>
                        </a:rPr>
                        <a:t>  metacarpals.</a:t>
                      </a:r>
                      <a:endParaRPr lang="en-US" b="1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Proximal phalanges of thumb, index, ring, &amp; little fingers and dorsal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extensor expansion of each finger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/>
                        <a:t>Deep branch of  Ulnar</a:t>
                      </a:r>
                      <a:r>
                        <a:rPr lang="en-US" sz="1400" b="1" i="0" baseline="0" dirty="0" smtClean="0"/>
                        <a:t> nerve</a:t>
                      </a:r>
                      <a:endParaRPr lang="en-US" sz="1400" b="1" i="0" dirty="0" smtClean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Adduct</a:t>
                      </a:r>
                    </a:p>
                    <a:p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fingers toward center of  the 3</a:t>
                      </a:r>
                      <a:r>
                        <a:rPr kumimoji="0" lang="en-US" sz="2000" b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finger</a:t>
                      </a:r>
                      <a:r>
                        <a:rPr kumimoji="0"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b="1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C:\Documents and Settings\User\My Documents\Student Gray\7. Upper limb\F66122-007-f1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20000" contrast="40000"/>
          </a:blip>
          <a:srcRect l="12500" r="14286" b="5836"/>
          <a:stretch>
            <a:fillRect/>
          </a:stretch>
        </p:blipFill>
        <p:spPr bwMode="auto">
          <a:xfrm>
            <a:off x="76200" y="1676400"/>
            <a:ext cx="3733800" cy="4800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362200" y="4267201"/>
            <a:ext cx="304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/>
              <a:t>2</a:t>
            </a:r>
            <a:endParaRPr lang="ar-SA" sz="3200" b="1" dirty="0"/>
          </a:p>
        </p:txBody>
      </p:sp>
      <p:cxnSp>
        <p:nvCxnSpPr>
          <p:cNvPr id="19" name="Straight Connector 18"/>
          <p:cNvCxnSpPr>
            <a:endCxn id="11" idx="1"/>
          </p:cNvCxnSpPr>
          <p:nvPr/>
        </p:nvCxnSpPr>
        <p:spPr>
          <a:xfrm>
            <a:off x="2057400" y="4419600"/>
            <a:ext cx="304800" cy="1399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38200" y="4572000"/>
            <a:ext cx="3048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7200" y="4876800"/>
            <a:ext cx="381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4</a:t>
            </a:r>
            <a:endParaRPr lang="ar-SA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371600" y="4343400"/>
            <a:ext cx="228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3</a:t>
            </a:r>
            <a:endParaRPr lang="ar-SA" sz="2800" dirty="0"/>
          </a:p>
        </p:txBody>
      </p:sp>
      <p:sp>
        <p:nvSpPr>
          <p:cNvPr id="14" name="Rectangle 13"/>
          <p:cNvSpPr/>
          <p:nvPr/>
        </p:nvSpPr>
        <p:spPr>
          <a:xfrm>
            <a:off x="2514600" y="5410200"/>
            <a:ext cx="838200" cy="3048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8221"/>
            <a:ext cx="9144000" cy="6278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Dorsal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Interossei</a:t>
            </a:r>
            <a:r>
              <a:rPr lang="en-US" sz="3200" b="1" i="1" dirty="0" smtClean="0">
                <a:solidFill>
                  <a:srgbClr val="FF0000"/>
                </a:solidFill>
              </a:rPr>
              <a:t> (4)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3962400" y="2286000"/>
          <a:ext cx="5029200" cy="3921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55800"/>
                <a:gridCol w="1536700"/>
                <a:gridCol w="1536700"/>
              </a:tblGrid>
              <a:tr h="812800">
                <a:tc>
                  <a:txBody>
                    <a:bodyPr/>
                    <a:lstStyle/>
                    <a:p>
                      <a:r>
                        <a:rPr lang="en-US" dirty="0" smtClean="0"/>
                        <a:t>ORIGIN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INSERTION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812800">
                <a:tc>
                  <a:txBody>
                    <a:bodyPr/>
                    <a:lstStyle/>
                    <a:p>
                      <a:pPr rtl="0"/>
                      <a:r>
                        <a:rPr lang="en-US" b="1" i="0" dirty="0" smtClean="0"/>
                        <a:t>Contiguous sides of shafts of metacarpals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b="1" i="0" dirty="0" smtClean="0"/>
                        <a:t>Proximal</a:t>
                      </a:r>
                    </a:p>
                    <a:p>
                      <a:pPr rtl="0"/>
                      <a:r>
                        <a:rPr lang="en-US" b="1" i="0" dirty="0" smtClean="0"/>
                        <a:t>Phalanges </a:t>
                      </a:r>
                    </a:p>
                    <a:p>
                      <a:pPr rtl="0"/>
                      <a:r>
                        <a:rPr lang="en-US" b="1" i="0" dirty="0" smtClean="0"/>
                        <a:t>of index, middle &amp; ring finger &amp; dorsal</a:t>
                      </a:r>
                      <a:r>
                        <a:rPr lang="en-US" b="1" i="0" baseline="0" dirty="0" smtClean="0"/>
                        <a:t> extensor e</a:t>
                      </a:r>
                      <a:r>
                        <a:rPr lang="en-US" b="1" i="0" dirty="0" smtClean="0"/>
                        <a:t>xpansion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b="1" i="0" dirty="0" smtClean="0"/>
                        <a:t>Abduct</a:t>
                      </a:r>
                      <a:r>
                        <a:rPr lang="en-US" sz="1800" b="1" i="0" baseline="0" dirty="0" smtClean="0"/>
                        <a:t> </a:t>
                      </a:r>
                      <a:endParaRPr lang="en-US" sz="1800" b="1" i="0" dirty="0" smtClean="0"/>
                    </a:p>
                    <a:p>
                      <a:pPr rtl="0"/>
                      <a:r>
                        <a:rPr lang="en-US" sz="1800" b="1" i="0" dirty="0" smtClean="0"/>
                        <a:t>fingers away from center of 3</a:t>
                      </a:r>
                      <a:r>
                        <a:rPr lang="en-US" sz="1800" b="1" i="0" baseline="30000" dirty="0" smtClean="0"/>
                        <a:t>rd. </a:t>
                      </a:r>
                    </a:p>
                    <a:p>
                      <a:pPr rtl="0"/>
                      <a:r>
                        <a:rPr lang="en-US" sz="2000" b="1" i="0" baseline="30000" dirty="0" smtClean="0"/>
                        <a:t>Flex</a:t>
                      </a:r>
                      <a:r>
                        <a:rPr lang="en-US" sz="1800" b="1" i="0" baseline="0" dirty="0" smtClean="0"/>
                        <a:t> </a:t>
                      </a:r>
                      <a:r>
                        <a:rPr lang="en-US" sz="1800" b="1" i="0" baseline="0" dirty="0" err="1" smtClean="0"/>
                        <a:t>metacarpo-phalangeal</a:t>
                      </a:r>
                      <a:r>
                        <a:rPr lang="en-US" sz="1800" b="1" i="0" baseline="0" dirty="0" smtClean="0"/>
                        <a:t> &amp; extend inter </a:t>
                      </a:r>
                      <a:r>
                        <a:rPr lang="en-US" sz="1800" b="1" i="0" baseline="0" dirty="0" err="1" smtClean="0"/>
                        <a:t>phalangeal</a:t>
                      </a:r>
                      <a:r>
                        <a:rPr lang="en-US" sz="1800" b="1" i="0" baseline="0" dirty="0" smtClean="0"/>
                        <a:t> joints</a:t>
                      </a:r>
                      <a:endParaRPr lang="en-US" sz="1800" b="1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E:\hand-wrist\scan0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887" r="49073" b="29169"/>
          <a:stretch>
            <a:fillRect/>
          </a:stretch>
        </p:blipFill>
        <p:spPr bwMode="auto">
          <a:xfrm>
            <a:off x="304800" y="2209800"/>
            <a:ext cx="3505200" cy="441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362200" y="4343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1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9624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2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3962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3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4038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4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228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243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61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</a:rPr>
              <a:t>Action of </a:t>
            </a:r>
            <a:r>
              <a:rPr lang="en-US" sz="3200" b="1" i="1" dirty="0" err="1" smtClean="0">
                <a:solidFill>
                  <a:schemeClr val="tx1"/>
                </a:solidFill>
              </a:rPr>
              <a:t>Lumbricals</a:t>
            </a:r>
            <a:r>
              <a:rPr lang="en-US" sz="3200" b="1" i="1" dirty="0" smtClean="0">
                <a:solidFill>
                  <a:schemeClr val="tx1"/>
                </a:solidFill>
              </a:rPr>
              <a:t> &amp;</a:t>
            </a:r>
            <a:br>
              <a:rPr lang="en-US" sz="3200" b="1" i="1" dirty="0" smtClean="0">
                <a:solidFill>
                  <a:schemeClr val="tx1"/>
                </a:solidFill>
              </a:rPr>
            </a:br>
            <a:r>
              <a:rPr lang="en-US" sz="3200" b="1" i="1" dirty="0" err="1" smtClean="0">
                <a:solidFill>
                  <a:schemeClr val="tx1"/>
                </a:solidFill>
              </a:rPr>
              <a:t>Interossei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Documents and Settings\me\My Documents\My Pictures\Picture2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6705600" cy="4495800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8" name="Rectangle 7"/>
          <p:cNvSpPr/>
          <p:nvPr/>
        </p:nvSpPr>
        <p:spPr>
          <a:xfrm>
            <a:off x="152400" y="3429000"/>
            <a:ext cx="1905000" cy="6096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38600" y="3276600"/>
            <a:ext cx="1676400" cy="533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24200" y="2133600"/>
            <a:ext cx="1981200" cy="381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4319"/>
            <a:ext cx="9144000" cy="704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Extensor Expansion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0490" y="1282890"/>
            <a:ext cx="4203510" cy="51452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Formed from the expansion of extensor digitorum tendons</a:t>
            </a:r>
            <a:r>
              <a:rPr lang="en-US" sz="2000" i="1" dirty="0" smtClean="0"/>
              <a:t> 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At the </a:t>
            </a:r>
            <a:r>
              <a:rPr lang="en-US" sz="2000" b="1" i="1" dirty="0" smtClean="0"/>
              <a:t>PIJ,</a:t>
            </a:r>
            <a:r>
              <a:rPr lang="en-US" sz="2000" i="1" dirty="0" smtClean="0"/>
              <a:t> the expansion splits into </a:t>
            </a:r>
            <a:r>
              <a:rPr lang="en-US" sz="2000" b="1" i="1" dirty="0" smtClean="0"/>
              <a:t>3 parts</a:t>
            </a:r>
          </a:p>
          <a:p>
            <a:pPr lvl="1"/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One Central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inserted into the base of </a:t>
            </a:r>
            <a:r>
              <a:rPr lang="en-US" sz="2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Middle phalanx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sz="22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Two laterals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inserted into the base of the </a:t>
            </a:r>
            <a:r>
              <a:rPr lang="en-US" sz="2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Distal phalanx</a:t>
            </a:r>
            <a:r>
              <a:rPr lang="en-US" sz="1800" i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sz="2000" b="1" i="1" u="sng" dirty="0" smtClean="0"/>
              <a:t>The Expansion Receives the insertions of:</a:t>
            </a:r>
          </a:p>
          <a:p>
            <a:pPr lvl="1"/>
            <a:r>
              <a:rPr lang="en-US" sz="2600" b="1" i="1" dirty="0" smtClean="0">
                <a:solidFill>
                  <a:srgbClr val="007E39"/>
                </a:solidFill>
              </a:rPr>
              <a:t>Corresponding </a:t>
            </a:r>
            <a:r>
              <a:rPr lang="en-US" sz="2600" b="1" i="1" dirty="0" err="1" smtClean="0">
                <a:solidFill>
                  <a:srgbClr val="007E39"/>
                </a:solidFill>
              </a:rPr>
              <a:t>Interosseous</a:t>
            </a:r>
            <a:r>
              <a:rPr lang="en-US" sz="2600" b="1" i="1" dirty="0" smtClean="0">
                <a:solidFill>
                  <a:srgbClr val="007E39"/>
                </a:solidFill>
              </a:rPr>
              <a:t> </a:t>
            </a:r>
            <a:r>
              <a:rPr lang="en-US" sz="2600" b="1" i="1" dirty="0" smtClean="0"/>
              <a:t>muscle  (on each side).</a:t>
            </a:r>
          </a:p>
          <a:p>
            <a:pPr lvl="1"/>
            <a:r>
              <a:rPr lang="en-US" sz="2600" b="1" i="1" dirty="0" err="1" smtClean="0">
                <a:solidFill>
                  <a:srgbClr val="0000FF"/>
                </a:solidFill>
              </a:rPr>
              <a:t>Lumbrical</a:t>
            </a:r>
            <a:r>
              <a:rPr lang="en-US" sz="2600" b="1" i="1" dirty="0" smtClean="0">
                <a:solidFill>
                  <a:srgbClr val="0000FF"/>
                </a:solidFill>
              </a:rPr>
              <a:t> </a:t>
            </a:r>
            <a:r>
              <a:rPr lang="en-US" sz="2600" b="1" i="1" dirty="0" smtClean="0">
                <a:solidFill>
                  <a:srgbClr val="002060"/>
                </a:solidFill>
              </a:rPr>
              <a:t>muscle </a:t>
            </a:r>
            <a:r>
              <a:rPr lang="en-US" sz="2600" b="1" i="1" dirty="0" smtClean="0"/>
              <a:t> (on the lateral side)</a:t>
            </a:r>
            <a:r>
              <a:rPr lang="en-US" sz="2600" b="1" i="1" dirty="0" smtClean="0">
                <a:solidFill>
                  <a:srgbClr val="002060"/>
                </a:solidFill>
              </a:rPr>
              <a:t>.</a:t>
            </a:r>
            <a:r>
              <a:rPr lang="en-US" sz="2600" b="1" i="1" dirty="0" smtClean="0">
                <a:solidFill>
                  <a:srgbClr val="FF0000"/>
                </a:solidFill>
              </a:rPr>
              <a:t> </a:t>
            </a:r>
            <a:endParaRPr lang="en-US" sz="26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879575" y="1245476"/>
            <a:ext cx="3865845" cy="5235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>
            <a:off x="2565779" y="4121624"/>
            <a:ext cx="887105" cy="28660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2668138" y="2436125"/>
            <a:ext cx="859809" cy="736979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774209" y="2729552"/>
            <a:ext cx="736979" cy="40943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61064"/>
            <a:ext cx="9144000" cy="23747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400" b="1" i="1" smtClean="0">
                <a:solidFill>
                  <a:srgbClr val="FF0000"/>
                </a:solidFill>
              </a:rPr>
              <a:t>Thank </a:t>
            </a:r>
            <a:r>
              <a:rPr lang="en-US" sz="4400" b="1" i="1" smtClean="0">
                <a:solidFill>
                  <a:srgbClr val="FF0000"/>
                </a:solidFill>
              </a:rPr>
              <a:t>Y</a:t>
            </a:r>
            <a:r>
              <a:rPr lang="en-US" sz="4400" b="1" i="1" smtClean="0">
                <a:solidFill>
                  <a:srgbClr val="FF0000"/>
                </a:solidFill>
              </a:rPr>
              <a:t>ou</a:t>
            </a:r>
            <a:endParaRPr lang="ar-SA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Wrist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1875" y="1524000"/>
            <a:ext cx="5022375" cy="5334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They are Bands of Deep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Fascia of the wrist</a:t>
            </a:r>
            <a:endParaRPr lang="en-US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Function:</a:t>
            </a:r>
          </a:p>
          <a:p>
            <a:pPr lvl="2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Hold the long flexor and extensor tendons in position at the wrist.</a:t>
            </a:r>
          </a:p>
          <a:p>
            <a:pPr lvl="1"/>
            <a:r>
              <a:rPr lang="en-US" sz="20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Attachments:</a:t>
            </a:r>
          </a:p>
          <a:p>
            <a:pPr lvl="2"/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Flexor </a:t>
            </a:r>
            <a:r>
              <a:rPr 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Retinaculum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lvl="2"/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Medially</a:t>
            </a:r>
          </a:p>
          <a:p>
            <a:pPr lvl="3"/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Pisiform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&amp; Hook of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Hamate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2"/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Laterally: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3"/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Scaphoid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&amp; Trapezium.</a:t>
            </a:r>
          </a:p>
          <a:p>
            <a:pPr lvl="3"/>
            <a:r>
              <a:rPr lang="en-US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20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Retinaculum</a:t>
            </a:r>
            <a:r>
              <a:rPr lang="en-US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3"/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Medially</a:t>
            </a:r>
          </a:p>
          <a:p>
            <a:pPr lvl="3"/>
            <a:r>
              <a:rPr lang="en-US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Pisiform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&amp;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Triquterum</a:t>
            </a:r>
            <a:endParaRPr lang="en-US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Laterally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Distal end of Radius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02913"/>
            <a:ext cx="1965278" cy="206336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7982" y="1731350"/>
            <a:ext cx="2564205" cy="13939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lum bright="-23000" contrast="43000"/>
          </a:blip>
          <a:srcRect/>
          <a:stretch>
            <a:fillRect/>
          </a:stretch>
        </p:blipFill>
        <p:spPr bwMode="auto">
          <a:xfrm>
            <a:off x="225754" y="3247065"/>
            <a:ext cx="4291655" cy="3334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482848" y="1049454"/>
            <a:ext cx="582558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400" b="1" dirty="0" smtClean="0"/>
              <a:t>Flexor &amp; Extensor Retinaculae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278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FLEXOR RETINACULUM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6591" y="1364776"/>
            <a:ext cx="4517409" cy="45243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Structures  passing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Superficial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err="1" smtClean="0"/>
              <a:t>Ulnar</a:t>
            </a:r>
            <a:r>
              <a:rPr lang="en-US" b="1" dirty="0" smtClean="0"/>
              <a:t> </a:t>
            </a:r>
            <a:r>
              <a:rPr lang="en-US" b="1" dirty="0" smtClean="0"/>
              <a:t>nerve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/>
              <a:t>Ulnar artery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/>
              <a:t>Palmar cutaneous branch of ulnar nerve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/>
              <a:t>Palmaris longus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/>
              <a:t>Palmar cutaneous branch of median nerve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tructures  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passing Deep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/>
              <a:t>Flexor </a:t>
            </a:r>
            <a:r>
              <a:rPr lang="en-US" b="1" dirty="0" err="1" smtClean="0"/>
              <a:t>digitorum</a:t>
            </a:r>
            <a:r>
              <a:rPr lang="en-US" b="1" dirty="0" smtClean="0"/>
              <a:t> </a:t>
            </a:r>
            <a:r>
              <a:rPr lang="en-US" b="1" dirty="0" err="1" smtClean="0"/>
              <a:t>profundus</a:t>
            </a:r>
            <a:r>
              <a:rPr lang="en-US" b="1" dirty="0" smtClean="0"/>
              <a:t> &amp;flexor </a:t>
            </a:r>
            <a:r>
              <a:rPr lang="en-US" b="1" dirty="0" err="1" smtClean="0"/>
              <a:t>digitorum</a:t>
            </a:r>
            <a:r>
              <a:rPr lang="en-US" b="1" dirty="0" smtClean="0"/>
              <a:t> </a:t>
            </a:r>
            <a:r>
              <a:rPr lang="en-US" b="1" dirty="0" err="1" smtClean="0"/>
              <a:t>superficialis</a:t>
            </a:r>
            <a:endParaRPr lang="en-US" b="1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/>
              <a:t>Median nerve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/>
              <a:t>Flexor </a:t>
            </a:r>
            <a:r>
              <a:rPr lang="en-US" b="1" dirty="0" err="1" smtClean="0"/>
              <a:t>pollicis</a:t>
            </a:r>
            <a:r>
              <a:rPr lang="en-US" b="1" dirty="0" smtClean="0"/>
              <a:t> </a:t>
            </a:r>
            <a:r>
              <a:rPr lang="en-US" b="1" dirty="0" err="1" smtClean="0"/>
              <a:t>longus</a:t>
            </a:r>
            <a:endParaRPr lang="en-US" b="1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/>
              <a:t>Flexor </a:t>
            </a:r>
            <a:r>
              <a:rPr lang="en-US" b="1" dirty="0" err="1" smtClean="0"/>
              <a:t>carpi</a:t>
            </a:r>
            <a:r>
              <a:rPr lang="en-US" b="1" dirty="0" smtClean="0"/>
              <a:t> </a:t>
            </a:r>
            <a:r>
              <a:rPr lang="en-US" b="1" dirty="0" err="1" smtClean="0"/>
              <a:t>radialis</a:t>
            </a:r>
            <a:endParaRPr lang="en-US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-23000" contrast="43000"/>
          </a:blip>
          <a:srcRect/>
          <a:stretch>
            <a:fillRect/>
          </a:stretch>
        </p:blipFill>
        <p:spPr bwMode="auto">
          <a:xfrm>
            <a:off x="0" y="1846144"/>
            <a:ext cx="4517409" cy="46774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476466" y="6182436"/>
            <a:ext cx="4667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u="sng" dirty="0" smtClean="0">
                <a:solidFill>
                  <a:srgbClr val="C00000"/>
                </a:solidFill>
              </a:rPr>
              <a:t>Medial to Lateral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163772" y="1053996"/>
            <a:ext cx="4844956" cy="531950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Structures passing Superficial </a:t>
            </a:r>
            <a:r>
              <a:rPr lang="en-US" sz="2000" b="1" u="sng" dirty="0" smtClean="0">
                <a:solidFill>
                  <a:srgbClr val="C00000"/>
                </a:solidFill>
              </a:rPr>
              <a:t>:</a:t>
            </a:r>
          </a:p>
          <a:p>
            <a:pPr lvl="1"/>
            <a:r>
              <a:rPr lang="en-US" sz="1800" b="1" dirty="0" smtClean="0">
                <a:solidFill>
                  <a:schemeClr val="tx1"/>
                </a:solidFill>
              </a:rPr>
              <a:t>Dorsal cutaneous branch of the ulnar nerve</a:t>
            </a:r>
          </a:p>
          <a:p>
            <a:pPr lvl="1"/>
            <a:r>
              <a:rPr lang="en-US" sz="1800" b="1" dirty="0" err="1" smtClean="0">
                <a:solidFill>
                  <a:schemeClr val="tx1"/>
                </a:solidFill>
              </a:rPr>
              <a:t>Basilic</a:t>
            </a:r>
            <a:r>
              <a:rPr lang="en-US" sz="1800" b="1" dirty="0" smtClean="0">
                <a:solidFill>
                  <a:schemeClr val="tx1"/>
                </a:solidFill>
              </a:rPr>
              <a:t> vein</a:t>
            </a:r>
          </a:p>
          <a:p>
            <a:pPr lvl="1"/>
            <a:r>
              <a:rPr lang="en-US" sz="1800" b="1" dirty="0" smtClean="0">
                <a:solidFill>
                  <a:schemeClr val="tx1"/>
                </a:solidFill>
              </a:rPr>
              <a:t>Cephalic vein</a:t>
            </a:r>
          </a:p>
          <a:p>
            <a:pPr lvl="1"/>
            <a:r>
              <a:rPr lang="en-US" sz="1800" b="1" dirty="0" smtClean="0">
                <a:solidFill>
                  <a:schemeClr val="tx1"/>
                </a:solidFill>
              </a:rPr>
              <a:t>Superficial branch of the radial nerve</a:t>
            </a:r>
          </a:p>
          <a:p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Structures passing 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Deep:</a:t>
            </a:r>
          </a:p>
          <a:p>
            <a:pPr lvl="1"/>
            <a:r>
              <a:rPr lang="en-US" sz="1800" b="1" dirty="0" smtClean="0">
                <a:solidFill>
                  <a:schemeClr val="tx1"/>
                </a:solidFill>
              </a:rPr>
              <a:t>Extensor </a:t>
            </a:r>
            <a:r>
              <a:rPr lang="en-US" sz="1800" b="1" dirty="0" err="1" smtClean="0">
                <a:solidFill>
                  <a:schemeClr val="tx1"/>
                </a:solidFill>
              </a:rPr>
              <a:t>carpi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ulnaris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lvl="1"/>
            <a:r>
              <a:rPr lang="en-US" sz="1800" b="1" dirty="0" smtClean="0">
                <a:solidFill>
                  <a:schemeClr val="tx1"/>
                </a:solidFill>
              </a:rPr>
              <a:t>Extensor </a:t>
            </a:r>
            <a:r>
              <a:rPr lang="en-US" sz="1800" b="1" dirty="0" err="1" smtClean="0">
                <a:solidFill>
                  <a:schemeClr val="tx1"/>
                </a:solidFill>
              </a:rPr>
              <a:t>digiti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minimi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lvl="1"/>
            <a:r>
              <a:rPr lang="en-US" sz="1800" b="1" dirty="0" smtClean="0">
                <a:solidFill>
                  <a:schemeClr val="tx1"/>
                </a:solidFill>
              </a:rPr>
              <a:t>Extensor digitorum and Extensor </a:t>
            </a:r>
            <a:r>
              <a:rPr lang="en-US" sz="1800" b="1" dirty="0" err="1" smtClean="0">
                <a:solidFill>
                  <a:schemeClr val="tx1"/>
                </a:solidFill>
              </a:rPr>
              <a:t>indicis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lvl="1"/>
            <a:r>
              <a:rPr lang="en-US" sz="1800" b="1" dirty="0" smtClean="0">
                <a:solidFill>
                  <a:schemeClr val="tx1"/>
                </a:solidFill>
              </a:rPr>
              <a:t>Extensor </a:t>
            </a:r>
            <a:r>
              <a:rPr lang="en-US" sz="1800" b="1" dirty="0" err="1" smtClean="0">
                <a:solidFill>
                  <a:schemeClr val="tx1"/>
                </a:solidFill>
              </a:rPr>
              <a:t>pollicis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longus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Extensor </a:t>
            </a:r>
            <a:r>
              <a:rPr lang="en-US" sz="2000" dirty="0" err="1" smtClean="0">
                <a:solidFill>
                  <a:schemeClr val="tx1"/>
                </a:solidFill>
              </a:rPr>
              <a:t>pollicisbrevis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Abductor </a:t>
            </a:r>
            <a:r>
              <a:rPr lang="en-US" sz="2000" dirty="0" err="1" smtClean="0">
                <a:solidFill>
                  <a:schemeClr val="tx1"/>
                </a:solidFill>
              </a:rPr>
              <a:t>pollicis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longus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5" name="Picture 2" descr="E:\hand-wrist\scan0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30000" contrast="50000"/>
          </a:blip>
          <a:srcRect l="1379" t="46564" r="3793" b="4971"/>
          <a:stretch>
            <a:fillRect/>
          </a:stretch>
        </p:blipFill>
        <p:spPr bwMode="auto">
          <a:xfrm>
            <a:off x="5008728" y="1203420"/>
            <a:ext cx="3977626" cy="5105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338948"/>
            <a:ext cx="9144000" cy="533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EXTENSOR RETINACULUM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57554" y="1889220"/>
            <a:ext cx="1752600" cy="3048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8879" y="6276019"/>
            <a:ext cx="2046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u="sng" dirty="0" smtClean="0">
                <a:solidFill>
                  <a:srgbClr val="C00000"/>
                </a:solidFill>
              </a:rPr>
              <a:t>Medial to Lateral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8136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Carpal Tunnel</a:t>
            </a:r>
            <a:endParaRPr lang="en-US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User\My Documents\Student Gray\7. Upper limb\F66122-007-f0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9000"/>
          </a:blip>
          <a:srcRect b="2041"/>
          <a:stretch>
            <a:fillRect/>
          </a:stretch>
        </p:blipFill>
        <p:spPr bwMode="auto">
          <a:xfrm>
            <a:off x="228600" y="1905000"/>
            <a:ext cx="4191000" cy="48006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62818" y="1310185"/>
            <a:ext cx="4681182" cy="521344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400" b="1" u="sng" dirty="0" smtClean="0">
                <a:solidFill>
                  <a:srgbClr val="0000FF"/>
                </a:solidFill>
              </a:rPr>
              <a:t>It is a Fibro Osseous Tunnel formed from:  </a:t>
            </a:r>
          </a:p>
          <a:p>
            <a:r>
              <a:rPr lang="en-US" sz="2400" b="1" dirty="0" smtClean="0"/>
              <a:t>Concave anterior surface of the Carpal </a:t>
            </a:r>
            <a:r>
              <a:rPr lang="en-US" sz="2400" b="1" dirty="0" smtClean="0"/>
              <a:t>bones &amp; </a:t>
            </a:r>
            <a:r>
              <a:rPr lang="en-US" sz="2400" b="1" dirty="0" smtClean="0"/>
              <a:t>covered by Flexor </a:t>
            </a:r>
            <a:r>
              <a:rPr lang="en-US" sz="2400" b="1" dirty="0" err="1" smtClean="0"/>
              <a:t>Retinaculum</a:t>
            </a:r>
            <a:endParaRPr lang="en-US" sz="2400" b="1" dirty="0" smtClean="0"/>
          </a:p>
          <a:p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Contents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(Structures Beneath Flexor Retinaculum</a:t>
            </a: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Flexor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digitorum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uperficialis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Profundus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Median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nerve</a:t>
            </a:r>
          </a:p>
          <a:p>
            <a:pPr lvl="2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Flexor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pollicis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longus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Flexor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carpi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radialis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2362200"/>
            <a:ext cx="8382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2797455"/>
            <a:ext cx="7620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20595" y="2133600"/>
            <a:ext cx="533400" cy="152400"/>
          </a:xfrm>
          <a:prstGeom prst="rect">
            <a:avLst/>
          </a:prstGeom>
          <a:noFill/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69285" y="2458044"/>
            <a:ext cx="1066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0377"/>
            <a:ext cx="9144000" cy="533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Carpal Tunnel Syndrome</a:t>
            </a:r>
            <a:endParaRPr lang="en-US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78317" y="1115330"/>
            <a:ext cx="4976138" cy="457578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b="1" u="sng" dirty="0" smtClean="0">
                <a:solidFill>
                  <a:srgbClr val="0000FF"/>
                </a:solidFill>
              </a:rPr>
              <a:t>Definition: 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The </a:t>
            </a:r>
            <a:r>
              <a:rPr lang="en-US" sz="1800" dirty="0" err="1" smtClean="0">
                <a:solidFill>
                  <a:schemeClr val="tx1"/>
                </a:solidFill>
              </a:rPr>
              <a:t>compresion</a:t>
            </a:r>
            <a:r>
              <a:rPr lang="en-US" sz="1800" dirty="0" smtClean="0">
                <a:solidFill>
                  <a:schemeClr val="tx1"/>
                </a:solidFill>
              </a:rPr>
              <a:t> of median nerve in the carpal tunnel is called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carpal tunnel syndrome </a:t>
            </a:r>
          </a:p>
          <a:p>
            <a:pPr>
              <a:lnSpc>
                <a:spcPct val="90000"/>
              </a:lnSpc>
            </a:pPr>
            <a:r>
              <a:rPr lang="en-US" sz="1800" b="1" u="sng" dirty="0" smtClean="0">
                <a:solidFill>
                  <a:srgbClr val="0000FF"/>
                </a:solidFill>
              </a:rPr>
              <a:t>Causes: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The exact cause of the compression is unknown but the thickening of the synovial sheaths of the flexor tendons or arthritic changes in </a:t>
            </a:r>
            <a:r>
              <a:rPr lang="en-US" sz="1800" dirty="0" smtClean="0"/>
              <a:t>carpal   bones are </a:t>
            </a:r>
            <a:r>
              <a:rPr lang="en-US" sz="1800" dirty="0" smtClean="0"/>
              <a:t>responsible in many cases</a:t>
            </a:r>
          </a:p>
          <a:p>
            <a:pPr>
              <a:lnSpc>
                <a:spcPct val="90000"/>
              </a:lnSpc>
            </a:pPr>
            <a:r>
              <a:rPr lang="en-US" sz="1800" b="1" u="sng" dirty="0" smtClean="0">
                <a:solidFill>
                  <a:srgbClr val="FF0000"/>
                </a:solidFill>
              </a:rPr>
              <a:t>Manifestations:</a:t>
            </a:r>
            <a:endParaRPr lang="en-US" sz="1800" b="1" u="sng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Burning </a:t>
            </a:r>
            <a:r>
              <a:rPr lang="en-US" sz="1800" dirty="0"/>
              <a:t>pain </a:t>
            </a:r>
            <a:r>
              <a:rPr lang="en-US" sz="1800" dirty="0" smtClean="0"/>
              <a:t>“pins &amp; needles” </a:t>
            </a:r>
            <a:r>
              <a:rPr lang="en-US" sz="1800" dirty="0"/>
              <a:t>in the lateral </a:t>
            </a:r>
            <a:r>
              <a:rPr lang="en-US" sz="1800" dirty="0" smtClean="0"/>
              <a:t>3 1/2 </a:t>
            </a:r>
            <a:r>
              <a:rPr lang="en-US" sz="1800" dirty="0"/>
              <a:t>fingers.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Weakness or atrophy </a:t>
            </a:r>
            <a:r>
              <a:rPr lang="en-US" sz="1800" dirty="0"/>
              <a:t>of the </a:t>
            </a:r>
            <a:r>
              <a:rPr lang="en-US" sz="1800" dirty="0" err="1"/>
              <a:t>thenar</a:t>
            </a:r>
            <a:r>
              <a:rPr lang="en-US" sz="1800" dirty="0"/>
              <a:t> muscles </a:t>
            </a:r>
            <a:r>
              <a:rPr lang="en-US" sz="1800" b="1" dirty="0" smtClean="0">
                <a:solidFill>
                  <a:srgbClr val="0000FF"/>
                </a:solidFill>
              </a:rPr>
              <a:t>Ape Hand</a:t>
            </a:r>
            <a:r>
              <a:rPr lang="en-US" sz="1800" b="1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Inability to </a:t>
            </a:r>
            <a:r>
              <a:rPr lang="en-US" sz="1800" b="1" dirty="0" smtClean="0">
                <a:solidFill>
                  <a:srgbClr val="0000FF"/>
                </a:solidFill>
              </a:rPr>
              <a:t>oppose</a:t>
            </a:r>
            <a:r>
              <a:rPr lang="en-US" sz="1800" b="1" dirty="0" smtClean="0">
                <a:solidFill>
                  <a:srgbClr val="007E39"/>
                </a:solidFill>
              </a:rPr>
              <a:t> </a:t>
            </a:r>
            <a:r>
              <a:rPr lang="en-US" sz="1800" dirty="0" smtClean="0"/>
              <a:t>the thumb.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No </a:t>
            </a:r>
            <a:r>
              <a:rPr lang="en-US" sz="1800" dirty="0" err="1"/>
              <a:t>parethesia</a:t>
            </a:r>
            <a:r>
              <a:rPr lang="en-US" sz="1800" dirty="0"/>
              <a:t> over the </a:t>
            </a:r>
            <a:r>
              <a:rPr lang="en-US" sz="1800" dirty="0" err="1"/>
              <a:t>thenar</a:t>
            </a:r>
            <a:r>
              <a:rPr lang="en-US" sz="1800" dirty="0"/>
              <a:t> </a:t>
            </a:r>
            <a:r>
              <a:rPr lang="en-US" sz="1800" dirty="0" smtClean="0"/>
              <a:t>eminence?</a:t>
            </a:r>
            <a:endParaRPr lang="en-US" sz="1800" dirty="0"/>
          </a:p>
        </p:txBody>
      </p:sp>
      <p:pic>
        <p:nvPicPr>
          <p:cNvPr id="117764" name="Picture 4" descr="80C5820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 l="66465" t="25826" r="15877" b="19499"/>
          <a:stretch>
            <a:fillRect/>
          </a:stretch>
        </p:blipFill>
        <p:spPr>
          <a:xfrm>
            <a:off x="267229" y="1127351"/>
            <a:ext cx="3352800" cy="5029200"/>
          </a:xfrm>
          <a:noFill/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46788" y="5745706"/>
            <a:ext cx="5108027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The condition is relieved by decompressing the tunnel by making a longitudinal incision through flexor retinaculum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5668"/>
            <a:ext cx="9144000" cy="62733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HAND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3134" y="1878672"/>
            <a:ext cx="5390866" cy="52318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the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Thickened deep fascia of the ha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nd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Triangular in shape 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Occupies the central area of the palm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apex is attached to the distal border of flexor retinaculum and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receives the insertion of palmaris longus tendon.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Base divides at the bases of the fingers into four slips that pass into the fingers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Functions:</a:t>
            </a:r>
          </a:p>
          <a:p>
            <a:pPr lvl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Gives firm attachment to the overlying skin and improves the grip.</a:t>
            </a:r>
          </a:p>
          <a:p>
            <a:pPr lvl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Protects the underlying tendons, vessels &amp; nerves.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My Documents\My Pictures\Picture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1000" contrast="31000"/>
          </a:blip>
          <a:srcRect/>
          <a:stretch>
            <a:fillRect/>
          </a:stretch>
        </p:blipFill>
        <p:spPr bwMode="auto">
          <a:xfrm>
            <a:off x="443552" y="1487606"/>
            <a:ext cx="3227696" cy="5029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2133600" y="4419600"/>
            <a:ext cx="762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89000" y="1163286"/>
            <a:ext cx="284956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Palmar Aponeurosis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98595"/>
            <a:ext cx="9144000" cy="6278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Palmaris Brevis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My Documents\Student Gray\7. Upper limb\F66122-007-f0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1000" contrast="38000"/>
          </a:blip>
          <a:srcRect l="12451" r="14377" b="5836"/>
          <a:stretch>
            <a:fillRect/>
          </a:stretch>
        </p:blipFill>
        <p:spPr bwMode="auto">
          <a:xfrm>
            <a:off x="5496635" y="1748051"/>
            <a:ext cx="3429000" cy="41751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201304" y="2024418"/>
          <a:ext cx="5175914" cy="1738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723"/>
                <a:gridCol w="686992"/>
                <a:gridCol w="1092858"/>
                <a:gridCol w="1932341"/>
              </a:tblGrid>
              <a:tr h="42035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ORIGIN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INSERTION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ACTION</a:t>
                      </a:r>
                      <a:endParaRPr lang="en-US" sz="1400" dirty="0"/>
                    </a:p>
                  </a:txBody>
                  <a:tcPr/>
                </a:tc>
              </a:tr>
              <a:tr h="1281070">
                <a:tc>
                  <a:txBody>
                    <a:bodyPr/>
                    <a:lstStyle/>
                    <a:p>
                      <a:r>
                        <a:rPr lang="en-US" sz="1800" b="0" i="1" dirty="0" smtClean="0">
                          <a:solidFill>
                            <a:schemeClr val="tx1"/>
                          </a:solidFill>
                        </a:rPr>
                        <a:t>Flexor retinaculum &amp;</a:t>
                      </a:r>
                      <a:r>
                        <a:rPr lang="en-US" sz="1800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i="1" dirty="0" smtClean="0">
                          <a:solidFill>
                            <a:schemeClr val="tx1"/>
                          </a:solidFill>
                        </a:rPr>
                        <a:t>Palmar</a:t>
                      </a:r>
                      <a:r>
                        <a:rPr lang="en-US" sz="1800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i="1" dirty="0" smtClean="0">
                          <a:solidFill>
                            <a:schemeClr val="tx1"/>
                          </a:solidFill>
                        </a:rPr>
                        <a:t>aponeurosis</a:t>
                      </a:r>
                      <a:endParaRPr lang="en-US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chemeClr val="tx1"/>
                          </a:solidFill>
                        </a:rPr>
                        <a:t>Skin of Palm</a:t>
                      </a:r>
                      <a:endParaRPr lang="en-US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Ulnar</a:t>
                      </a:r>
                    </a:p>
                    <a:p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(Sup.</a:t>
                      </a:r>
                    </a:p>
                    <a:p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Branch)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1" dirty="0" smtClean="0"/>
                        <a:t>Corrugation of skin to</a:t>
                      </a:r>
                      <a:r>
                        <a:rPr lang="en-US" b="0" i="1" baseline="0" dirty="0" smtClean="0"/>
                        <a:t> </a:t>
                      </a:r>
                      <a:r>
                        <a:rPr lang="en-US" b="0" i="1" dirty="0" smtClean="0"/>
                        <a:t>improve</a:t>
                      </a:r>
                    </a:p>
                    <a:p>
                      <a:r>
                        <a:rPr lang="en-US" b="0" i="1" dirty="0" smtClean="0"/>
                        <a:t>grip of palm</a:t>
                      </a:r>
                      <a:endParaRPr lang="en-US" b="0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1982</TotalTime>
  <Words>1083</Words>
  <Application>Microsoft Office PowerPoint</Application>
  <PresentationFormat>On-screen Show (4:3)</PresentationFormat>
  <Paragraphs>245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Slide 1</vt:lpstr>
      <vt:lpstr>OBJECTIVES</vt:lpstr>
      <vt:lpstr>The Wrist</vt:lpstr>
      <vt:lpstr>FLEXOR RETINACULUM</vt:lpstr>
      <vt:lpstr>EXTENSOR RETINACULUM</vt:lpstr>
      <vt:lpstr>Carpal Tunnel</vt:lpstr>
      <vt:lpstr>Carpal Tunnel Syndrome</vt:lpstr>
      <vt:lpstr>HAND</vt:lpstr>
      <vt:lpstr>Palmaris Brevis</vt:lpstr>
      <vt:lpstr>Short Muscles of Thumb &amp; Little Finger</vt:lpstr>
      <vt:lpstr>Hypothenar Eminence</vt:lpstr>
      <vt:lpstr>Thenar Eminence</vt:lpstr>
      <vt:lpstr> Adductor  Pollicis Brevis </vt:lpstr>
      <vt:lpstr>Insertion of Tendons of  Flexor Dig Superficialis</vt:lpstr>
      <vt:lpstr>Insertion of Flexor Dig Profundus</vt:lpstr>
      <vt:lpstr>Fibrous Flexor Sheath</vt:lpstr>
      <vt:lpstr>Synovial Flexor Sheaths</vt:lpstr>
      <vt:lpstr>Slide 18</vt:lpstr>
      <vt:lpstr>Lumbrical Muscles (4)</vt:lpstr>
      <vt:lpstr>Palmar Interossei (3?4)</vt:lpstr>
      <vt:lpstr>Dorsal Interossei (4)</vt:lpstr>
      <vt:lpstr>Action of Lumbricals &amp; Interossei</vt:lpstr>
      <vt:lpstr>Extensor Expansion</vt:lpstr>
      <vt:lpstr>Thank You</vt:lpstr>
    </vt:vector>
  </TitlesOfParts>
  <Company>King Khalid University Hospital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&amp; WRIST</dc:title>
  <dc:creator>User</dc:creator>
  <cp:lastModifiedBy>gogi</cp:lastModifiedBy>
  <cp:revision>262</cp:revision>
  <dcterms:created xsi:type="dcterms:W3CDTF">2010-12-28T10:24:27Z</dcterms:created>
  <dcterms:modified xsi:type="dcterms:W3CDTF">2012-12-16T19:14:08Z</dcterms:modified>
</cp:coreProperties>
</file>