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8" r:id="rId2"/>
    <p:sldId id="257" r:id="rId3"/>
    <p:sldId id="326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27" r:id="rId13"/>
    <p:sldId id="328" r:id="rId14"/>
    <p:sldId id="330" r:id="rId15"/>
    <p:sldId id="31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3" autoAdjust="0"/>
  </p:normalViewPr>
  <p:slideViewPr>
    <p:cSldViewPr>
      <p:cViewPr>
        <p:scale>
          <a:sx n="80" d="100"/>
          <a:sy n="80" d="100"/>
        </p:scale>
        <p:origin x="-2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544B4-A396-4E76-870F-4CCC9680DBA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645E7-8A54-403C-B045-1E9237058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645E7-8A54-403C-B045-1E92370587F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&amp; MEDIAL COMPARTMENTS OF THIGH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733800"/>
            <a:ext cx="6400800" cy="14478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Ahmed </a:t>
            </a:r>
            <a:r>
              <a:rPr lang="en-US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Fathalla</a:t>
            </a:r>
            <a:r>
              <a:rPr lang="en-US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Ibrahim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&amp;</a:t>
            </a:r>
          </a:p>
          <a:p>
            <a:r>
              <a:rPr lang="en-US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Zeenat</a:t>
            </a:r>
            <a:r>
              <a:rPr lang="en-US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Zaidi</a:t>
            </a:r>
            <a:endParaRPr lang="en-US" b="1" i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14338" name="Picture 2" descr="http://www.arabic-calligraphy.net/wp-content/uploads/2010/07/cropped-Untitle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81000"/>
            <a:ext cx="2209800" cy="464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Zeenat\Pictures\jn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737" r="5418"/>
          <a:stretch>
            <a:fillRect/>
          </a:stretch>
        </p:blipFill>
        <p:spPr bwMode="auto">
          <a:xfrm>
            <a:off x="2895600" y="1066800"/>
            <a:ext cx="3510721" cy="5562600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66800"/>
            <a:ext cx="3505200" cy="51054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Adductor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endParaRPr lang="en-US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Adductor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brevis</a:t>
            </a:r>
            <a:endParaRPr lang="en-US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Adductor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magnus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(Adductor portion)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Gracilis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</a:t>
            </a:r>
          </a:p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ADDUCTION OF HIP JOINT</a:t>
            </a: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N.B.: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Gracilis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also flexes knee joint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</a:t>
            </a:r>
          </a:p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OBTURATOR NERVE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4114800"/>
            <a:ext cx="12843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Adductor </a:t>
            </a:r>
            <a:r>
              <a:rPr lang="en-US" sz="1100" dirty="0" err="1" smtClean="0"/>
              <a:t>magnus</a:t>
            </a:r>
            <a:endParaRPr lang="en-US" sz="1100" dirty="0" smtClean="0"/>
          </a:p>
          <a:p>
            <a:pPr algn="ctr"/>
            <a:r>
              <a:rPr lang="en-US" sz="1100" dirty="0" smtClean="0"/>
              <a:t>(Adductor portion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4572000" y="4343400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Medial Compartment of Thigh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9600" y="3276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0" y="2895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43400" y="3962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14800" y="3733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4724400"/>
            <a:ext cx="14029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Adductor </a:t>
            </a:r>
            <a:r>
              <a:rPr lang="en-US" sz="1100" dirty="0" err="1" smtClean="0"/>
              <a:t>magnus</a:t>
            </a:r>
            <a:endParaRPr lang="en-US" sz="1100" dirty="0" smtClean="0"/>
          </a:p>
          <a:p>
            <a:pPr algn="ctr"/>
            <a:r>
              <a:rPr lang="en-US" sz="1100" dirty="0" smtClean="0"/>
              <a:t>(Hamstring portions)</a:t>
            </a:r>
            <a:endParaRPr lang="en-US" sz="1100" dirty="0"/>
          </a:p>
        </p:txBody>
      </p:sp>
      <p:cxnSp>
        <p:nvCxnSpPr>
          <p:cNvPr id="15" name="Straight Connector 14"/>
          <p:cNvCxnSpPr/>
          <p:nvPr/>
        </p:nvCxnSpPr>
        <p:spPr>
          <a:xfrm rot="10800000">
            <a:off x="4495800" y="4876800"/>
            <a:ext cx="762000" cy="630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Documents and Settings\Zeenet\My Documents\My Pictures\Picture2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974817"/>
            <a:ext cx="3200400" cy="5883183"/>
          </a:xfrm>
          <a:prstGeom prst="rect">
            <a:avLst/>
          </a:prstGeom>
          <a:noFill/>
          <a:ln w="6350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7239000" y="2667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1400" y="3200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1400" y="3810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3800" y="3962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My Documents\My Pictures\thigh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1524000" cy="3810000"/>
          </a:xfrm>
          <a:prstGeom prst="rect">
            <a:avLst/>
          </a:prstGeom>
          <a:noFill/>
        </p:spPr>
      </p:pic>
      <p:pic>
        <p:nvPicPr>
          <p:cNvPr id="1027" name="Picture 3" descr="C:\Documents and Settings\user1\My Documents\My Pictures\thigh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600200"/>
            <a:ext cx="1463675" cy="3657600"/>
          </a:xfrm>
          <a:prstGeom prst="rect">
            <a:avLst/>
          </a:prstGeom>
          <a:noFill/>
        </p:spPr>
      </p:pic>
      <p:pic>
        <p:nvPicPr>
          <p:cNvPr id="1028" name="Picture 4" descr="C:\Documents and Settings\user1\My Documents\My Pictures\thigh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447800"/>
            <a:ext cx="2041525" cy="3810000"/>
          </a:xfrm>
          <a:prstGeom prst="rect">
            <a:avLst/>
          </a:prstGeom>
          <a:noFill/>
        </p:spPr>
      </p:pic>
      <p:pic>
        <p:nvPicPr>
          <p:cNvPr id="1029" name="Picture 5" descr="C:\Documents and Settings\user1\My Documents\My Pictures\thigh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447800"/>
            <a:ext cx="1450975" cy="3767137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H="1">
            <a:off x="5257800" y="2819400"/>
            <a:ext cx="533400" cy="4572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400" y="5562600"/>
            <a:ext cx="1713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28800" y="6096000"/>
            <a:ext cx="4155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</a:rPr>
              <a:t>Posterior border of femur (Linea </a:t>
            </a:r>
            <a:r>
              <a:rPr lang="en-US" b="1" dirty="0" err="1" smtClean="0">
                <a:solidFill>
                  <a:srgbClr val="002060"/>
                </a:solidFill>
              </a:rPr>
              <a:t>Aspera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9400" y="5638800"/>
            <a:ext cx="22926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</a:rPr>
              <a:t>Upper part of medial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surface of tibia 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(behind </a:t>
            </a:r>
            <a:r>
              <a:rPr lang="en-US" b="1" dirty="0" err="1" smtClean="0">
                <a:solidFill>
                  <a:srgbClr val="002060"/>
                </a:solidFill>
              </a:rPr>
              <a:t>sartorius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" y="5181600"/>
            <a:ext cx="175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Adductor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38400" y="5181600"/>
            <a:ext cx="1699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Adductor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brevis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95800" y="5029200"/>
            <a:ext cx="1956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Adductor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magnus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(adductor portion)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81800" y="5105400"/>
            <a:ext cx="878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Gracilis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2400" y="228600"/>
            <a:ext cx="1223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" y="914400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Body of pubis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6000" y="914400"/>
            <a:ext cx="2222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Body of pubis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Inferior pubic </a:t>
            </a:r>
            <a:r>
              <a:rPr lang="en-US" b="1" dirty="0" err="1" smtClean="0">
                <a:solidFill>
                  <a:srgbClr val="FF0000"/>
                </a:solidFill>
              </a:rPr>
              <a:t>ramus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62600" y="685800"/>
            <a:ext cx="2222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Inferior pubic </a:t>
            </a:r>
            <a:r>
              <a:rPr lang="en-US" b="1" dirty="0" err="1" smtClean="0">
                <a:solidFill>
                  <a:srgbClr val="FF0000"/>
                </a:solidFill>
              </a:rPr>
              <a:t>ramus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err="1" smtClean="0">
                <a:solidFill>
                  <a:srgbClr val="FF0000"/>
                </a:solidFill>
              </a:rPr>
              <a:t>Ischial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ramus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>
            <a:stCxn id="37" idx="2"/>
          </p:cNvCxnSpPr>
          <p:nvPr/>
        </p:nvCxnSpPr>
        <p:spPr>
          <a:xfrm rot="16200000" flipH="1">
            <a:off x="621994" y="1917394"/>
            <a:ext cx="1459468" cy="192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8" idx="2"/>
          </p:cNvCxnSpPr>
          <p:nvPr/>
        </p:nvCxnSpPr>
        <p:spPr>
          <a:xfrm rot="16200000" flipH="1">
            <a:off x="2936311" y="2021910"/>
            <a:ext cx="1182469" cy="2601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2"/>
          </p:cNvCxnSpPr>
          <p:nvPr/>
        </p:nvCxnSpPr>
        <p:spPr>
          <a:xfrm rot="5400000">
            <a:off x="5374712" y="1443820"/>
            <a:ext cx="1411069" cy="11876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9" idx="2"/>
          </p:cNvCxnSpPr>
          <p:nvPr/>
        </p:nvCxnSpPr>
        <p:spPr>
          <a:xfrm rot="16200000" flipH="1">
            <a:off x="6517711" y="1488510"/>
            <a:ext cx="1487269" cy="11745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0" idx="0"/>
          </p:cNvCxnSpPr>
          <p:nvPr/>
        </p:nvCxnSpPr>
        <p:spPr>
          <a:xfrm rot="16200000" flipV="1">
            <a:off x="1305478" y="3495122"/>
            <a:ext cx="2362200" cy="283955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0" idx="0"/>
          </p:cNvCxnSpPr>
          <p:nvPr/>
        </p:nvCxnSpPr>
        <p:spPr>
          <a:xfrm rot="16200000" flipV="1">
            <a:off x="2181778" y="4371422"/>
            <a:ext cx="2743200" cy="70595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0" idx="0"/>
          </p:cNvCxnSpPr>
          <p:nvPr/>
        </p:nvCxnSpPr>
        <p:spPr>
          <a:xfrm rot="5400000" flipH="1" flipV="1">
            <a:off x="3248578" y="4162978"/>
            <a:ext cx="2590800" cy="127524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7540492" y="4953000"/>
            <a:ext cx="308108" cy="6858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334000" y="396240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486400" y="3733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Adductor hiatus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15000" y="3124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Hamstring hiatus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15000" y="2590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Adductor part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5486400" y="3352800"/>
            <a:ext cx="381000" cy="3048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 Triangle: Location &amp; Boundaries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4495800" cy="5410200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 deep hollow in the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third of front of thigh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to the inguinal ligament </a:t>
            </a:r>
          </a:p>
          <a:p>
            <a:pPr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Boundaries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Base: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Inguinal ligament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Medial: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border of the adductor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muscle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Lateral: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border of the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sartorius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muscle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Floor: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(from media to lateral)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adductor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Pectineus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Psoas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major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Iliacus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Roof: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Skin, superficial &amp; deep  fascia. </a:t>
            </a:r>
          </a:p>
          <a:p>
            <a:endParaRPr lang="en-US" sz="2400" dirty="0"/>
          </a:p>
        </p:txBody>
      </p:sp>
      <p:pic>
        <p:nvPicPr>
          <p:cNvPr id="4" name="Picture 8" descr="http://www.anatomy.tv/StudyGuides/Images/Femoraltrian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3898900" cy="3898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153400" y="25908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</a:rPr>
              <a:t>Pectineus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24384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</a:rPr>
              <a:t>Iliopsoas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19800" y="2590800"/>
            <a:ext cx="914400" cy="1588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1"/>
          </p:cNvCxnSpPr>
          <p:nvPr/>
        </p:nvCxnSpPr>
        <p:spPr>
          <a:xfrm rot="10800000" flipV="1">
            <a:off x="7315200" y="2729300"/>
            <a:ext cx="838200" cy="242500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9144000" cy="5635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Femoral Triangle: Contents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4419600" cy="480060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lateral to medial: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 nerve &amp; its branches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 artery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 vein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Lymphatic vessels and some deep inguinal lymph nodes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femoral artery, femoral vein and the lymph nodes  lies within the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fascial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envelope, the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 sheath,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/>
              <a:t>occupying its </a:t>
            </a:r>
            <a:r>
              <a:rPr lang="en-US" sz="2400" b="1" dirty="0" smtClean="0">
                <a:solidFill>
                  <a:srgbClr val="0070C0"/>
                </a:solidFill>
              </a:rPr>
              <a:t>lateral, intermediate </a:t>
            </a:r>
            <a:r>
              <a:rPr lang="en-US" sz="2400" b="1" dirty="0" smtClean="0"/>
              <a:t>and</a:t>
            </a:r>
            <a:r>
              <a:rPr lang="en-US" sz="2400" b="1" dirty="0" smtClean="0">
                <a:solidFill>
                  <a:srgbClr val="0070C0"/>
                </a:solidFill>
              </a:rPr>
              <a:t> medial compartments </a:t>
            </a:r>
            <a:r>
              <a:rPr lang="en-US" sz="2400" b="1" dirty="0" smtClean="0"/>
              <a:t>respectively. The medial compartment is called the</a:t>
            </a:r>
            <a:r>
              <a:rPr lang="en-US" sz="2400" b="1" dirty="0" smtClean="0">
                <a:solidFill>
                  <a:srgbClr val="0070C0"/>
                </a:solidFill>
              </a:rPr>
              <a:t> femoral canal.</a:t>
            </a:r>
          </a:p>
          <a:p>
            <a:endParaRPr lang="en-US" sz="2400" dirty="0"/>
          </a:p>
        </p:txBody>
      </p:sp>
      <p:pic>
        <p:nvPicPr>
          <p:cNvPr id="35" name="Picture 3" descr="C:\Documents and Settings\Zeenet\My Documents\My Pictures\def.png"/>
          <p:cNvPicPr>
            <a:picLocks noChangeAspect="1" noChangeArrowheads="1"/>
          </p:cNvPicPr>
          <p:nvPr/>
        </p:nvPicPr>
        <p:blipFill>
          <a:blip r:embed="rId2" cstate="print"/>
          <a:srcRect l="19077" t="8533" r="4616" b="10400"/>
          <a:stretch>
            <a:fillRect/>
          </a:stretch>
        </p:blipFill>
        <p:spPr bwMode="auto">
          <a:xfrm>
            <a:off x="5029200" y="1219200"/>
            <a:ext cx="3962400" cy="434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953000" y="5181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 sheath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5715000" y="4419600"/>
            <a:ext cx="990600" cy="685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657600"/>
            <a:ext cx="8686800" cy="23622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DEFINITION: </a:t>
            </a:r>
            <a:r>
              <a:rPr lang="en-US" sz="2000" b="1" dirty="0" smtClean="0">
                <a:solidFill>
                  <a:srgbClr val="00B0F0"/>
                </a:solidFill>
              </a:rPr>
              <a:t>an </a:t>
            </a:r>
            <a:r>
              <a:rPr lang="en-US" sz="2000" b="1" dirty="0" err="1" smtClean="0">
                <a:solidFill>
                  <a:srgbClr val="00B0F0"/>
                </a:solidFill>
              </a:rPr>
              <a:t>aponeurotic</a:t>
            </a:r>
            <a:r>
              <a:rPr lang="en-US" sz="2000" b="1" dirty="0" smtClean="0">
                <a:solidFill>
                  <a:srgbClr val="00B0F0"/>
                </a:solidFill>
              </a:rPr>
              <a:t> tunnel for femoral artery &amp; vein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SITE:</a:t>
            </a:r>
            <a:r>
              <a:rPr lang="en-US" sz="2000" b="1" dirty="0" smtClean="0">
                <a:solidFill>
                  <a:srgbClr val="0070C0"/>
                </a:solidFill>
              </a:rPr>
              <a:t> In middle third of front of  thigh deep to </a:t>
            </a:r>
            <a:r>
              <a:rPr lang="en-US" sz="2000" b="1" dirty="0" err="1" smtClean="0">
                <a:solidFill>
                  <a:srgbClr val="0070C0"/>
                </a:solidFill>
              </a:rPr>
              <a:t>sartorius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EXTENT:</a:t>
            </a:r>
            <a:r>
              <a:rPr lang="en-US" sz="2000" b="1" dirty="0" smtClean="0">
                <a:solidFill>
                  <a:srgbClr val="0070C0"/>
                </a:solidFill>
              </a:rPr>
              <a:t> From apex of femoral triangle to adductor hiatus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BOUNDARIES: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Roof (Anterior): Sartorius (medially) and </a:t>
            </a:r>
            <a:r>
              <a:rPr lang="en-US" sz="2000" b="1" dirty="0" err="1" smtClean="0">
                <a:solidFill>
                  <a:srgbClr val="0070C0"/>
                </a:solidFill>
              </a:rPr>
              <a:t>vastus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medialis</a:t>
            </a:r>
            <a:r>
              <a:rPr lang="en-US" sz="2000" b="1" dirty="0" smtClean="0">
                <a:solidFill>
                  <a:srgbClr val="0070C0"/>
                </a:solidFill>
              </a:rPr>
              <a:t> (laterally)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</a:rPr>
              <a:t> Floor (Posterior): Adductor </a:t>
            </a:r>
            <a:r>
              <a:rPr lang="en-US" sz="2000" b="1" dirty="0" err="1" smtClean="0">
                <a:solidFill>
                  <a:srgbClr val="0070C0"/>
                </a:solidFill>
              </a:rPr>
              <a:t>longus</a:t>
            </a:r>
            <a:r>
              <a:rPr lang="en-US" sz="2000" b="1" dirty="0" smtClean="0">
                <a:solidFill>
                  <a:srgbClr val="0070C0"/>
                </a:solidFill>
              </a:rPr>
              <a:t> &amp; </a:t>
            </a:r>
            <a:r>
              <a:rPr lang="en-US" sz="2000" b="1" dirty="0" err="1" smtClean="0">
                <a:solidFill>
                  <a:srgbClr val="0070C0"/>
                </a:solidFill>
              </a:rPr>
              <a:t>magnus</a:t>
            </a:r>
            <a:endParaRPr lang="en-US" sz="2000" b="1" dirty="0" smtClean="0">
              <a:solidFill>
                <a:srgbClr val="0070C0"/>
              </a:solidFill>
            </a:endParaRPr>
          </a:p>
        </p:txBody>
      </p:sp>
      <p:pic>
        <p:nvPicPr>
          <p:cNvPr id="9" name="Content Placeholder 8" descr="Copy (2) of F66122-006-f0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72200" y="152400"/>
            <a:ext cx="2743200" cy="3429001"/>
          </a:xfrm>
          <a:ln>
            <a:solidFill>
              <a:schemeClr val="accent1"/>
            </a:solidFill>
          </a:ln>
        </p:spPr>
      </p:pic>
      <p:pic>
        <p:nvPicPr>
          <p:cNvPr id="2050" name="Picture 2" descr="C:\Documents and Settings\user1\Desktop\thigh\F66122-006-f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2558143" cy="3429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819400" y="1447800"/>
            <a:ext cx="335280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ADDUCTOR CANAL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Subsartorial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/Hunter’s canal)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8077200" y="1981200"/>
            <a:ext cx="609600" cy="1588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00800" y="2514600"/>
            <a:ext cx="1219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Adductor hiatus</a:t>
            </a:r>
            <a:endParaRPr lang="en-US" sz="105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467600" y="26670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Zeenat\Pictures\pink-r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0"/>
            <a:ext cx="5283200" cy="3962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2895600"/>
            <a:ext cx="9143999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Thank You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3886200"/>
          </a:xfrm>
          <a:ln>
            <a:solidFill>
              <a:schemeClr val="tx2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lvl="0">
              <a:buFont typeface="Wingdings" pitchFamily="2" charset="2"/>
              <a:buChar char="§"/>
            </a:pPr>
            <a:r>
              <a:rPr lang="en-US" sz="2600" i="1" dirty="0" smtClean="0">
                <a:solidFill>
                  <a:srgbClr val="002060"/>
                </a:solidFill>
              </a:rPr>
              <a:t>List </a:t>
            </a:r>
            <a:r>
              <a:rPr lang="en-US" sz="2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</a:t>
            </a:r>
            <a:r>
              <a:rPr lang="en-US" sz="2600" i="1" dirty="0" smtClean="0">
                <a:solidFill>
                  <a:srgbClr val="002060"/>
                </a:solidFill>
              </a:rPr>
              <a:t>of muscles of </a:t>
            </a:r>
            <a:r>
              <a:rPr lang="en-US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compartment of thigh.</a:t>
            </a:r>
          </a:p>
          <a:p>
            <a:pPr lvl="0">
              <a:buFont typeface="Wingdings" pitchFamily="2" charset="2"/>
              <a:buChar char="§"/>
            </a:pPr>
            <a:r>
              <a:rPr lang="en-US" sz="2600" i="1" dirty="0" smtClean="0">
                <a:solidFill>
                  <a:srgbClr val="002060"/>
                </a:solidFill>
              </a:rPr>
              <a:t>Describe the anatomy of muscles of </a:t>
            </a:r>
            <a:r>
              <a:rPr lang="en-US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compartment of thigh </a:t>
            </a:r>
            <a:r>
              <a:rPr lang="en-US" sz="2600" i="1" dirty="0" smtClean="0">
                <a:solidFill>
                  <a:srgbClr val="002060"/>
                </a:solidFill>
              </a:rPr>
              <a:t>regarding: </a:t>
            </a:r>
            <a:r>
              <a:rPr lang="en-US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origin, insertion, nerve supply and actions.</a:t>
            </a:r>
          </a:p>
          <a:p>
            <a:pPr>
              <a:buFont typeface="Wingdings" pitchFamily="2" charset="2"/>
              <a:buChar char="§"/>
            </a:pPr>
            <a:r>
              <a:rPr lang="en-US" sz="2600" i="1" dirty="0" smtClean="0">
                <a:solidFill>
                  <a:srgbClr val="002060"/>
                </a:solidFill>
              </a:rPr>
              <a:t>List </a:t>
            </a:r>
            <a:r>
              <a:rPr lang="en-US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name </a:t>
            </a:r>
            <a:r>
              <a:rPr lang="en-US" sz="2600" i="1" dirty="0" smtClean="0">
                <a:solidFill>
                  <a:srgbClr val="002060"/>
                </a:solidFill>
              </a:rPr>
              <a:t>of muscles of </a:t>
            </a:r>
            <a:r>
              <a:rPr lang="en-US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compartment of thigh.</a:t>
            </a:r>
          </a:p>
          <a:p>
            <a:pPr lvl="0">
              <a:buFont typeface="Wingdings" pitchFamily="2" charset="2"/>
              <a:buChar char="§"/>
            </a:pPr>
            <a:r>
              <a:rPr lang="en-US" sz="2600" i="1" dirty="0" smtClean="0">
                <a:solidFill>
                  <a:srgbClr val="002060"/>
                </a:solidFill>
              </a:rPr>
              <a:t>Describe the anatomy of muscles of </a:t>
            </a:r>
            <a:r>
              <a:rPr lang="en-US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compartment of thigh </a:t>
            </a:r>
            <a:r>
              <a:rPr lang="en-US" sz="2600" i="1" dirty="0" smtClean="0">
                <a:solidFill>
                  <a:srgbClr val="002060"/>
                </a:solidFill>
              </a:rPr>
              <a:t>regarding: </a:t>
            </a:r>
            <a:r>
              <a:rPr lang="en-US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origin, insertion, nerve supply and actions.</a:t>
            </a:r>
          </a:p>
          <a:p>
            <a:pPr lvl="0">
              <a:buFont typeface="Wingdings" pitchFamily="2" charset="2"/>
              <a:buChar char="§"/>
            </a:pPr>
            <a:r>
              <a:rPr lang="en-US" sz="2600" i="1" dirty="0" smtClean="0">
                <a:solidFill>
                  <a:srgbClr val="002060"/>
                </a:solidFill>
              </a:rPr>
              <a:t>Describe the location, boundaries and contents of </a:t>
            </a:r>
            <a:r>
              <a:rPr lang="en-US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 triangle </a:t>
            </a:r>
            <a:r>
              <a:rPr lang="en-US" sz="2600" i="1" dirty="0" smtClean="0">
                <a:solidFill>
                  <a:srgbClr val="002060"/>
                </a:solidFill>
              </a:rPr>
              <a:t>&amp; </a:t>
            </a:r>
            <a:r>
              <a:rPr lang="en-US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adductor canal</a:t>
            </a:r>
          </a:p>
          <a:p>
            <a:pPr lvl="0">
              <a:buNone/>
            </a:pPr>
            <a:endParaRPr lang="en-US" sz="30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i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user1\My Documents\My Pictures\thigh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76400"/>
            <a:ext cx="35941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457200"/>
            <a:ext cx="853522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The thigh is divided into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compartments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 by 3 </a:t>
            </a:r>
            <a:r>
              <a:rPr lang="en-US" sz="2400" b="1" dirty="0" err="1" smtClean="0">
                <a:solidFill>
                  <a:srgbClr val="C00000"/>
                </a:solidFill>
              </a:rPr>
              <a:t>intermuscular</a:t>
            </a:r>
            <a:r>
              <a:rPr lang="en-US" sz="2400" b="1" dirty="0" smtClean="0">
                <a:solidFill>
                  <a:srgbClr val="C00000"/>
                </a:solidFill>
              </a:rPr>
              <a:t> septa (extending from deep fascia into femur)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1" y="1676400"/>
            <a:ext cx="2743200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Compartment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Extensors of knee:</a:t>
            </a:r>
          </a:p>
          <a:p>
            <a:r>
              <a:rPr lang="en-US" sz="2000" b="1" dirty="0" smtClean="0"/>
              <a:t>    </a:t>
            </a:r>
            <a:r>
              <a:rPr lang="en-US" sz="2000" b="1" dirty="0" smtClean="0">
                <a:solidFill>
                  <a:srgbClr val="0070C0"/>
                </a:solidFill>
              </a:rPr>
              <a:t>Quadriceps </a:t>
            </a:r>
            <a:r>
              <a:rPr lang="en-US" sz="2000" b="1" dirty="0" err="1" smtClean="0">
                <a:solidFill>
                  <a:srgbClr val="0070C0"/>
                </a:solidFill>
              </a:rPr>
              <a:t>femoris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Flexors of hip: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   1. Sartorius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   2. </a:t>
            </a:r>
            <a:r>
              <a:rPr lang="en-US" sz="2000" b="1" dirty="0" err="1" smtClean="0">
                <a:solidFill>
                  <a:srgbClr val="0070C0"/>
                </a:solidFill>
              </a:rPr>
              <a:t>Pectineus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   3. </a:t>
            </a:r>
            <a:r>
              <a:rPr lang="en-US" sz="2000" b="1" dirty="0" err="1" smtClean="0">
                <a:solidFill>
                  <a:srgbClr val="0070C0"/>
                </a:solidFill>
              </a:rPr>
              <a:t>psoas</a:t>
            </a:r>
            <a:r>
              <a:rPr lang="en-US" sz="2000" b="1" dirty="0" smtClean="0">
                <a:solidFill>
                  <a:srgbClr val="0070C0"/>
                </a:solidFill>
              </a:rPr>
              <a:t> major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   4. </a:t>
            </a:r>
            <a:r>
              <a:rPr lang="en-US" sz="2000" b="1" dirty="0" err="1" smtClean="0">
                <a:solidFill>
                  <a:srgbClr val="0070C0"/>
                </a:solidFill>
              </a:rPr>
              <a:t>Iliacus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    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 nerve</a:t>
            </a:r>
          </a:p>
          <a:p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1676400"/>
            <a:ext cx="2590800" cy="32316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Compartment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Adductors of hip: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   1. Adductor </a:t>
            </a:r>
            <a:r>
              <a:rPr lang="en-US" sz="2000" b="1" dirty="0" err="1" smtClean="0">
                <a:solidFill>
                  <a:srgbClr val="0070C0"/>
                </a:solidFill>
              </a:rPr>
              <a:t>longus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   2. Adductor </a:t>
            </a:r>
            <a:r>
              <a:rPr lang="en-US" sz="2000" b="1" dirty="0" err="1" smtClean="0">
                <a:solidFill>
                  <a:srgbClr val="0070C0"/>
                </a:solidFill>
              </a:rPr>
              <a:t>brevis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   3. Adductor </a:t>
            </a:r>
            <a:r>
              <a:rPr lang="en-US" sz="2000" b="1" dirty="0" err="1" smtClean="0">
                <a:solidFill>
                  <a:srgbClr val="0070C0"/>
                </a:solidFill>
              </a:rPr>
              <a:t>magnus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       (adductor part)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   4. </a:t>
            </a:r>
            <a:r>
              <a:rPr lang="en-US" sz="2000" b="1" dirty="0" err="1" smtClean="0">
                <a:solidFill>
                  <a:srgbClr val="0070C0"/>
                </a:solidFill>
              </a:rPr>
              <a:t>Gracilis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     </a:t>
            </a:r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Obturator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</a:t>
            </a:r>
          </a:p>
          <a:p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5029200"/>
            <a:ext cx="4085414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Compartment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Flexors of knee &amp; extensors of hip: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    Hamstrings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</a:t>
            </a:r>
          </a:p>
          <a:p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Sciatic nerve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Zeenet\My Documents\My Pictures\Picture2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974817"/>
            <a:ext cx="3200400" cy="588318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144000" cy="685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Compartment of Thigh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10400" y="46482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/>
              <a:t>Vastus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Intermedius</a:t>
            </a:r>
            <a:endParaRPr lang="en-US" sz="1000" b="1" dirty="0" smtClean="0"/>
          </a:p>
          <a:p>
            <a:pPr algn="ctr"/>
            <a:r>
              <a:rPr lang="en-US" sz="1000" b="1" dirty="0" smtClean="0"/>
              <a:t>(deep to rectus </a:t>
            </a:r>
            <a:r>
              <a:rPr lang="en-US" sz="1000" b="1" dirty="0" err="1" smtClean="0"/>
              <a:t>femoris</a:t>
            </a:r>
            <a:r>
              <a:rPr lang="en-US" sz="1000" b="1" dirty="0" smtClean="0"/>
              <a:t>)</a:t>
            </a:r>
            <a:endParaRPr lang="en-US" sz="1000" b="1" dirty="0"/>
          </a:p>
        </p:txBody>
      </p:sp>
      <p:cxnSp>
        <p:nvCxnSpPr>
          <p:cNvPr id="24" name="Straight Connector 23"/>
          <p:cNvCxnSpPr>
            <a:stCxn id="18" idx="1"/>
          </p:cNvCxnSpPr>
          <p:nvPr/>
        </p:nvCxnSpPr>
        <p:spPr>
          <a:xfrm rot="10800000">
            <a:off x="6400800" y="4648201"/>
            <a:ext cx="609600" cy="20005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72200" y="4343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38800" y="4191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53200" y="4953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24600" y="3124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96000" y="1600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00800" y="2209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24600" y="1752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58000" y="4572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Content Placeholder 4"/>
          <p:cNvSpPr txBox="1">
            <a:spLocks/>
          </p:cNvSpPr>
          <p:nvPr/>
        </p:nvSpPr>
        <p:spPr>
          <a:xfrm>
            <a:off x="457200" y="1143000"/>
            <a:ext cx="4648200" cy="54102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Contains the: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1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Flexor of the hip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971550" lvl="1" indent="-514350">
              <a:spcBef>
                <a:spcPct val="20000"/>
              </a:spcBef>
              <a:buFont typeface="+mj-lt"/>
              <a:buAutoNum type="arabicPeriod"/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Sartorius</a:t>
            </a:r>
          </a:p>
          <a:p>
            <a:pPr marL="971550" lvl="1" indent="-514350">
              <a:spcBef>
                <a:spcPct val="20000"/>
              </a:spcBef>
              <a:buFont typeface="+mj-lt"/>
              <a:buAutoNum type="arabicPeriod"/>
            </a:pPr>
            <a:r>
              <a:rPr kumimoji="0" lang="en-US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Pectineus</a:t>
            </a:r>
            <a:endParaRPr kumimoji="0" lang="en-US" sz="31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1550" lvl="1" indent="-514350">
              <a:spcBef>
                <a:spcPct val="20000"/>
              </a:spcBef>
              <a:buFont typeface="+mj-lt"/>
              <a:buAutoNum type="arabicPeriod"/>
            </a:pPr>
            <a:r>
              <a:rPr kumimoji="0" lang="en-US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psoas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major</a:t>
            </a:r>
          </a:p>
          <a:p>
            <a:pPr marL="971550" lvl="1" indent="-514350">
              <a:spcBef>
                <a:spcPct val="20000"/>
              </a:spcBef>
              <a:buFont typeface="+mj-lt"/>
              <a:buAutoNum type="arabicPeriod"/>
            </a:pPr>
            <a:r>
              <a:rPr kumimoji="0" lang="en-US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Iliacus</a:t>
            </a:r>
            <a:endParaRPr kumimoji="0" lang="en-US" sz="31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1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Extensors of knee 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(Quadriceps </a:t>
            </a:r>
            <a:r>
              <a:rPr kumimoji="0" lang="en-US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femoris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): </a:t>
            </a:r>
          </a:p>
          <a:p>
            <a:pPr marL="971550" lvl="1" indent="-514350">
              <a:spcBef>
                <a:spcPct val="20000"/>
              </a:spcBef>
              <a:buFont typeface="+mj-lt"/>
              <a:buAutoNum type="arabicPeriod"/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Rectus </a:t>
            </a:r>
            <a:r>
              <a:rPr kumimoji="0" lang="en-US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femoris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971550" lvl="1" indent="-514350">
              <a:spcBef>
                <a:spcPct val="20000"/>
              </a:spcBef>
              <a:buFont typeface="+mj-lt"/>
              <a:buAutoNum type="arabicPeriod"/>
            </a:pPr>
            <a:r>
              <a:rPr kumimoji="0" lang="en-US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Vastus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lateralis</a:t>
            </a:r>
            <a:endParaRPr kumimoji="0" lang="en-US" sz="31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1550" lvl="1" indent="-514350">
              <a:spcBef>
                <a:spcPct val="20000"/>
              </a:spcBef>
              <a:buFont typeface="+mj-lt"/>
              <a:buAutoNum type="arabicPeriod"/>
            </a:pPr>
            <a:r>
              <a:rPr kumimoji="0" lang="en-US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Vastus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medialis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971550" lvl="1" indent="-514350">
              <a:spcBef>
                <a:spcPct val="20000"/>
              </a:spcBef>
              <a:buFont typeface="+mj-lt"/>
              <a:buAutoNum type="arabicPeriod"/>
            </a:pPr>
            <a:r>
              <a:rPr kumimoji="0" lang="en-US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Vastus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intermedius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(deep to rectus </a:t>
            </a:r>
            <a:r>
              <a:rPr kumimoji="0" lang="en-US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femoris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1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Nerve supply:  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Femoral nerve</a:t>
            </a:r>
            <a:endParaRPr kumimoji="0" lang="en-US" sz="3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Sartorius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447800" y="4953000"/>
            <a:ext cx="2057400" cy="167640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Upper part of medial surface of tibia</a:t>
            </a:r>
          </a:p>
        </p:txBody>
      </p:sp>
      <p:pic>
        <p:nvPicPr>
          <p:cNvPr id="22531" name="Picture 3" descr="C:\Documents and Settings\user1\My Documents\My Pictures\thigh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914400"/>
            <a:ext cx="1914144" cy="5687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4495800" y="3048000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124200" y="1600200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505200" y="6324600"/>
            <a:ext cx="12192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/>
          <p:cNvSpPr txBox="1">
            <a:spLocks/>
          </p:cNvSpPr>
          <p:nvPr/>
        </p:nvSpPr>
        <p:spPr>
          <a:xfrm>
            <a:off x="5715000" y="2362200"/>
            <a:ext cx="3200400" cy="259080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(TAILOR’S POSITION)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Flexion, abduction &amp; lateral rotation of hip joint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Flexion of knee joint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1066800" y="1295400"/>
            <a:ext cx="2057400" cy="16764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ORIGIN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Anterior superior iliac spine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5651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Pectineus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2286000"/>
            <a:ext cx="2819400" cy="2971800"/>
          </a:xfrm>
          <a:ln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Superior pubic </a:t>
            </a:r>
            <a:r>
              <a:rPr lang="en-US" sz="2400" b="1" dirty="0" err="1" smtClean="0">
                <a:solidFill>
                  <a:srgbClr val="FF0000"/>
                </a:solidFill>
              </a:rPr>
              <a:t>ramus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Back of femur (below lesser </a:t>
            </a:r>
            <a:r>
              <a:rPr lang="en-US" sz="2400" b="1" dirty="0" err="1" smtClean="0">
                <a:solidFill>
                  <a:srgbClr val="002060"/>
                </a:solidFill>
              </a:rPr>
              <a:t>trochanter</a:t>
            </a:r>
            <a:r>
              <a:rPr lang="en-US" sz="2400" b="1" dirty="0" smtClean="0">
                <a:solidFill>
                  <a:srgbClr val="002060"/>
                </a:solidFill>
              </a:rPr>
              <a:t>)</a:t>
            </a:r>
          </a:p>
          <a:p>
            <a:endParaRPr lang="en-US" dirty="0"/>
          </a:p>
        </p:txBody>
      </p:sp>
      <p:pic>
        <p:nvPicPr>
          <p:cNvPr id="23554" name="Picture 2" descr="C:\Documents and Settings\user1\My Documents\My Pictures\thigh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990600"/>
            <a:ext cx="2133600" cy="5566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4953000" y="2514600"/>
            <a:ext cx="9906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4343400" y="3657600"/>
            <a:ext cx="1600200" cy="762000"/>
          </a:xfrm>
          <a:prstGeom prst="straightConnector1">
            <a:avLst/>
          </a:prstGeom>
          <a:ln w="38100">
            <a:solidFill>
              <a:srgbClr val="00206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/>
          <p:cNvSpPr txBox="1">
            <a:spLocks/>
          </p:cNvSpPr>
          <p:nvPr/>
        </p:nvSpPr>
        <p:spPr>
          <a:xfrm>
            <a:off x="457200" y="1752600"/>
            <a:ext cx="2438400" cy="1752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Flexion &amp; adduction of hip joint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413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Iliacus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Psoas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major (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Iliopsoas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3962400"/>
            <a:ext cx="2438400" cy="1295400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Lesser </a:t>
            </a:r>
            <a:r>
              <a:rPr lang="en-US" sz="2400" b="1" dirty="0" err="1" smtClean="0">
                <a:solidFill>
                  <a:srgbClr val="002060"/>
                </a:solidFill>
              </a:rPr>
              <a:t>trochanter</a:t>
            </a:r>
            <a:r>
              <a:rPr lang="en-US" sz="2400" b="1" dirty="0" smtClean="0">
                <a:solidFill>
                  <a:srgbClr val="002060"/>
                </a:solidFill>
              </a:rPr>
              <a:t> of femur</a:t>
            </a:r>
          </a:p>
        </p:txBody>
      </p:sp>
      <p:pic>
        <p:nvPicPr>
          <p:cNvPr id="24578" name="Picture 2" descr="C:\Documents and Settings\user1\My Documents\My Pictures\thigh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990600"/>
            <a:ext cx="32004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2971800" y="4724400"/>
            <a:ext cx="12192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05600" y="1752600"/>
            <a:ext cx="20574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Flexion of hip joint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457200" y="1371600"/>
            <a:ext cx="2743200" cy="205740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ORIGIN: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err="1" smtClean="0">
                <a:solidFill>
                  <a:srgbClr val="FF0000"/>
                </a:solidFill>
              </a:rPr>
              <a:t>Psoas</a:t>
            </a:r>
            <a:r>
              <a:rPr lang="en-US" sz="2400" b="1" dirty="0" smtClean="0">
                <a:solidFill>
                  <a:srgbClr val="FF0000"/>
                </a:solidFill>
              </a:rPr>
              <a:t> major: T12 &amp; lumbar vertebrae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400" b="1" dirty="0" err="1" smtClean="0">
                <a:solidFill>
                  <a:srgbClr val="FF0000"/>
                </a:solidFill>
              </a:rPr>
              <a:t>Iliacus</a:t>
            </a:r>
            <a:r>
              <a:rPr lang="en-US" sz="2400" b="1" dirty="0" smtClean="0">
                <a:solidFill>
                  <a:srgbClr val="FF0000"/>
                </a:solidFill>
              </a:rPr>
              <a:t>: Iliac </a:t>
            </a:r>
            <a:r>
              <a:rPr lang="en-US" sz="2400" b="1" dirty="0" err="1" smtClean="0">
                <a:solidFill>
                  <a:srgbClr val="FF0000"/>
                </a:solidFill>
              </a:rPr>
              <a:t>fossa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200400" y="2133600"/>
            <a:ext cx="1524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200400" y="3124200"/>
            <a:ext cx="914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438400" y="5486400"/>
            <a:ext cx="457200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 smtClean="0"/>
              <a:t>In less than 50 percent of humans the </a:t>
            </a:r>
            <a:r>
              <a:rPr lang="en-US" dirty="0" err="1" smtClean="0"/>
              <a:t>psoas</a:t>
            </a:r>
            <a:r>
              <a:rPr lang="en-US" dirty="0" smtClean="0"/>
              <a:t> major is accompanied by the </a:t>
            </a:r>
            <a:r>
              <a:rPr lang="en-US" b="1" i="1" dirty="0" err="1" smtClean="0"/>
              <a:t>psoas</a:t>
            </a:r>
            <a:r>
              <a:rPr lang="en-US" b="1" i="1" dirty="0" smtClean="0"/>
              <a:t> minor. </a:t>
            </a:r>
            <a:r>
              <a:rPr lang="en-US" dirty="0" smtClean="0"/>
              <a:t>It is located in front of the </a:t>
            </a:r>
            <a:r>
              <a:rPr lang="en-US" dirty="0" err="1" smtClean="0"/>
              <a:t>psoas</a:t>
            </a:r>
            <a:r>
              <a:rPr lang="en-US" dirty="0" smtClean="0"/>
              <a:t> major </a:t>
            </a:r>
            <a:r>
              <a:rPr lang="en-US" i="1" dirty="0" smtClean="0"/>
              <a:t>muscle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Quadriceps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Femoris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676400"/>
            <a:ext cx="3581400" cy="39624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Rectus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femoris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dirty="0" smtClean="0"/>
              <a:t>Anterior inferior iliac spine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Vastus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intermedius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400" b="1" dirty="0" smtClean="0"/>
              <a:t>Front of shaft of femur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Vastus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medialis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400" b="1" dirty="0" smtClean="0"/>
              <a:t>Posterior border of femur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Vastus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lateralis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400" b="1" dirty="0" smtClean="0"/>
              <a:t>Posterior border of femur</a:t>
            </a:r>
          </a:p>
          <a:p>
            <a:endParaRPr lang="en-US" sz="2800" b="1" dirty="0" smtClean="0">
              <a:solidFill>
                <a:srgbClr val="0070C0"/>
              </a:solidFill>
            </a:endParaRPr>
          </a:p>
        </p:txBody>
      </p:sp>
      <p:pic>
        <p:nvPicPr>
          <p:cNvPr id="25602" name="Picture 2" descr="C:\Documents and Settings\user1\My Documents\My Pictures\THIGH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990600"/>
            <a:ext cx="4191000" cy="5053584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/>
          <p:nvPr/>
        </p:nvCxnSpPr>
        <p:spPr>
          <a:xfrm flipV="1">
            <a:off x="3581400" y="1981200"/>
            <a:ext cx="20574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7175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Quadriceps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Femoris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219200"/>
            <a:ext cx="3124200" cy="3733800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2060"/>
                </a:solidFill>
              </a:rPr>
              <a:t>Into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PATELLA </a:t>
            </a:r>
          </a:p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(Patella is a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sesamoid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bone)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2060"/>
                </a:solidFill>
              </a:rPr>
              <a:t>From patella into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TUBEROSITY OF TIBIA </a:t>
            </a:r>
            <a:r>
              <a:rPr lang="en-US" sz="2400" b="1" dirty="0" smtClean="0">
                <a:solidFill>
                  <a:srgbClr val="002060"/>
                </a:solidFill>
              </a:rPr>
              <a:t>through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Ligamentum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Patellae (Patellar Ligament)</a:t>
            </a:r>
          </a:p>
        </p:txBody>
      </p:sp>
      <p:pic>
        <p:nvPicPr>
          <p:cNvPr id="26626" name="Picture 2" descr="C:\Documents and Settings\user1\My Documents\My Pictures\thigh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295400"/>
            <a:ext cx="4334256" cy="5276088"/>
          </a:xfrm>
          <a:prstGeom prst="rect">
            <a:avLst/>
          </a:prstGeom>
          <a:noFill/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609600" y="5105400"/>
            <a:ext cx="2057400" cy="1219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Extension of knee joint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6324600" y="381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00800" y="548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67600" y="6096000"/>
            <a:ext cx="838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2359</TotalTime>
  <Words>772</Words>
  <Application>Microsoft Office PowerPoint</Application>
  <PresentationFormat>On-screen Show (4:3)</PresentationFormat>
  <Paragraphs>185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ANTERIOR &amp; MEDIAL COMPARTMENTS OF THIGH</vt:lpstr>
      <vt:lpstr>OBJECTIVES</vt:lpstr>
      <vt:lpstr>Slide 3</vt:lpstr>
      <vt:lpstr>Anterior Compartment of Thigh </vt:lpstr>
      <vt:lpstr>Sartorius</vt:lpstr>
      <vt:lpstr>Pectineus</vt:lpstr>
      <vt:lpstr>Iliacus &amp; Psoas major (Iliopsoas)</vt:lpstr>
      <vt:lpstr>Quadriceps Femoris</vt:lpstr>
      <vt:lpstr>Quadriceps Femoris</vt:lpstr>
      <vt:lpstr>Slide 10</vt:lpstr>
      <vt:lpstr>Slide 11</vt:lpstr>
      <vt:lpstr>Femoral Triangle: Location &amp; Boundaries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Anterior &amp; medial compartments of thigh.2012</dc:title>
  <dc:creator>Dr. Zeenat Zaidi</dc:creator>
  <cp:lastModifiedBy>www.arabswell.com</cp:lastModifiedBy>
  <cp:revision>320</cp:revision>
  <dcterms:created xsi:type="dcterms:W3CDTF">2010-01-27T08:25:16Z</dcterms:created>
  <dcterms:modified xsi:type="dcterms:W3CDTF">2012-12-22T10:43:55Z</dcterms:modified>
</cp:coreProperties>
</file>