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257" r:id="rId3"/>
    <p:sldId id="313" r:id="rId4"/>
    <p:sldId id="288" r:id="rId5"/>
    <p:sldId id="289" r:id="rId6"/>
    <p:sldId id="290" r:id="rId7"/>
    <p:sldId id="291" r:id="rId8"/>
    <p:sldId id="292" r:id="rId9"/>
    <p:sldId id="293" r:id="rId10"/>
    <p:sldId id="302" r:id="rId11"/>
    <p:sldId id="310" r:id="rId12"/>
    <p:sldId id="294" r:id="rId13"/>
    <p:sldId id="295" r:id="rId14"/>
    <p:sldId id="296" r:id="rId15"/>
    <p:sldId id="303" r:id="rId16"/>
    <p:sldId id="304" r:id="rId17"/>
    <p:sldId id="312" r:id="rId18"/>
    <p:sldId id="311" r:id="rId19"/>
    <p:sldId id="299" r:id="rId20"/>
    <p:sldId id="307" r:id="rId21"/>
    <p:sldId id="300" r:id="rId22"/>
    <p:sldId id="301" r:id="rId23"/>
    <p:sldId id="308" r:id="rId24"/>
    <p:sldId id="26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3" autoAdjust="0"/>
  </p:normalViewPr>
  <p:slideViewPr>
    <p:cSldViewPr>
      <p:cViewPr varScale="1">
        <p:scale>
          <a:sx n="71" d="100"/>
          <a:sy n="71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OF THE SHOULDER REGION</a:t>
            </a:r>
            <a:r>
              <a:rPr lang="en-US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3505200"/>
            <a:ext cx="6400800" cy="1752600"/>
          </a:xfrm>
        </p:spPr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Ahmed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Fathalla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Ibrahim</a:t>
            </a:r>
          </a:p>
          <a:p>
            <a:r>
              <a:rPr lang="en-US" dirty="0" smtClean="0"/>
              <a:t>&amp;</a:t>
            </a:r>
          </a:p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Zeenat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Zaidi</a:t>
            </a:r>
            <a:endParaRPr lang="en-US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6" name="Picture 2" descr="C:\Users\user\Documents\Downloads\t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04800"/>
            <a:ext cx="1600200" cy="685800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609600"/>
          </a:xfrm>
          <a:noFill/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SHOULDER (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Glenohumeral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JOINT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685800" y="1752600"/>
            <a:ext cx="4114800" cy="32766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Synovial, </a:t>
            </a:r>
            <a:r>
              <a:rPr lang="en-US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multiaxial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ball &amp; socket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 SURFACES: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of </a:t>
            </a:r>
            <a:r>
              <a:rPr lang="en-US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humerus</a:t>
            </a:r>
            <a:endParaRPr lang="en-US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Glenoid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cavity (</a:t>
            </a:r>
            <a:r>
              <a:rPr lang="en-US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fossa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of scapula</a:t>
            </a:r>
          </a:p>
          <a:p>
            <a:pPr marL="457200" indent="-457200">
              <a:buNone/>
            </a:pP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Covered with hyaline cartilage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Content Placeholder 9" descr="F66122-007-f025a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 t="2014"/>
          <a:stretch>
            <a:fillRect/>
          </a:stretch>
        </p:blipFill>
        <p:spPr>
          <a:xfrm>
            <a:off x="4572000" y="1600200"/>
            <a:ext cx="4572000" cy="3706812"/>
          </a:xfrm>
          <a:ln>
            <a:solidFill>
              <a:schemeClr val="accent1"/>
            </a:solidFill>
          </a:ln>
        </p:spPr>
      </p:pic>
      <p:sp>
        <p:nvSpPr>
          <p:cNvPr id="22" name="Oval 21"/>
          <p:cNvSpPr/>
          <p:nvPr/>
        </p:nvSpPr>
        <p:spPr>
          <a:xfrm>
            <a:off x="5257800" y="2514600"/>
            <a:ext cx="6096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24600" y="1676400"/>
            <a:ext cx="838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 txBox="1">
            <a:spLocks/>
          </p:cNvSpPr>
          <p:nvPr/>
        </p:nvSpPr>
        <p:spPr>
          <a:xfrm>
            <a:off x="762000" y="1143000"/>
            <a:ext cx="4114800" cy="4572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NOT STABLE DUE TO: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Head of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humerus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3 times larger than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glenoid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cavity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Capsule is redundant.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Little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ligamentous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support: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glenoid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labrum,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coracohumeral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ligament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Wide range of movement (</a:t>
            </a:r>
            <a:r>
              <a:rPr lang="en-US" sz="2800" dirty="0" smtClean="0"/>
              <a:t>it is the most mobile joint of the human body)</a:t>
            </a:r>
          </a:p>
          <a:p>
            <a:pPr marL="457200" lvl="0" indent="-4572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Main support: </a:t>
            </a:r>
            <a:r>
              <a:rPr lang="en-US" sz="2800" b="1" dirty="0" smtClean="0">
                <a:solidFill>
                  <a:srgbClr val="0070C0"/>
                </a:solidFill>
              </a:rPr>
              <a:t>muscles around the joint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(ROTATOR CUFF)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endParaRPr lang="en-US" sz="240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Content Placeholder 10" descr="F66122-007-f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828800"/>
            <a:ext cx="4041775" cy="33344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ight Arrow 3"/>
          <p:cNvSpPr/>
          <p:nvPr/>
        </p:nvSpPr>
        <p:spPr>
          <a:xfrm>
            <a:off x="5257800" y="1886664"/>
            <a:ext cx="304800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7391400" y="4782264"/>
            <a:ext cx="457200" cy="22860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0" y="152400"/>
            <a:ext cx="91440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STABILITY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ROTATOR CUFF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C:\Documents and Settings\Zeenet\My Documents\My Pictures\aqw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95400"/>
            <a:ext cx="3595687" cy="39004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8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143000"/>
            <a:ext cx="4038600" cy="4525963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</a:rPr>
              <a:t>A </a:t>
            </a:r>
            <a:r>
              <a:rPr lang="en-US" sz="2400" b="1" dirty="0" err="1" smtClean="0">
                <a:solidFill>
                  <a:srgbClr val="0070C0"/>
                </a:solidFill>
              </a:rPr>
              <a:t>tendinous</a:t>
            </a:r>
            <a:r>
              <a:rPr lang="en-US" sz="2400" b="1" dirty="0" smtClean="0">
                <a:solidFill>
                  <a:srgbClr val="0070C0"/>
                </a:solidFill>
              </a:rPr>
              <a:t> cuff around the shoulder joint covering its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anterior,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and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aspects.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</a:rPr>
              <a:t>The cuff is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deficient inferiorly </a:t>
            </a:r>
            <a:r>
              <a:rPr lang="en-US" sz="2400" b="1" dirty="0" smtClean="0">
                <a:solidFill>
                  <a:srgbClr val="0070C0"/>
                </a:solidFill>
              </a:rPr>
              <a:t>and this is the site of potential weakness of the joint.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</a:rPr>
              <a:t>It is formed of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muscles</a:t>
            </a:r>
            <a:r>
              <a:rPr lang="en-US" sz="2400" b="1" dirty="0" smtClean="0">
                <a:solidFill>
                  <a:srgbClr val="0070C0"/>
                </a:solidFill>
              </a:rPr>
              <a:t>: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supraspinatus</a:t>
            </a:r>
            <a:r>
              <a:rPr lang="en-US" sz="2400" b="1" i="1" dirty="0" smtClean="0">
                <a:solidFill>
                  <a:srgbClr val="7030A0"/>
                </a:solidFill>
              </a:rPr>
              <a:t>,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infraspinatus</a:t>
            </a:r>
            <a:r>
              <a:rPr lang="en-US" sz="2400" b="1" i="1" dirty="0" smtClean="0">
                <a:solidFill>
                  <a:srgbClr val="7030A0"/>
                </a:solidFill>
              </a:rPr>
              <a:t>,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teres</a:t>
            </a:r>
            <a:r>
              <a:rPr lang="en-US" sz="2400" b="1" i="1" dirty="0" smtClean="0">
                <a:solidFill>
                  <a:srgbClr val="7030A0"/>
                </a:solidFill>
              </a:rPr>
              <a:t> minor &amp;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subscapularis</a:t>
            </a:r>
            <a:r>
              <a:rPr lang="en-US" sz="2400" b="1" i="1" dirty="0" smtClean="0">
                <a:solidFill>
                  <a:srgbClr val="7030A0"/>
                </a:solidFill>
              </a:rPr>
              <a:t> (</a:t>
            </a:r>
            <a:r>
              <a:rPr lang="en-US" sz="2400" b="1" i="1" dirty="0" smtClean="0">
                <a:solidFill>
                  <a:srgbClr val="FF0000"/>
                </a:solidFill>
              </a:rPr>
              <a:t>SITS</a:t>
            </a:r>
            <a:r>
              <a:rPr lang="en-US" sz="2400" b="1" i="1" dirty="0" smtClean="0">
                <a:solidFill>
                  <a:srgbClr val="7030A0"/>
                </a:solidFill>
              </a:rPr>
              <a:t>).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</a:rPr>
              <a:t>The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tone</a:t>
            </a:r>
            <a:r>
              <a:rPr lang="en-US" sz="2400" b="1" dirty="0" smtClean="0">
                <a:solidFill>
                  <a:srgbClr val="0070C0"/>
                </a:solidFill>
              </a:rPr>
              <a:t> of these muscles helps in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stabilizing the shoulder joint.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419600" cy="5105400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411163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0070C0"/>
                </a:solidFill>
              </a:rPr>
              <a:t>Rotator cuff can be 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damaged</a:t>
            </a:r>
            <a:r>
              <a:rPr lang="en-US" sz="2600" b="1" dirty="0" smtClean="0">
                <a:solidFill>
                  <a:srgbClr val="0070C0"/>
                </a:solidFill>
              </a:rPr>
              <a:t> due to 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trauma </a:t>
            </a:r>
            <a:r>
              <a:rPr lang="en-US" sz="2600" b="1" dirty="0" smtClean="0">
                <a:solidFill>
                  <a:srgbClr val="0070C0"/>
                </a:solidFill>
              </a:rPr>
              <a:t>(during playing baseball) or 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</a:t>
            </a:r>
            <a:r>
              <a:rPr lang="en-US" sz="2600" b="1" dirty="0" smtClean="0">
                <a:solidFill>
                  <a:srgbClr val="7030A0"/>
                </a:solidFill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</a:rPr>
              <a:t>(in older individuals). </a:t>
            </a:r>
          </a:p>
          <a:p>
            <a:pPr marL="411163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0070C0"/>
                </a:solidFill>
              </a:rPr>
              <a:t>Trauma can tear or rupture one or more tendon (s) forming the cuff.  Patients with rotator injury will present with pain, shoulder instability, and limited range of motion. </a:t>
            </a:r>
          </a:p>
          <a:p>
            <a:pPr marL="411163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q"/>
            </a:pPr>
            <a:r>
              <a:rPr lang="en-US" sz="2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Supraspinatus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tendon</a:t>
            </a:r>
            <a:r>
              <a:rPr lang="en-US" sz="2600" b="1" dirty="0" smtClean="0">
                <a:solidFill>
                  <a:srgbClr val="0070C0"/>
                </a:solidFill>
              </a:rPr>
              <a:t> is the most common site of rotator cuff injury.</a:t>
            </a:r>
          </a:p>
          <a:p>
            <a:endParaRPr lang="en-US" dirty="0"/>
          </a:p>
        </p:txBody>
      </p:sp>
      <p:pic>
        <p:nvPicPr>
          <p:cNvPr id="5" name="Picture 9" descr="rotat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990600"/>
            <a:ext cx="3978767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BURSAE IN RELATION TO SHOULDER JOINT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419600" cy="4572000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They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friction </a:t>
            </a:r>
            <a:r>
              <a:rPr lang="en-US" b="1" dirty="0" smtClean="0">
                <a:solidFill>
                  <a:srgbClr val="0070C0"/>
                </a:solidFill>
              </a:rPr>
              <a:t>between tendons, joint capsule &amp; bone.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They are liable to be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inflammed</a:t>
            </a:r>
            <a:r>
              <a:rPr lang="en-US" b="1" dirty="0" smtClean="0">
                <a:solidFill>
                  <a:srgbClr val="0070C0"/>
                </a:solidFill>
              </a:rPr>
              <a:t> following injury of rotator cuff muscles.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Subscapularis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b="1" dirty="0" smtClean="0">
                <a:solidFill>
                  <a:srgbClr val="0070C0"/>
                </a:solidFill>
              </a:rPr>
              <a:t>between </a:t>
            </a:r>
            <a:r>
              <a:rPr lang="en-US" b="1" dirty="0" err="1" smtClean="0">
                <a:solidFill>
                  <a:srgbClr val="0070C0"/>
                </a:solidFill>
              </a:rPr>
              <a:t>subscapularis</a:t>
            </a:r>
            <a:r>
              <a:rPr lang="en-US" b="1" dirty="0" smtClean="0">
                <a:solidFill>
                  <a:srgbClr val="0070C0"/>
                </a:solidFill>
              </a:rPr>
              <a:t> tendon &amp; capsule.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Infraspinatus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b="1" dirty="0" smtClean="0">
                <a:solidFill>
                  <a:srgbClr val="0070C0"/>
                </a:solidFill>
              </a:rPr>
              <a:t>between </a:t>
            </a:r>
            <a:r>
              <a:rPr lang="en-US" b="1" dirty="0" err="1" smtClean="0">
                <a:solidFill>
                  <a:srgbClr val="0070C0"/>
                </a:solidFill>
              </a:rPr>
              <a:t>infraspinatus</a:t>
            </a:r>
            <a:r>
              <a:rPr lang="en-US" b="1" dirty="0" smtClean="0">
                <a:solidFill>
                  <a:srgbClr val="0070C0"/>
                </a:solidFill>
              </a:rPr>
              <a:t> tendon &amp; capsule.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Subacromial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b="1" dirty="0" smtClean="0">
                <a:solidFill>
                  <a:srgbClr val="0070C0"/>
                </a:solidFill>
              </a:rPr>
              <a:t>between deltoid, </a:t>
            </a:r>
            <a:r>
              <a:rPr lang="en-US" b="1" dirty="0" err="1" smtClean="0">
                <a:solidFill>
                  <a:srgbClr val="0070C0"/>
                </a:solidFill>
              </a:rPr>
              <a:t>supraspinatus</a:t>
            </a:r>
            <a:r>
              <a:rPr lang="en-US" b="1" dirty="0" smtClean="0">
                <a:solidFill>
                  <a:srgbClr val="0070C0"/>
                </a:solidFill>
              </a:rPr>
              <a:t> and capsule.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F66122-007-f0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600200"/>
            <a:ext cx="4038600" cy="4520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24600" y="23622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30480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31242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noFill/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SHOULDER JOINT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953000"/>
            <a:ext cx="7696200" cy="1752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subscapularis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 </a:t>
            </a:r>
            <a:r>
              <a:rPr lang="en-US" b="1" dirty="0" err="1" smtClean="0">
                <a:solidFill>
                  <a:srgbClr val="0070C0"/>
                </a:solidFill>
              </a:rPr>
              <a:t>infraspinatus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minor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supraspinatus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INFERIOR: </a:t>
            </a:r>
            <a:r>
              <a:rPr lang="en-US" b="1" dirty="0" err="1" smtClean="0">
                <a:solidFill>
                  <a:srgbClr val="0070C0"/>
                </a:solidFill>
              </a:rPr>
              <a:t>axillary</a:t>
            </a:r>
            <a:r>
              <a:rPr lang="en-US" b="1" dirty="0" smtClean="0">
                <a:solidFill>
                  <a:srgbClr val="0070C0"/>
                </a:solidFill>
              </a:rPr>
              <a:t> nerve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6" descr="Plate0396B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143000"/>
            <a:ext cx="3429000" cy="3575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Plate0396C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143000"/>
            <a:ext cx="33528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2043645">
            <a:off x="2642073" y="2927157"/>
            <a:ext cx="129539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Subscapularis</a:t>
            </a:r>
            <a:endParaRPr lang="en-US" sz="1400" b="1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rot="10800000">
            <a:off x="2057401" y="2286000"/>
            <a:ext cx="695789" cy="4322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0110809">
            <a:off x="4953000" y="3200400"/>
            <a:ext cx="115910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Infraspinatus</a:t>
            </a:r>
            <a:endParaRPr lang="en-US" sz="1400" b="1" dirty="0"/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 flipV="1">
            <a:off x="6058568" y="2362201"/>
            <a:ext cx="1485232" cy="7488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8572264">
            <a:off x="6194183" y="3814572"/>
            <a:ext cx="1058431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Teres</a:t>
            </a:r>
            <a:r>
              <a:rPr lang="en-US" sz="1400" b="1" dirty="0" smtClean="0"/>
              <a:t> minor</a:t>
            </a:r>
            <a:endParaRPr lang="en-US" sz="1400" b="1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6960273" y="2846540"/>
            <a:ext cx="848370" cy="62348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53000" y="1600200"/>
            <a:ext cx="1237005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Supraspinatus</a:t>
            </a:r>
            <a:endParaRPr lang="en-US" sz="1400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172200" y="1752600"/>
            <a:ext cx="1125195" cy="22711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29400" y="4953000"/>
            <a:ext cx="150169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Axillary</a:t>
            </a:r>
            <a:r>
              <a:rPr lang="en-US" b="1" dirty="0" smtClean="0"/>
              <a:t> nerve</a:t>
            </a:r>
            <a:endParaRPr lang="en-US" b="1" dirty="0"/>
          </a:p>
        </p:txBody>
      </p:sp>
      <p:cxnSp>
        <p:nvCxnSpPr>
          <p:cNvPr id="21" name="Straight Arrow Connector 20"/>
          <p:cNvCxnSpPr>
            <a:stCxn id="19" idx="0"/>
          </p:cNvCxnSpPr>
          <p:nvPr/>
        </p:nvCxnSpPr>
        <p:spPr>
          <a:xfrm rot="16200000" flipV="1">
            <a:off x="6966724" y="4539476"/>
            <a:ext cx="685800" cy="14124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  <a:noFill/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OF SHOULDER JOINT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5259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FLEXION: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Anterior fibers of deltoid</a:t>
            </a: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Pectoralis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major</a:t>
            </a: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Coracobrachialis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(muscle of arm)</a:t>
            </a: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Short head of biceps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brachii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(muscle of arm)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EXTENSION:</a:t>
            </a: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Posterior fibers of deltoid</a:t>
            </a: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Latissimus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dorsi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major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OF SHOULDER JOINT cont’d</a:t>
            </a:r>
            <a:endParaRPr lang="en-US" sz="36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57200" y="1600201"/>
            <a:ext cx="8229600" cy="31241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ABDUCTION: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0° - 15°: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Supraspinatus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15° - 90 °: Middle fibers of deltoid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ADDUCTION: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Pectoralis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major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Latissimus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dorsi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Inserted in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bicipital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groove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major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3230881" y="3505200"/>
            <a:ext cx="45719" cy="9906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MOVEMENTS OF SHOULDER JOINT cont’d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ROTATION: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70C0"/>
                </a:solidFill>
              </a:rPr>
              <a:t>Pectoralis</a:t>
            </a:r>
            <a:r>
              <a:rPr lang="en-US" sz="2400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70C0"/>
                </a:solidFill>
              </a:rPr>
              <a:t>Latissimus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dorsi</a:t>
            </a:r>
            <a:r>
              <a:rPr lang="en-US" sz="2400" b="1" dirty="0" smtClean="0">
                <a:solidFill>
                  <a:srgbClr val="0070C0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Inserted in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bicipital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groove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70C0"/>
                </a:solidFill>
              </a:rPr>
              <a:t>Teres</a:t>
            </a:r>
            <a:r>
              <a:rPr lang="en-US" sz="2400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</a:rPr>
              <a:t>Anterior fibers of 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70C0"/>
                </a:solidFill>
              </a:rPr>
              <a:t>Subscapularis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ROTATION: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</a:rPr>
              <a:t>Posterior fibers of 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70C0"/>
                </a:solidFill>
              </a:rPr>
              <a:t>Infraspinatus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70C0"/>
                </a:solidFill>
              </a:rPr>
              <a:t>Teres</a:t>
            </a:r>
            <a:r>
              <a:rPr lang="en-US" sz="2400" b="1" dirty="0" smtClean="0">
                <a:solidFill>
                  <a:srgbClr val="0070C0"/>
                </a:solidFill>
              </a:rPr>
              <a:t> minor</a:t>
            </a:r>
            <a:endParaRPr lang="en-US" sz="2400" dirty="0"/>
          </a:p>
        </p:txBody>
      </p:sp>
      <p:sp>
        <p:nvSpPr>
          <p:cNvPr id="9" name="Right Brace 8"/>
          <p:cNvSpPr/>
          <p:nvPr/>
        </p:nvSpPr>
        <p:spPr>
          <a:xfrm>
            <a:off x="3124200" y="1828800"/>
            <a:ext cx="76200" cy="10668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SHOULDER REGION: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Origin</a:t>
            </a:r>
            <a:r>
              <a:rPr lang="en-US" b="1" dirty="0" smtClean="0">
                <a:solidFill>
                  <a:srgbClr val="0070C0"/>
                </a:solidFill>
              </a:rPr>
              <a:t>: scapula.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Insertion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Action</a:t>
            </a:r>
            <a:r>
              <a:rPr lang="en-US" b="1" dirty="0" smtClean="0">
                <a:solidFill>
                  <a:srgbClr val="0070C0"/>
                </a:solidFill>
              </a:rPr>
              <a:t>: move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(SHOULDER JOINT)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Nerve supply</a:t>
            </a:r>
            <a:r>
              <a:rPr lang="en-US" b="1" dirty="0" smtClean="0">
                <a:solidFill>
                  <a:srgbClr val="0070C0"/>
                </a:solidFill>
              </a:rPr>
              <a:t>: anterior </a:t>
            </a:r>
            <a:r>
              <a:rPr lang="en-US" b="1" dirty="0" err="1" smtClean="0">
                <a:solidFill>
                  <a:srgbClr val="0070C0"/>
                </a:solidFill>
              </a:rPr>
              <a:t>rami</a:t>
            </a:r>
            <a:r>
              <a:rPr lang="en-US" b="1" dirty="0" smtClean="0">
                <a:solidFill>
                  <a:srgbClr val="0070C0"/>
                </a:solidFill>
              </a:rPr>
              <a:t> of spinal nerves through brachial plexus.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ROTATOR CUFF: </a:t>
            </a:r>
            <a:r>
              <a:rPr lang="en-US" b="1" dirty="0" smtClean="0">
                <a:solidFill>
                  <a:srgbClr val="0070C0"/>
                </a:solidFill>
              </a:rPr>
              <a:t>4 muscles in scapular region surrounds and helps in stabilization of shoulder joint </a:t>
            </a:r>
            <a:r>
              <a:rPr lang="en-US" b="1" i="1" dirty="0" smtClean="0">
                <a:solidFill>
                  <a:srgbClr val="7030A0"/>
                </a:solidFill>
              </a:rPr>
              <a:t>(</a:t>
            </a:r>
            <a:r>
              <a:rPr lang="en-US" b="1" i="1" dirty="0" err="1" smtClean="0">
                <a:solidFill>
                  <a:srgbClr val="7030A0"/>
                </a:solidFill>
              </a:rPr>
              <a:t>supraspinatus</a:t>
            </a:r>
            <a:r>
              <a:rPr lang="en-US" b="1" i="1" dirty="0" smtClean="0">
                <a:solidFill>
                  <a:srgbClr val="7030A0"/>
                </a:solidFill>
              </a:rPr>
              <a:t>, </a:t>
            </a:r>
            <a:r>
              <a:rPr lang="en-US" b="1" i="1" dirty="0" err="1" smtClean="0">
                <a:solidFill>
                  <a:srgbClr val="7030A0"/>
                </a:solidFill>
              </a:rPr>
              <a:t>infraspinatus</a:t>
            </a:r>
            <a:r>
              <a:rPr lang="en-US" b="1" i="1" dirty="0" smtClean="0">
                <a:solidFill>
                  <a:srgbClr val="7030A0"/>
                </a:solidFill>
              </a:rPr>
              <a:t>, </a:t>
            </a:r>
            <a:r>
              <a:rPr lang="en-US" b="1" i="1" dirty="0" err="1" smtClean="0">
                <a:solidFill>
                  <a:srgbClr val="7030A0"/>
                </a:solidFill>
              </a:rPr>
              <a:t>teres</a:t>
            </a:r>
            <a:r>
              <a:rPr lang="en-US" b="1" i="1" dirty="0" smtClean="0">
                <a:solidFill>
                  <a:srgbClr val="7030A0"/>
                </a:solidFill>
              </a:rPr>
              <a:t> minor, </a:t>
            </a:r>
            <a:r>
              <a:rPr lang="en-US" b="1" i="1" dirty="0" err="1" smtClean="0">
                <a:solidFill>
                  <a:srgbClr val="7030A0"/>
                </a:solidFill>
              </a:rPr>
              <a:t>subscapularis</a:t>
            </a:r>
            <a:r>
              <a:rPr lang="en-US" b="1" i="1" dirty="0" smtClean="0">
                <a:solidFill>
                  <a:srgbClr val="7030A0"/>
                </a:solidFill>
              </a:rPr>
              <a:t>).</a:t>
            </a:r>
            <a:endParaRPr lang="en-US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810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rgbClr val="0070C0"/>
                </a:solidFill>
              </a:rPr>
              <a:t>List </a:t>
            </a:r>
            <a:r>
              <a:rPr 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</a:t>
            </a:r>
            <a:r>
              <a:rPr lang="en-US" sz="2400" b="1" i="1" dirty="0" smtClean="0">
                <a:solidFill>
                  <a:srgbClr val="0070C0"/>
                </a:solidFill>
              </a:rPr>
              <a:t>of muscles of the shoulder region.</a:t>
            </a:r>
          </a:p>
          <a:p>
            <a:pPr lvl="0"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rgbClr val="0070C0"/>
                </a:solidFill>
              </a:rPr>
              <a:t>Describe the anatomy of muscles of shoulder region regarding: 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attachments of each of them to scapula &amp;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humerus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nerve supply and actions on shoulder joint</a:t>
            </a:r>
          </a:p>
          <a:p>
            <a:pPr lvl="0"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rgbClr val="0070C0"/>
                </a:solidFill>
              </a:rPr>
              <a:t>List the muscles forming 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rotator cuff </a:t>
            </a:r>
            <a:r>
              <a:rPr lang="en-US" sz="2400" b="1" i="1" dirty="0" smtClean="0">
                <a:solidFill>
                  <a:srgbClr val="0070C0"/>
                </a:solidFill>
              </a:rPr>
              <a:t>and describe 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relation of each of them to the shoulder joint</a:t>
            </a:r>
            <a:r>
              <a:rPr lang="en-US" sz="2400" b="1" i="1" dirty="0" smtClean="0">
                <a:solidFill>
                  <a:srgbClr val="0070C0"/>
                </a:solidFill>
              </a:rPr>
              <a:t>.</a:t>
            </a:r>
            <a:endParaRPr lang="en-US" sz="2400" b="1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rgbClr val="0070C0"/>
                </a:solidFill>
              </a:rPr>
              <a:t>Describe the anatomy of shoulder joint regarding: 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type,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surfaces, stability, relations &amp; movements.</a:t>
            </a:r>
            <a:endParaRPr lang="en-US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Shoulder joint: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 </a:t>
            </a:r>
            <a:r>
              <a:rPr lang="en-US" b="1" dirty="0" smtClean="0">
                <a:solidFill>
                  <a:srgbClr val="0070C0"/>
                </a:solidFill>
              </a:rPr>
              <a:t>synovial, ball &amp; socket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surfaces: </a:t>
            </a:r>
            <a:r>
              <a:rPr lang="en-US" b="1" dirty="0" smtClean="0">
                <a:solidFill>
                  <a:srgbClr val="0070C0"/>
                </a:solidFill>
              </a:rPr>
              <a:t>head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glenoid</a:t>
            </a:r>
            <a:r>
              <a:rPr lang="en-US" b="1" dirty="0" smtClean="0">
                <a:solidFill>
                  <a:srgbClr val="0070C0"/>
                </a:solidFill>
              </a:rPr>
              <a:t> cavity of scapula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Stability: </a:t>
            </a:r>
            <a:r>
              <a:rPr lang="en-US" b="1" dirty="0" smtClean="0">
                <a:solidFill>
                  <a:srgbClr val="0070C0"/>
                </a:solidFill>
              </a:rPr>
              <a:t>depends on rotator cuff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Relations:</a:t>
            </a:r>
            <a:r>
              <a:rPr lang="en-US" b="1" dirty="0" smtClean="0">
                <a:solidFill>
                  <a:srgbClr val="0070C0"/>
                </a:solidFill>
              </a:rPr>
              <a:t> rotator cuff and </a:t>
            </a:r>
            <a:r>
              <a:rPr lang="en-US" b="1" dirty="0" err="1" smtClean="0">
                <a:solidFill>
                  <a:srgbClr val="0070C0"/>
                </a:solidFill>
              </a:rPr>
              <a:t>axillary</a:t>
            </a:r>
            <a:r>
              <a:rPr lang="en-US" b="1" dirty="0" smtClean="0">
                <a:solidFill>
                  <a:srgbClr val="0070C0"/>
                </a:solidFill>
              </a:rPr>
              <a:t> nerve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Movement: </a:t>
            </a:r>
            <a:r>
              <a:rPr lang="en-US" b="1" dirty="0" smtClean="0">
                <a:solidFill>
                  <a:srgbClr val="0070C0"/>
                </a:solidFill>
              </a:rPr>
              <a:t>flexion, extension, abduction, adduction, medial &amp; lateral rotation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muscles is inserted into the lesser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tuberosity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humerus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Subscapularis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Infraspinatus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114800" y="3352800"/>
            <a:ext cx="1143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muscles belong to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rotator cuff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Subscapularis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Deltoid.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major.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Rhomboid minor.</a:t>
            </a:r>
          </a:p>
          <a:p>
            <a:pPr marL="514350" indent="-51435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962400" y="2895600"/>
            <a:ext cx="685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Regarding the shoulder joint, which one of the following statement is correct?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is a stable joint.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is a synovial joint of hinge variety.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Deltoid muscle adducts shoulder joint.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Downward dislocation of shoulder joint may cause injury to </a:t>
            </a:r>
            <a:r>
              <a:rPr lang="en-US" b="1" dirty="0" err="1" smtClean="0">
                <a:solidFill>
                  <a:srgbClr val="0070C0"/>
                </a:solidFill>
              </a:rPr>
              <a:t>axillary</a:t>
            </a:r>
            <a:r>
              <a:rPr lang="en-US" b="1" dirty="0" smtClean="0">
                <a:solidFill>
                  <a:srgbClr val="0070C0"/>
                </a:solidFill>
              </a:rPr>
              <a:t> nerve.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6477000" y="5105400"/>
            <a:ext cx="762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47800" y="2514600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Zeenat\Pictures\aaaa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r="24528"/>
          <a:stretch>
            <a:fillRect/>
          </a:stretch>
        </p:blipFill>
        <p:spPr bwMode="auto">
          <a:xfrm>
            <a:off x="1524000" y="1066800"/>
            <a:ext cx="6172200" cy="55864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 of shoulder region: The SCAPULA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noFill/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SHOULDER REGION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62000" y="990600"/>
            <a:ext cx="3276600" cy="47244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muscles connect scapula to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humerus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(move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humerus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through shoulder joint).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i="1" dirty="0" smtClean="0">
                <a:solidFill>
                  <a:srgbClr val="FF0000"/>
                </a:solidFill>
              </a:rPr>
              <a:t>Deltoid.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i="1" dirty="0" err="1" smtClean="0">
                <a:solidFill>
                  <a:srgbClr val="FF0000"/>
                </a:solidFill>
              </a:rPr>
              <a:t>Supraspinatus</a:t>
            </a:r>
            <a:r>
              <a:rPr lang="en-US" sz="2400" b="1" i="1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i="1" dirty="0" err="1" smtClean="0">
                <a:solidFill>
                  <a:srgbClr val="FF0000"/>
                </a:solidFill>
              </a:rPr>
              <a:t>Infraspinatus</a:t>
            </a:r>
            <a:r>
              <a:rPr lang="en-US" sz="2400" b="1" i="1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i="1" dirty="0" err="1" smtClean="0">
                <a:solidFill>
                  <a:srgbClr val="FF0000"/>
                </a:solidFill>
              </a:rPr>
              <a:t>Teres</a:t>
            </a:r>
            <a:r>
              <a:rPr lang="en-US" sz="2400" b="1" i="1" dirty="0" smtClean="0">
                <a:solidFill>
                  <a:srgbClr val="FF0000"/>
                </a:solidFill>
              </a:rPr>
              <a:t> minor.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i="1" dirty="0" err="1" smtClean="0">
                <a:solidFill>
                  <a:srgbClr val="FF0000"/>
                </a:solidFill>
              </a:rPr>
              <a:t>Teres</a:t>
            </a:r>
            <a:r>
              <a:rPr lang="en-US" sz="2400" b="1" i="1" dirty="0" smtClean="0">
                <a:solidFill>
                  <a:srgbClr val="FF0000"/>
                </a:solidFill>
              </a:rPr>
              <a:t> major.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i="1" dirty="0" err="1" smtClean="0">
                <a:solidFill>
                  <a:srgbClr val="FF0000"/>
                </a:solidFill>
              </a:rPr>
              <a:t>Subscapularis</a:t>
            </a:r>
            <a:r>
              <a:rPr lang="en-US" sz="2400" b="1" i="1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7" name="Content Placeholder 6" descr="F66122-002-f04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61327" y="990600"/>
            <a:ext cx="3763473" cy="4495800"/>
          </a:xfrm>
          <a:ln>
            <a:solidFill>
              <a:schemeClr val="accent1"/>
            </a:solidFill>
          </a:ln>
        </p:spPr>
      </p:pic>
      <p:pic>
        <p:nvPicPr>
          <p:cNvPr id="4097" name="Picture 1" descr="C:\Documents and Settings\user1\Desktop\back\F66122-007-f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962400"/>
            <a:ext cx="3137647" cy="2667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923327" y="25908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7327" y="2404646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23527" y="26670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52127" y="28956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04527" y="26670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0" y="44958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9144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Posterior view</a:t>
            </a:r>
            <a:endParaRPr lang="en-US" sz="1400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3886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Anterior view</a:t>
            </a:r>
            <a:endParaRPr lang="en-US" sz="1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  <a:noFill/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DELTOID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876800" cy="5562600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triangular muscle, </a:t>
            </a:r>
            <a:r>
              <a:rPr lang="en-US" b="1" dirty="0" smtClean="0">
                <a:solidFill>
                  <a:srgbClr val="0070C0"/>
                </a:solidFill>
              </a:rPr>
              <a:t>forms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contour of the shoulder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b="1" dirty="0" smtClean="0">
                <a:solidFill>
                  <a:srgbClr val="0070C0"/>
                </a:solidFill>
              </a:rPr>
              <a:t> lateral 1/3 of clavicle + </a:t>
            </a:r>
            <a:r>
              <a:rPr lang="en-US" b="1" dirty="0" err="1" smtClean="0">
                <a:solidFill>
                  <a:srgbClr val="0070C0"/>
                </a:solidFill>
              </a:rPr>
              <a:t>acromion</a:t>
            </a:r>
            <a:r>
              <a:rPr lang="en-US" b="1" dirty="0" smtClean="0">
                <a:solidFill>
                  <a:srgbClr val="0070C0"/>
                </a:solidFill>
              </a:rPr>
              <a:t> and spine of scapula </a:t>
            </a:r>
            <a:r>
              <a:rPr lang="en-US" b="1" i="1" dirty="0" smtClean="0">
                <a:solidFill>
                  <a:srgbClr val="7030A0"/>
                </a:solidFill>
              </a:rPr>
              <a:t>(look to insertion of </a:t>
            </a:r>
            <a:r>
              <a:rPr lang="en-US" b="1" i="1" dirty="0" err="1" smtClean="0">
                <a:solidFill>
                  <a:srgbClr val="7030A0"/>
                </a:solidFill>
              </a:rPr>
              <a:t>trapezius</a:t>
            </a:r>
            <a:r>
              <a:rPr lang="en-US" b="1" i="1" dirty="0" smtClean="0">
                <a:solidFill>
                  <a:srgbClr val="7030A0"/>
                </a:solidFill>
              </a:rPr>
              <a:t>)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b="1" dirty="0" smtClean="0">
                <a:solidFill>
                  <a:srgbClr val="0070C0"/>
                </a:solidFill>
              </a:rPr>
              <a:t> deltoid </a:t>
            </a:r>
            <a:r>
              <a:rPr lang="en-US" b="1" dirty="0" err="1" smtClean="0">
                <a:solidFill>
                  <a:srgbClr val="0070C0"/>
                </a:solidFill>
              </a:rPr>
              <a:t>tuberosity</a:t>
            </a:r>
            <a:r>
              <a:rPr lang="en-US" b="1" dirty="0" smtClean="0">
                <a:solidFill>
                  <a:srgbClr val="0070C0"/>
                </a:solidFill>
              </a:rPr>
              <a:t>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b="1" dirty="0" err="1" smtClean="0">
                <a:solidFill>
                  <a:srgbClr val="0070C0"/>
                </a:solidFill>
              </a:rPr>
              <a:t>axillary</a:t>
            </a:r>
            <a:r>
              <a:rPr lang="en-US" b="1" dirty="0" smtClean="0">
                <a:solidFill>
                  <a:srgbClr val="0070C0"/>
                </a:solidFill>
              </a:rPr>
              <a:t> nerve.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7030A0"/>
                </a:solidFill>
              </a:rPr>
              <a:t>Anterior fibers: </a:t>
            </a:r>
            <a:r>
              <a:rPr lang="en-US" b="1" dirty="0" smtClean="0">
                <a:solidFill>
                  <a:srgbClr val="0070C0"/>
                </a:solidFill>
              </a:rPr>
              <a:t>flexion &amp; medial rotation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(arm, shoulder joint).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7030A0"/>
                </a:solidFill>
              </a:rPr>
              <a:t>Middle fibers: </a:t>
            </a:r>
            <a:r>
              <a:rPr lang="en-US" b="1" dirty="0" smtClean="0">
                <a:solidFill>
                  <a:srgbClr val="0070C0"/>
                </a:solidFill>
              </a:rPr>
              <a:t>abduction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from 15° - 90 °.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7030A0"/>
                </a:solidFill>
              </a:rPr>
              <a:t>Posterior fibers: </a:t>
            </a:r>
            <a:r>
              <a:rPr lang="en-US" b="1" dirty="0" smtClean="0">
                <a:solidFill>
                  <a:srgbClr val="0070C0"/>
                </a:solidFill>
              </a:rPr>
              <a:t>extension &amp; lateral rotation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F66122-007-f03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0" y="1600200"/>
            <a:ext cx="3581400" cy="452596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eeform 6"/>
          <p:cNvSpPr/>
          <p:nvPr/>
        </p:nvSpPr>
        <p:spPr>
          <a:xfrm>
            <a:off x="6469380" y="3657600"/>
            <a:ext cx="990600" cy="1102360"/>
          </a:xfrm>
          <a:custGeom>
            <a:avLst/>
            <a:gdLst>
              <a:gd name="connsiteX0" fmla="*/ 876300 w 990600"/>
              <a:gd name="connsiteY0" fmla="*/ 0 h 1102360"/>
              <a:gd name="connsiteX1" fmla="*/ 967740 w 990600"/>
              <a:gd name="connsiteY1" fmla="*/ 365760 h 1102360"/>
              <a:gd name="connsiteX2" fmla="*/ 739140 w 990600"/>
              <a:gd name="connsiteY2" fmla="*/ 990600 h 1102360"/>
              <a:gd name="connsiteX3" fmla="*/ 739140 w 990600"/>
              <a:gd name="connsiteY3" fmla="*/ 990600 h 1102360"/>
              <a:gd name="connsiteX4" fmla="*/ 601980 w 990600"/>
              <a:gd name="connsiteY4" fmla="*/ 1005840 h 1102360"/>
              <a:gd name="connsiteX5" fmla="*/ 68580 w 990600"/>
              <a:gd name="connsiteY5" fmla="*/ 411480 h 1102360"/>
              <a:gd name="connsiteX6" fmla="*/ 190500 w 990600"/>
              <a:gd name="connsiteY6" fmla="*/ 198120 h 1102360"/>
              <a:gd name="connsiteX7" fmla="*/ 190500 w 990600"/>
              <a:gd name="connsiteY7" fmla="*/ 198120 h 1102360"/>
              <a:gd name="connsiteX8" fmla="*/ 190500 w 990600"/>
              <a:gd name="connsiteY8" fmla="*/ 198120 h 110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0600" h="1102360">
                <a:moveTo>
                  <a:pt x="876300" y="0"/>
                </a:moveTo>
                <a:cubicBezTo>
                  <a:pt x="933450" y="100330"/>
                  <a:pt x="990600" y="200660"/>
                  <a:pt x="967740" y="365760"/>
                </a:cubicBezTo>
                <a:cubicBezTo>
                  <a:pt x="944880" y="530860"/>
                  <a:pt x="739140" y="990600"/>
                  <a:pt x="739140" y="990600"/>
                </a:cubicBezTo>
                <a:lnTo>
                  <a:pt x="739140" y="990600"/>
                </a:lnTo>
                <a:cubicBezTo>
                  <a:pt x="716280" y="993140"/>
                  <a:pt x="713740" y="1102360"/>
                  <a:pt x="601980" y="1005840"/>
                </a:cubicBezTo>
                <a:cubicBezTo>
                  <a:pt x="490220" y="909320"/>
                  <a:pt x="137160" y="546100"/>
                  <a:pt x="68580" y="411480"/>
                </a:cubicBezTo>
                <a:cubicBezTo>
                  <a:pt x="0" y="276860"/>
                  <a:pt x="190500" y="198120"/>
                  <a:pt x="190500" y="198120"/>
                </a:cubicBezTo>
                <a:lnTo>
                  <a:pt x="190500" y="198120"/>
                </a:lnTo>
                <a:lnTo>
                  <a:pt x="190500" y="198120"/>
                </a:ln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  <a:noFill/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SUPRASPINATUS &amp; INFRASPINATUS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419600" cy="5181600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7030A0"/>
                </a:solidFill>
              </a:rPr>
              <a:t>Supraspinatus</a:t>
            </a:r>
            <a:r>
              <a:rPr lang="en-US" b="1" i="1" dirty="0" smtClean="0">
                <a:solidFill>
                  <a:srgbClr val="7030A0"/>
                </a:solidFill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</a:rPr>
              <a:t>supraspinous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fossa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7030A0"/>
                </a:solidFill>
              </a:rPr>
              <a:t>Infraspinatus</a:t>
            </a:r>
            <a:r>
              <a:rPr lang="en-US" b="1" i="1" dirty="0" smtClean="0">
                <a:solidFill>
                  <a:srgbClr val="7030A0"/>
                </a:solidFill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</a:rPr>
              <a:t>infraspinaous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fossa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b="1" dirty="0" smtClean="0">
                <a:solidFill>
                  <a:srgbClr val="0070C0"/>
                </a:solidFill>
              </a:rPr>
              <a:t> greater </a:t>
            </a:r>
            <a:r>
              <a:rPr lang="en-US" b="1" dirty="0" err="1" smtClean="0">
                <a:solidFill>
                  <a:srgbClr val="0070C0"/>
                </a:solidFill>
              </a:rPr>
              <a:t>tuberosity</a:t>
            </a:r>
            <a:r>
              <a:rPr lang="en-US" b="1" dirty="0" smtClean="0">
                <a:solidFill>
                  <a:srgbClr val="0070C0"/>
                </a:solidFill>
              </a:rPr>
              <a:t>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b="1" dirty="0" err="1" smtClean="0">
                <a:solidFill>
                  <a:srgbClr val="0070C0"/>
                </a:solidFill>
              </a:rPr>
              <a:t>suprascapular</a:t>
            </a:r>
            <a:r>
              <a:rPr lang="en-US" b="1" dirty="0" smtClean="0">
                <a:solidFill>
                  <a:srgbClr val="0070C0"/>
                </a:solidFill>
              </a:rPr>
              <a:t> nerve.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7030A0"/>
                </a:solidFill>
              </a:rPr>
              <a:t>Supraspinatus</a:t>
            </a:r>
            <a:r>
              <a:rPr lang="en-US" b="1" i="1" dirty="0" smtClean="0">
                <a:solidFill>
                  <a:srgbClr val="7030A0"/>
                </a:solidFill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abduction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from 0° - 15°.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7030A0"/>
                </a:solidFill>
              </a:rPr>
              <a:t>Infraspinatus</a:t>
            </a:r>
            <a:r>
              <a:rPr lang="en-US" b="1" i="1" dirty="0" smtClean="0">
                <a:solidFill>
                  <a:srgbClr val="7030A0"/>
                </a:solidFill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lateral rotation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3" descr="Plate0396C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2286000"/>
            <a:ext cx="40386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81600" y="27432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Supraspinatus</a:t>
            </a:r>
            <a:endParaRPr lang="en-US" sz="2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19706645">
            <a:off x="5562600" y="4724400"/>
            <a:ext cx="1856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Infraspinatus</a:t>
            </a:r>
            <a:endParaRPr lang="en-US" sz="2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15962"/>
          </a:xfrm>
          <a:noFill/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TERES MINOR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4038600" cy="38100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b="1" dirty="0" smtClean="0">
                <a:solidFill>
                  <a:srgbClr val="0070C0"/>
                </a:solidFill>
              </a:rPr>
              <a:t> lateral border of scapula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b="1" dirty="0" smtClean="0">
                <a:solidFill>
                  <a:srgbClr val="0070C0"/>
                </a:solidFill>
              </a:rPr>
              <a:t> greater </a:t>
            </a:r>
            <a:r>
              <a:rPr lang="en-US" b="1" dirty="0" err="1" smtClean="0">
                <a:solidFill>
                  <a:srgbClr val="0070C0"/>
                </a:solidFill>
              </a:rPr>
              <a:t>tuberosity</a:t>
            </a:r>
            <a:r>
              <a:rPr lang="en-US" b="1" dirty="0" smtClean="0">
                <a:solidFill>
                  <a:srgbClr val="0070C0"/>
                </a:solidFill>
              </a:rPr>
              <a:t>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b="1" dirty="0" err="1" smtClean="0">
                <a:solidFill>
                  <a:srgbClr val="0070C0"/>
                </a:solidFill>
              </a:rPr>
              <a:t>axillary</a:t>
            </a:r>
            <a:r>
              <a:rPr lang="en-US" b="1" dirty="0" smtClean="0">
                <a:solidFill>
                  <a:srgbClr val="0070C0"/>
                </a:solidFill>
              </a:rPr>
              <a:t> nerve.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</a:t>
            </a:r>
            <a:r>
              <a:rPr lang="en-US" b="1" dirty="0" smtClean="0">
                <a:solidFill>
                  <a:srgbClr val="0070C0"/>
                </a:solidFill>
              </a:rPr>
              <a:t> lateral rotation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4876800" y="1600200"/>
          <a:ext cx="4038600" cy="4433412"/>
        </p:xfrm>
        <a:graphic>
          <a:graphicData uri="http://schemas.openxmlformats.org/presentationml/2006/ole">
            <p:oleObj spid="_x0000_s1026" name="PhotoSuite Image" r:id="rId3" imgW="4676775" imgH="5133975" progId="">
              <p:embed/>
            </p:oleObj>
          </a:graphicData>
        </a:graphic>
      </p:graphicFrame>
      <p:sp>
        <p:nvSpPr>
          <p:cNvPr id="6" name="Oval 5"/>
          <p:cNvSpPr/>
          <p:nvPr/>
        </p:nvSpPr>
        <p:spPr>
          <a:xfrm>
            <a:off x="7543800" y="3200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05600" y="4114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  <a:noFill/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TERES MAJOR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419600" cy="47244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sz="2400" b="1" dirty="0" smtClean="0">
                <a:solidFill>
                  <a:srgbClr val="0070C0"/>
                </a:solidFill>
              </a:rPr>
              <a:t> lateral border of scapula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 </a:t>
            </a:r>
            <a:r>
              <a:rPr lang="en-US" sz="2400" b="1" dirty="0" err="1" smtClean="0">
                <a:solidFill>
                  <a:srgbClr val="0070C0"/>
                </a:solidFill>
              </a:rPr>
              <a:t>bicipital</a:t>
            </a:r>
            <a:r>
              <a:rPr lang="en-US" sz="2400" b="1" dirty="0" smtClean="0">
                <a:solidFill>
                  <a:srgbClr val="0070C0"/>
                </a:solidFill>
              </a:rPr>
              <a:t> groove of </a:t>
            </a:r>
            <a:r>
              <a:rPr lang="en-US" sz="2400" b="1" dirty="0" err="1" smtClean="0">
                <a:solidFill>
                  <a:srgbClr val="0070C0"/>
                </a:solidFill>
              </a:rPr>
              <a:t>humerus</a:t>
            </a:r>
            <a:r>
              <a:rPr lang="en-US" sz="2400" b="1" dirty="0" smtClean="0">
                <a:solidFill>
                  <a:srgbClr val="0070C0"/>
                </a:solidFill>
              </a:rPr>
              <a:t> (</a:t>
            </a:r>
            <a:r>
              <a:rPr lang="en-US" sz="2400" b="1" i="1" dirty="0" smtClean="0">
                <a:solidFill>
                  <a:srgbClr val="7030A0"/>
                </a:solidFill>
              </a:rPr>
              <a:t>look to insertion of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latissimus</a:t>
            </a:r>
            <a:r>
              <a:rPr lang="en-US" sz="2400" b="1" i="1" dirty="0" smtClean="0">
                <a:solidFill>
                  <a:srgbClr val="7030A0"/>
                </a:solidFill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dorsi</a:t>
            </a:r>
            <a:r>
              <a:rPr lang="en-US" sz="2400" b="1" i="1" dirty="0" smtClean="0">
                <a:solidFill>
                  <a:srgbClr val="7030A0"/>
                </a:solidFill>
              </a:rPr>
              <a:t> &amp;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pectoralis</a:t>
            </a:r>
            <a:r>
              <a:rPr lang="en-US" sz="2400" b="1" i="1" dirty="0" smtClean="0">
                <a:solidFill>
                  <a:srgbClr val="7030A0"/>
                </a:solidFill>
              </a:rPr>
              <a:t> major</a:t>
            </a:r>
            <a:r>
              <a:rPr lang="en-US" sz="2400" b="1" dirty="0" smtClean="0">
                <a:solidFill>
                  <a:srgbClr val="0070C0"/>
                </a:solidFill>
              </a:rPr>
              <a:t>).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sz="2400" b="1" dirty="0" smtClean="0">
                <a:solidFill>
                  <a:srgbClr val="0070C0"/>
                </a:solidFill>
              </a:rPr>
              <a:t>lower </a:t>
            </a:r>
            <a:r>
              <a:rPr lang="en-US" sz="2400" b="1" dirty="0" err="1" smtClean="0">
                <a:solidFill>
                  <a:srgbClr val="0070C0"/>
                </a:solidFill>
              </a:rPr>
              <a:t>subscapular</a:t>
            </a:r>
            <a:r>
              <a:rPr lang="en-US" sz="2400" b="1" dirty="0" smtClean="0">
                <a:solidFill>
                  <a:srgbClr val="0070C0"/>
                </a:solidFill>
              </a:rPr>
              <a:t> nerve.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Actions: </a:t>
            </a:r>
            <a:r>
              <a:rPr lang="en-US" sz="2400" b="1" dirty="0" smtClean="0">
                <a:solidFill>
                  <a:srgbClr val="0070C0"/>
                </a:solidFill>
              </a:rPr>
              <a:t>extension, adduction &amp; medial rotation of </a:t>
            </a:r>
            <a:r>
              <a:rPr lang="en-US" sz="2400" b="1" dirty="0" err="1" smtClean="0">
                <a:solidFill>
                  <a:srgbClr val="0070C0"/>
                </a:solidFill>
              </a:rPr>
              <a:t>humerus</a:t>
            </a:r>
            <a:r>
              <a:rPr lang="en-US" sz="2400" b="1" dirty="0" smtClean="0">
                <a:solidFill>
                  <a:srgbClr val="0070C0"/>
                </a:solidFill>
              </a:rPr>
              <a:t>  (</a:t>
            </a:r>
            <a:r>
              <a:rPr lang="en-US" sz="2400" b="1" i="1" dirty="0" smtClean="0">
                <a:solidFill>
                  <a:srgbClr val="7030A0"/>
                </a:solidFill>
              </a:rPr>
              <a:t>look to action of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latissimus</a:t>
            </a:r>
            <a:r>
              <a:rPr lang="en-US" sz="2400" b="1" i="1" dirty="0" smtClean="0">
                <a:solidFill>
                  <a:srgbClr val="7030A0"/>
                </a:solidFill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dorsi</a:t>
            </a:r>
            <a:r>
              <a:rPr lang="en-US" sz="2400" b="1" i="1" dirty="0" smtClean="0">
                <a:solidFill>
                  <a:srgbClr val="0070C0"/>
                </a:solidFill>
              </a:rPr>
              <a:t>)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  <a:endParaRPr lang="en-US" sz="24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5029200" y="1371600"/>
          <a:ext cx="3782181" cy="4495800"/>
        </p:xfrm>
        <a:graphic>
          <a:graphicData uri="http://schemas.openxmlformats.org/presentationml/2006/ole">
            <p:oleObj spid="_x0000_s2050" name="PhotoSuite Image" r:id="rId3" imgW="4676775" imgH="5133975" progId="">
              <p:embed/>
            </p:oleObj>
          </a:graphicData>
        </a:graphic>
      </p:graphicFrame>
      <p:sp>
        <p:nvSpPr>
          <p:cNvPr id="6" name="Oval 5"/>
          <p:cNvSpPr/>
          <p:nvPr/>
        </p:nvSpPr>
        <p:spPr>
          <a:xfrm>
            <a:off x="6553200" y="4724400"/>
            <a:ext cx="228600" cy="2286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15962"/>
          </a:xfrm>
          <a:noFill/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SUBSCAPULARIS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419600" cy="51816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 </a:t>
            </a:r>
            <a:r>
              <a:rPr lang="en-US" sz="3200" b="1" dirty="0" err="1" smtClean="0">
                <a:solidFill>
                  <a:srgbClr val="0070C0"/>
                </a:solidFill>
              </a:rPr>
              <a:t>subscapular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fossa</a:t>
            </a:r>
            <a:r>
              <a:rPr lang="en-US" sz="32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sz="3200" b="1" dirty="0" smtClean="0">
                <a:solidFill>
                  <a:srgbClr val="0070C0"/>
                </a:solidFill>
              </a:rPr>
              <a:t> lesser </a:t>
            </a:r>
            <a:r>
              <a:rPr lang="en-US" sz="3200" b="1" dirty="0" err="1" smtClean="0">
                <a:solidFill>
                  <a:srgbClr val="0070C0"/>
                </a:solidFill>
              </a:rPr>
              <a:t>tuberosity</a:t>
            </a:r>
            <a:r>
              <a:rPr lang="en-US" sz="3200" b="1" dirty="0" smtClean="0">
                <a:solidFill>
                  <a:srgbClr val="0070C0"/>
                </a:solidFill>
              </a:rPr>
              <a:t> of </a:t>
            </a:r>
            <a:r>
              <a:rPr lang="en-US" sz="3200" b="1" dirty="0" err="1" smtClean="0">
                <a:solidFill>
                  <a:srgbClr val="0070C0"/>
                </a:solidFill>
              </a:rPr>
              <a:t>humerus</a:t>
            </a:r>
            <a:r>
              <a:rPr lang="en-US" sz="32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sz="3200" b="1" dirty="0" smtClean="0">
                <a:solidFill>
                  <a:srgbClr val="0070C0"/>
                </a:solidFill>
              </a:rPr>
              <a:t>upper &amp; lower </a:t>
            </a:r>
            <a:r>
              <a:rPr lang="en-US" sz="3200" b="1" dirty="0" err="1" smtClean="0">
                <a:solidFill>
                  <a:srgbClr val="0070C0"/>
                </a:solidFill>
              </a:rPr>
              <a:t>subscapular</a:t>
            </a:r>
            <a:r>
              <a:rPr lang="en-US" sz="3200" b="1" dirty="0" smtClean="0">
                <a:solidFill>
                  <a:srgbClr val="0070C0"/>
                </a:solidFill>
              </a:rPr>
              <a:t> nerves.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 </a:t>
            </a:r>
            <a:r>
              <a:rPr lang="en-US" sz="3200" b="1" dirty="0" smtClean="0">
                <a:solidFill>
                  <a:srgbClr val="0070C0"/>
                </a:solidFill>
              </a:rPr>
              <a:t>medial rotation of </a:t>
            </a:r>
            <a:r>
              <a:rPr lang="en-US" sz="3200" b="1" dirty="0" err="1" smtClean="0">
                <a:solidFill>
                  <a:srgbClr val="0070C0"/>
                </a:solidFill>
              </a:rPr>
              <a:t>humerus</a:t>
            </a:r>
            <a:r>
              <a:rPr lang="en-US" sz="3200" b="1" dirty="0" smtClean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6" descr="Plate0396B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2057400"/>
            <a:ext cx="3581400" cy="3575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7391400" y="3733800"/>
            <a:ext cx="228600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982</Words>
  <Application>Microsoft Office PowerPoint</Application>
  <PresentationFormat>On-screen Show (4:3)</PresentationFormat>
  <Paragraphs>164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PhotoSuite Image</vt:lpstr>
      <vt:lpstr> ANATOMY OF THE SHOULDER REGION </vt:lpstr>
      <vt:lpstr>OBJECTIVES</vt:lpstr>
      <vt:lpstr>Slide 3</vt:lpstr>
      <vt:lpstr>MUSCLES OF SHOULDER REGION</vt:lpstr>
      <vt:lpstr>DELTOID</vt:lpstr>
      <vt:lpstr>SUPRASPINATUS &amp; INFRASPINATUS</vt:lpstr>
      <vt:lpstr>TERES MINOR</vt:lpstr>
      <vt:lpstr>TERES MAJOR</vt:lpstr>
      <vt:lpstr>SUBSCAPULARIS</vt:lpstr>
      <vt:lpstr>SHOULDER (Glenohumeral) JOINT</vt:lpstr>
      <vt:lpstr>Slide 11</vt:lpstr>
      <vt:lpstr>ROTATOR CUFF</vt:lpstr>
      <vt:lpstr>Slide 13</vt:lpstr>
      <vt:lpstr>BURSAE IN RELATION TO SHOULDER JOINT</vt:lpstr>
      <vt:lpstr>RELATIONS OF SHOULDER JOINT</vt:lpstr>
      <vt:lpstr>MOVEMENTS OF SHOULDER JOINT</vt:lpstr>
      <vt:lpstr>MOVEMENTS OF SHOULDER JOINT cont’d</vt:lpstr>
      <vt:lpstr>Slide 18</vt:lpstr>
      <vt:lpstr>SUMMARY</vt:lpstr>
      <vt:lpstr>SUMMARY</vt:lpstr>
      <vt:lpstr>QUESTION 1</vt:lpstr>
      <vt:lpstr>QUESTION 2</vt:lpstr>
      <vt:lpstr>QUESTION 3</vt:lpstr>
      <vt:lpstr>Slide 24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 </dc:title>
  <dc:creator>Dr. Zeenat Zaidi</dc:creator>
  <cp:lastModifiedBy>Zeenat</cp:lastModifiedBy>
  <cp:revision>236</cp:revision>
  <dcterms:created xsi:type="dcterms:W3CDTF">2010-01-27T08:25:16Z</dcterms:created>
  <dcterms:modified xsi:type="dcterms:W3CDTF">2012-12-22T12:01:47Z</dcterms:modified>
</cp:coreProperties>
</file>