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4" r:id="rId3"/>
    <p:sldId id="347" r:id="rId4"/>
    <p:sldId id="349" r:id="rId5"/>
    <p:sldId id="360" r:id="rId6"/>
    <p:sldId id="350" r:id="rId7"/>
    <p:sldId id="351" r:id="rId8"/>
    <p:sldId id="352" r:id="rId9"/>
    <p:sldId id="305" r:id="rId10"/>
    <p:sldId id="304" r:id="rId11"/>
    <p:sldId id="355" r:id="rId12"/>
    <p:sldId id="358" r:id="rId13"/>
    <p:sldId id="306" r:id="rId14"/>
    <p:sldId id="307" r:id="rId15"/>
    <p:sldId id="309" r:id="rId16"/>
    <p:sldId id="359" r:id="rId17"/>
    <p:sldId id="310" r:id="rId18"/>
    <p:sldId id="312" r:id="rId19"/>
    <p:sldId id="314" r:id="rId20"/>
    <p:sldId id="319" r:id="rId21"/>
    <p:sldId id="321" r:id="rId22"/>
    <p:sldId id="323" r:id="rId23"/>
    <p:sldId id="325" r:id="rId24"/>
    <p:sldId id="35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872-8237-4365-947D-8A725D98004A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EAE6-C205-48C0-92B6-48E1D5031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7EAE6-C205-48C0-92B6-48E1D5031F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Hip, Knee &amp; Ankle Joints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34290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Ahmed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Fathalla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Ibrahim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Zeenat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Zaidi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3972127" cy="381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4191000" cy="48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905000"/>
            <a:ext cx="4547886" cy="3124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04800" y="1524000"/>
            <a:ext cx="3886200" cy="434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They are 2 C-shaped plates of fibro-cartilage attached by anterior &amp; posterior horns, to the </a:t>
            </a:r>
            <a:r>
              <a:rPr lang="en-US" sz="24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400" b="1" dirty="0" smtClean="0">
                <a:solidFill>
                  <a:srgbClr val="0070C0"/>
                </a:solidFill>
              </a:rPr>
              <a:t> surface of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 as cushions between tibia &amp; femur.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971800"/>
          <a:ext cx="8763000" cy="3718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/>
                <a:gridCol w="3505199"/>
                <a:gridCol w="3505201"/>
              </a:tblGrid>
              <a:tr h="776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Lateral </a:t>
                      </a:r>
                    </a:p>
                    <a:p>
                      <a:pPr algn="ctr"/>
                      <a:r>
                        <a:rPr lang="en-US" sz="2400" dirty="0" smtClean="0"/>
                        <a:t>meniscus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Medial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meniscus</a:t>
                      </a:r>
                      <a:endParaRPr lang="en-US" sz="2400" dirty="0"/>
                    </a:p>
                  </a:txBody>
                  <a:tcPr/>
                </a:tc>
              </a:tr>
              <a:tr h="3738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Size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Large</a:t>
                      </a:r>
                      <a:endParaRPr lang="en-US" sz="2000" b="1" dirty="0"/>
                    </a:p>
                  </a:txBody>
                  <a:tcPr/>
                </a:tc>
              </a:tr>
              <a:tr h="3738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Shape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Circular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Oval</a:t>
                      </a:r>
                      <a:endParaRPr lang="en-US" sz="2000" b="1" dirty="0"/>
                    </a:p>
                  </a:txBody>
                  <a:tcPr/>
                </a:tc>
              </a:tr>
              <a:tr h="94551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Outer border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separated from lateral collateral ligament by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popliteal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tendon.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attached to the capsule &amp; medial collateral ligament. </a:t>
                      </a:r>
                      <a:endParaRPr lang="en-US" sz="2000" dirty="0"/>
                    </a:p>
                  </a:txBody>
                  <a:tcPr/>
                </a:tc>
              </a:tr>
              <a:tr h="37388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mobility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More mobile 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 mobile </a:t>
                      </a:r>
                      <a:endParaRPr lang="en-US" sz="2000" i="0" dirty="0"/>
                    </a:p>
                  </a:txBody>
                  <a:tcPr/>
                </a:tc>
              </a:tr>
              <a:tr h="66149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Liable to injury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Less liable </a:t>
                      </a:r>
                      <a:endParaRPr lang="en-US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More liable </a:t>
                      </a:r>
                      <a:endParaRPr lang="en-US" sz="200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Content Placeholder 4" descr="Illustration of Menisci of the knee join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62200" y="114300"/>
            <a:ext cx="4381500" cy="28575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066800"/>
            <a:ext cx="3886200" cy="3352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886200" cy="3352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Deficient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4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4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4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one (</a:t>
            </a:r>
            <a:r>
              <a:rPr lang="en-US" sz="2400" b="1" dirty="0" err="1" smtClean="0">
                <a:solidFill>
                  <a:srgbClr val="7030A0"/>
                </a:solidFill>
              </a:rPr>
              <a:t>posteriorly</a:t>
            </a:r>
            <a:r>
              <a:rPr lang="en-US" sz="2400" b="1" dirty="0" smtClean="0">
                <a:solidFill>
                  <a:srgbClr val="7030A0"/>
                </a:solidFill>
              </a:rPr>
              <a:t>) for </a:t>
            </a:r>
            <a:r>
              <a:rPr lang="en-US" sz="2400" b="1" dirty="0" err="1" smtClean="0">
                <a:solidFill>
                  <a:srgbClr val="7030A0"/>
                </a:solidFill>
              </a:rPr>
              <a:t>popliteus</a:t>
            </a:r>
            <a:r>
              <a:rPr lang="en-US" sz="2400" b="1" dirty="0" smtClean="0">
                <a:solidFill>
                  <a:srgbClr val="7030A0"/>
                </a:solidFill>
              </a:rPr>
              <a:t> tendon 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7030A0"/>
                </a:solidFill>
              </a:rPr>
              <a:t>one (</a:t>
            </a:r>
            <a:r>
              <a:rPr lang="en-US" sz="2400" b="1" dirty="0" err="1" smtClean="0">
                <a:solidFill>
                  <a:srgbClr val="7030A0"/>
                </a:solidFill>
              </a:rPr>
              <a:t>anteriorly</a:t>
            </a:r>
            <a:r>
              <a:rPr lang="en-US" sz="2400" b="1" dirty="0" smtClean="0">
                <a:solidFill>
                  <a:srgbClr val="7030A0"/>
                </a:solidFill>
              </a:rPr>
              <a:t>) for communication with </a:t>
            </a:r>
            <a:r>
              <a:rPr lang="en-US" sz="24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400" b="1" dirty="0" smtClean="0">
                <a:solidFill>
                  <a:srgbClr val="7030A0"/>
                </a:solidFill>
              </a:rPr>
              <a:t> bursa.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14400"/>
            <a:ext cx="4038600" cy="3657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493" y="914400"/>
            <a:ext cx="4105507" cy="3657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/>
              <a:t>from patella to </a:t>
            </a:r>
            <a:r>
              <a:rPr lang="en-US" sz="2000" b="1" dirty="0" err="1" smtClean="0"/>
              <a:t>tibial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tuberosity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/>
              <a:t>from medial </a:t>
            </a:r>
            <a:r>
              <a:rPr lang="en-US" sz="2000" b="1" dirty="0" err="1" smtClean="0"/>
              <a:t>epicondyle</a:t>
            </a:r>
            <a:r>
              <a:rPr lang="en-US" sz="2000" b="1" dirty="0" smtClean="0"/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ligament: </a:t>
            </a:r>
            <a:r>
              <a:rPr lang="en-US" sz="2000" b="1" dirty="0" smtClean="0"/>
              <a:t>from lateral </a:t>
            </a:r>
            <a:r>
              <a:rPr lang="en-US" sz="2000" b="1" dirty="0" err="1" smtClean="0"/>
              <a:t>epicondyle</a:t>
            </a:r>
            <a:r>
              <a:rPr lang="en-US" sz="2000" b="1" dirty="0" smtClean="0"/>
              <a:t> of femur to head of fibula (separated from lateral meniscus by </a:t>
            </a:r>
            <a:r>
              <a:rPr lang="en-US" sz="2000" b="1" dirty="0" err="1" smtClean="0"/>
              <a:t>popliteus</a:t>
            </a:r>
            <a:r>
              <a:rPr lang="en-US" sz="2000" b="1" dirty="0" smtClean="0"/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/>
              <a:t>extension of </a:t>
            </a:r>
            <a:r>
              <a:rPr lang="en-US" sz="2000" b="1" dirty="0" err="1" smtClean="0"/>
              <a:t>semimembranosus</a:t>
            </a:r>
            <a:r>
              <a:rPr lang="en-US" sz="2000" b="1" dirty="0" smtClean="0"/>
              <a:t> tendon.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524000"/>
            <a:ext cx="3962400" cy="40386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They are called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Have received the names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the position of their attachments to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tibia.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Zeenet\My Documents\My Pictures\knee-compar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495800" cy="4610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iattorney.com/wp-content/uploads/2010/06/knee-disorder-disability-cl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449871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304800"/>
            <a:ext cx="4114800" cy="2743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of lateral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 of femur on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3276600"/>
            <a:ext cx="4114800" cy="2743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of medial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 of femur on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Related to Knee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990600"/>
            <a:ext cx="4876800" cy="5486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Suprapatellar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between femur &amp; quadriceps tendon,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communicates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with synovial membrane of knee joint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(Clinical importance?)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Prepatellar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between patella &amp; skin.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Deep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infrapatellar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between tibia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ligamentum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patella.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Subcutaneous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infrapatellar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between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tuberosity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skin.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between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popliteus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tendon &amp; capsule,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communicates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with synovial membrane of knee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solomonsseal.files.wordpress.com/2010/03/kneebursae.jpg"/>
          <p:cNvPicPr>
            <a:picLocks noChangeAspect="1" noChangeArrowheads="1"/>
          </p:cNvPicPr>
          <p:nvPr/>
        </p:nvPicPr>
        <p:blipFill>
          <a:blip r:embed="rId2" cstate="print"/>
          <a:srcRect b="7097"/>
          <a:stretch>
            <a:fillRect/>
          </a:stretch>
        </p:blipFill>
        <p:spPr bwMode="auto">
          <a:xfrm>
            <a:off x="5105400" y="990600"/>
            <a:ext cx="38100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77000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667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434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724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2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Mainly by </a:t>
            </a:r>
            <a:r>
              <a:rPr lang="en-US" sz="2800" b="1" dirty="0" err="1" smtClean="0">
                <a:solidFill>
                  <a:srgbClr val="0070C0"/>
                </a:solidFill>
              </a:rPr>
              <a:t>semitendinosus</a:t>
            </a:r>
            <a:r>
              <a:rPr lang="en-US" sz="2800" b="1" dirty="0" smtClean="0">
                <a:solidFill>
                  <a:srgbClr val="0070C0"/>
                </a:solidFill>
              </a:rPr>
              <a:t> &amp; </a:t>
            </a:r>
            <a:r>
              <a:rPr lang="en-US" sz="28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Assisted by </a:t>
            </a:r>
            <a:r>
              <a:rPr lang="en-US" sz="28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800" b="1" dirty="0" smtClean="0">
                <a:solidFill>
                  <a:srgbClr val="0070C0"/>
                </a:solidFill>
              </a:rPr>
              <a:t> &amp; </a:t>
            </a:r>
            <a:r>
              <a:rPr lang="en-US" sz="2800" b="1" dirty="0" err="1" smtClean="0">
                <a:solidFill>
                  <a:srgbClr val="0070C0"/>
                </a:solidFill>
              </a:rPr>
              <a:t>gracilis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ROTATION:</a:t>
            </a:r>
          </a:p>
          <a:p>
            <a:pPr marL="914400" lvl="1" indent="-514350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Lateral rotation of tibia, at the end of extension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Results mainly by tension of anterior </a:t>
            </a:r>
            <a:r>
              <a:rPr lang="en-US" sz="2400" b="1" dirty="0" err="1" smtClean="0">
                <a:solidFill>
                  <a:srgbClr val="0070C0"/>
                </a:solidFill>
              </a:rPr>
              <a:t>cruciate</a:t>
            </a:r>
            <a:r>
              <a:rPr lang="en-US" sz="2400" b="1" dirty="0" smtClean="0">
                <a:solidFill>
                  <a:srgbClr val="0070C0"/>
                </a:solidFill>
              </a:rPr>
              <a:t> ligament.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In locked knee, all ligaments become tight.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Medial rotation of tibia, at the beginning of flexion.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</a:t>
            </a:r>
            <a:r>
              <a:rPr lang="en-US" sz="24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4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2800" b="1" i="1" dirty="0" smtClean="0">
                <a:solidFill>
                  <a:srgbClr val="0070C0"/>
                </a:solidFill>
              </a:rPr>
              <a:t>of the hip, knee and ankle joints.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 and 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hip, knee and ankle joints.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2800" b="1" i="1" dirty="0" smtClean="0">
                <a:solidFill>
                  <a:srgbClr val="0070C0"/>
                </a:solidFill>
              </a:rPr>
              <a:t>of hip, knee and ankle joints and list the muscles involved in these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important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2800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Apply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28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57200"/>
            <a:ext cx="432362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uwmsk.org/RadAnat/images/AnkleAP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314700" cy="4573058"/>
          </a:xfrm>
          <a:prstGeom prst="rect">
            <a:avLst/>
          </a:prstGeom>
          <a:noFill/>
        </p:spPr>
      </p:pic>
      <p:pic>
        <p:nvPicPr>
          <p:cNvPr id="5" name="Picture 8" descr="http://uwmsk.org/RadAnat/images/AnkleLat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524000"/>
            <a:ext cx="3763973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6096000"/>
            <a:ext cx="148502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4067" y="6096000"/>
            <a:ext cx="13372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36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1865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Lateral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 the lower end of tibia &amp; medial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419600" cy="32004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Tibionavicular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Tibiocalcaneal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327456" cy="304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4114800"/>
            <a:ext cx="4419600" cy="236220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(WHY?).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talofibular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Calcaneofibular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 err="1" smtClean="0">
                <a:solidFill>
                  <a:srgbClr val="FF0000"/>
                </a:solidFill>
              </a:rPr>
              <a:t>talofibular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343400" cy="2514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6294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2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211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INVERSION &amp; EVERSION MOVEMENTS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talo-calcaneo-navicular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joint 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on ankle joint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419600"/>
            <a:ext cx="3475631" cy="110799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Thank U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81000"/>
            <a:ext cx="3328155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29" name="Picture 1" descr="C:\Users\Zeenat\Pictures\defr.png"/>
          <p:cNvPicPr>
            <a:picLocks noChangeAspect="1" noChangeArrowheads="1"/>
          </p:cNvPicPr>
          <p:nvPr/>
        </p:nvPicPr>
        <p:blipFill>
          <a:blip r:embed="rId2" cstate="print"/>
          <a:srcRect l="2744"/>
          <a:stretch>
            <a:fillRect/>
          </a:stretch>
        </p:blipFill>
        <p:spPr bwMode="auto">
          <a:xfrm>
            <a:off x="1676400" y="1447800"/>
            <a:ext cx="596949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5029200" cy="49530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C-shaped </a:t>
            </a:r>
            <a:r>
              <a:rPr lang="en-US" sz="2800" b="1" dirty="0" smtClean="0">
                <a:solidFill>
                  <a:srgbClr val="0070C0"/>
                </a:solidFill>
              </a:rPr>
              <a:t>fibro-cartilaginous collar attached to margins of </a:t>
            </a:r>
            <a:r>
              <a:rPr lang="en-US" sz="2800" b="1" dirty="0" err="1" smtClean="0">
                <a:solidFill>
                  <a:srgbClr val="0070C0"/>
                </a:solidFill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</a:rPr>
              <a:t>, increases its depth for better retaining of head of femur.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514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" name="Picture 2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3581400"/>
            <a:ext cx="3124201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0" y="3962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Acetabular</a:t>
            </a:r>
            <a:r>
              <a:rPr lang="en-US" sz="1400" dirty="0" smtClean="0"/>
              <a:t> labrum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05600" y="4267200"/>
            <a:ext cx="304800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1752600" y="1066800"/>
            <a:ext cx="2927350" cy="3727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Documents and Settings\user1\Desktop\Hip joint\Copy of F66122-006-f032.jpg"/>
          <p:cNvPicPr>
            <a:picLocks noChangeAspect="1" noChangeArrowheads="1"/>
          </p:cNvPicPr>
          <p:nvPr/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4724400" y="1066800"/>
            <a:ext cx="2781300" cy="373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 rot="18035994">
            <a:off x="3124372" y="3484708"/>
            <a:ext cx="13756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Intertrochanteric</a:t>
            </a:r>
            <a:r>
              <a:rPr lang="en-US" sz="1050" b="1" dirty="0" smtClean="0"/>
              <a:t> line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83058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Strong </a:t>
            </a:r>
            <a:r>
              <a:rPr lang="en-US" sz="2400" dirty="0" smtClean="0"/>
              <a:t>and dense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Attachment: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Above</a:t>
            </a:r>
            <a:r>
              <a:rPr lang="en-US" sz="2000" dirty="0" smtClean="0"/>
              <a:t>: </a:t>
            </a:r>
            <a:r>
              <a:rPr lang="en-US" sz="2000" dirty="0" err="1" smtClean="0"/>
              <a:t>Attched</a:t>
            </a:r>
            <a:r>
              <a:rPr lang="en-US" sz="2000" dirty="0" smtClean="0"/>
              <a:t> to margin of </a:t>
            </a:r>
            <a:r>
              <a:rPr lang="en-US" sz="2000" dirty="0" err="1" smtClean="0"/>
              <a:t>acetabulam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Below: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Anteriorly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covers the neck &amp; is attached to </a:t>
            </a:r>
            <a:r>
              <a:rPr lang="en-US" sz="2000" dirty="0" err="1" smtClean="0"/>
              <a:t>intertrochanteric</a:t>
            </a:r>
            <a:r>
              <a:rPr lang="en-US" sz="2000" dirty="0" smtClean="0"/>
              <a:t> line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Posteriorly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dirty="0" smtClean="0"/>
              <a:t>covers medial half of the neck of femur</a:t>
            </a:r>
            <a:r>
              <a:rPr lang="en-US" sz="2000" dirty="0" smtClean="0"/>
              <a:t> </a:t>
            </a: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228600" y="1524000"/>
            <a:ext cx="2927350" cy="372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6096000" y="1066800"/>
            <a:ext cx="2552700" cy="40767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1637506" y="3772694"/>
            <a:ext cx="838994" cy="1516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495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572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3100" y="3467100"/>
            <a:ext cx="457200" cy="381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28800" y="3276600"/>
            <a:ext cx="2286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2590800" y="1066800"/>
            <a:ext cx="30480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Iliofemoral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Located anterior 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228600" y="5181600"/>
            <a:ext cx="4191000" cy="129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Pubofemoral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abduction &amp; lateral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5486400" y="5257800"/>
            <a:ext cx="3352800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Ischiofemoral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medial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209800" y="3200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7"/>
          </p:cNvCxnSpPr>
          <p:nvPr/>
        </p:nvCxnSpPr>
        <p:spPr>
          <a:xfrm rot="16200000" flipV="1">
            <a:off x="7126451" y="4074950"/>
            <a:ext cx="882837" cy="481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7"/>
          </p:cNvCxnSpPr>
          <p:nvPr/>
        </p:nvCxnSpPr>
        <p:spPr>
          <a:xfrm rot="16200000" flipV="1">
            <a:off x="1259845" y="4228144"/>
            <a:ext cx="729643" cy="473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1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Extrasynovial</a:t>
            </a:r>
            <a:r>
              <a:rPr lang="en-US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100" dirty="0"/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953000" cy="3632136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28600" y="1600200"/>
            <a:ext cx="2057400" cy="441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ligament: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converts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notch into foramen through which pass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086600" y="3657600"/>
            <a:ext cx="1905000" cy="2743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Ligament of femoral head: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vessels to head of femur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86000" y="3429001"/>
            <a:ext cx="838201" cy="7619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867400" y="3200401"/>
            <a:ext cx="1295400" cy="213359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9530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04800"/>
            <a:ext cx="3906839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4" descr="KneeAPRightLabe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371600"/>
            <a:ext cx="3733800" cy="456665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5" descr="KneeLatRightLabel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371600"/>
            <a:ext cx="3810000" cy="45720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89551" y="6019800"/>
            <a:ext cx="148502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view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2630" y="6019800"/>
            <a:ext cx="13372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1128</Words>
  <Application>Microsoft Office PowerPoint</Application>
  <PresentationFormat>On-screen Show (4:3)</PresentationFormat>
  <Paragraphs>183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Hip, Knee &amp; Ankle Joints</vt:lpstr>
      <vt:lpstr>OBJECTIVES</vt:lpstr>
      <vt:lpstr>Slide 3</vt:lpstr>
      <vt:lpstr>Type &amp; Articular Surfaces</vt:lpstr>
      <vt:lpstr>Slide 5</vt:lpstr>
      <vt:lpstr>Ligaments: 3 Extracapsular</vt:lpstr>
      <vt:lpstr>Ligaments: 2 Intracapsular (Extrasynovial)</vt:lpstr>
      <vt:lpstr>Movements</vt:lpstr>
      <vt:lpstr>Slide 9</vt:lpstr>
      <vt:lpstr>Type &amp; Articular Surfaces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Movements</vt:lpstr>
      <vt:lpstr>Movements (cont’d)</vt:lpstr>
      <vt:lpstr>Slide 20</vt:lpstr>
      <vt:lpstr>Type &amp; Articular Surfaces</vt:lpstr>
      <vt:lpstr>Ligaments</vt:lpstr>
      <vt:lpstr>Movements</vt:lpstr>
      <vt:lpstr>Nerve Supply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Dr. Zeenat Zaidi</dc:creator>
  <cp:lastModifiedBy>Zeenet</cp:lastModifiedBy>
  <cp:revision>335</cp:revision>
  <dcterms:created xsi:type="dcterms:W3CDTF">2010-01-27T08:25:16Z</dcterms:created>
  <dcterms:modified xsi:type="dcterms:W3CDTF">2012-12-29T04:45:28Z</dcterms:modified>
</cp:coreProperties>
</file>