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18" r:id="rId2"/>
    <p:sldId id="325" r:id="rId3"/>
    <p:sldId id="319" r:id="rId4"/>
    <p:sldId id="277" r:id="rId5"/>
    <p:sldId id="309" r:id="rId6"/>
    <p:sldId id="310" r:id="rId7"/>
    <p:sldId id="327" r:id="rId8"/>
    <p:sldId id="331" r:id="rId9"/>
    <p:sldId id="326" r:id="rId10"/>
    <p:sldId id="335" r:id="rId11"/>
    <p:sldId id="334" r:id="rId12"/>
    <p:sldId id="293" r:id="rId13"/>
    <p:sldId id="311" r:id="rId14"/>
    <p:sldId id="328" r:id="rId15"/>
    <p:sldId id="336" r:id="rId16"/>
    <p:sldId id="337" r:id="rId17"/>
    <p:sldId id="338" r:id="rId18"/>
    <p:sldId id="339" r:id="rId19"/>
    <p:sldId id="312" r:id="rId20"/>
    <p:sldId id="313" r:id="rId21"/>
    <p:sldId id="316" r:id="rId22"/>
    <p:sldId id="323" r:id="rId23"/>
    <p:sldId id="340" r:id="rId24"/>
    <p:sldId id="317" r:id="rId25"/>
    <p:sldId id="324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9644"/>
    <a:srgbClr val="0033CC"/>
    <a:srgbClr val="008E4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9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73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7848600" cy="2667000"/>
          </a:xfrm>
          <a:solidFill>
            <a:schemeClr val="accent1">
              <a:lumMod val="60000"/>
              <a:lumOff val="40000"/>
            </a:schemeClr>
          </a:solidFill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/>
              <a:t>BONES OF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 smtClean="0"/>
              <a:t>UPPER LIMB </a:t>
            </a:r>
            <a:endParaRPr lang="en-US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35623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Khaleel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Alyahya</a:t>
            </a:r>
            <a:endParaRPr lang="en-US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013" y="3962400"/>
            <a:ext cx="3235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Jamila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El-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Medany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1124744"/>
            <a:ext cx="5292080" cy="573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Angles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Superior.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(forms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cavity) : a shallow concave oval fossa that receives the head of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. &amp;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Inferior.</a:t>
            </a:r>
          </a:p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Surfaces:</a:t>
            </a:r>
          </a:p>
          <a:p>
            <a:pPr marL="0" indent="0">
              <a:buNone/>
            </a:pPr>
            <a:r>
              <a:rPr lang="en-US" sz="2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Convex Posterior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 divided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by the spine of the scapula into  the smaller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Fossa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(above the spine) and the larger</a:t>
            </a:r>
          </a:p>
          <a:p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Fossa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(below the spine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2.Concave Anterior (Costal)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forms  the large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 Fossa.</a:t>
            </a:r>
          </a:p>
          <a:p>
            <a:pPr marL="0" indent="0">
              <a:buNone/>
            </a:pPr>
            <a:r>
              <a:rPr lang="en-US" sz="22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Suprascapular</a:t>
            </a:r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otch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nerve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passageway,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medial to coracoid process.</a:t>
            </a:r>
          </a:p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467544" y="1052736"/>
            <a:ext cx="3296691" cy="32527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395536" y="4509120"/>
            <a:ext cx="3240360" cy="2243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90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396044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sz="2400" dirty="0" smtClean="0"/>
              <a:t>. Gives attachment to muscles.</a:t>
            </a:r>
          </a:p>
          <a:p>
            <a:r>
              <a:rPr lang="en-US" sz="2400" dirty="0" smtClean="0"/>
              <a:t> 2.Has a considerable degree of movement on the thoracic wall to enable the arm to move freely.</a:t>
            </a:r>
          </a:p>
          <a:p>
            <a:r>
              <a:rPr lang="en-US" sz="2400" dirty="0" smtClean="0"/>
              <a:t>3. The </a:t>
            </a:r>
            <a:r>
              <a:rPr lang="en-US" sz="2400" dirty="0" err="1" smtClean="0"/>
              <a:t>glenoid</a:t>
            </a:r>
            <a:r>
              <a:rPr lang="en-US" sz="2400" dirty="0" smtClean="0"/>
              <a:t> cavity forms the socket of the shoulder joint.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Because most of the scapula is well protected by muscles and by its association with the thoracic wall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most of its fractures involve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protruding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2050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1"/>
          <a:stretch/>
        </p:blipFill>
        <p:spPr bwMode="auto">
          <a:xfrm>
            <a:off x="4139952" y="1844824"/>
            <a:ext cx="4546848" cy="4104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9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714348" y="2000240"/>
            <a:ext cx="3137572" cy="4714908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3928" y="1920085"/>
            <a:ext cx="5220072" cy="49379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 typical Long bone.</a:t>
            </a:r>
          </a:p>
          <a:p>
            <a:pPr lvl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It is the largest bone in the UL</a:t>
            </a:r>
          </a:p>
          <a:p>
            <a:pPr lvl="1"/>
            <a:r>
              <a:rPr lang="en-US" sz="3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Proximal End :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Smooth&amp; forms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1/3 of a sphere, it articulates with the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cavity of the scapula.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formed by a groove separating the head from the tubercles. 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tubercle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at the lateral margin of the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tubercle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projects anteriorly.</a:t>
            </a:r>
          </a:p>
          <a:p>
            <a:pPr lvl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The two tubercles are separated by</a:t>
            </a:r>
          </a:p>
          <a:p>
            <a:pPr lvl="1"/>
            <a:r>
              <a:rPr lang="en-US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Intertubercular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Groove.</a:t>
            </a:r>
          </a:p>
          <a:p>
            <a:pPr lvl="1"/>
            <a:r>
              <a:rPr lang="en-US" sz="32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 narrow part distal to the tubercles.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31432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>
            <a:off x="2699792" y="2996952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474840" cy="530218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 (Body):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two prominent features: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Deltoid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 rough elevation laterally  for the attachment of deltoid muscle. 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Spiral (Radial) groove: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Runs obliquely down the posterior aspect of the shaft.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lodges the important radial nerve &amp; vessels.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Widens as the sharp medial and lateral Supracondylar Ridges form and end in the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 and Lateral Epicondyles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providing muscular attachment.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 t="4773" r="46103" b="21960"/>
          <a:stretch>
            <a:fillRect/>
          </a:stretch>
        </p:blipFill>
        <p:spPr>
          <a:xfrm>
            <a:off x="251520" y="1628800"/>
            <a:ext cx="3714776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5"/>
          <p:cNvSpPr/>
          <p:nvPr/>
        </p:nvSpPr>
        <p:spPr>
          <a:xfrm flipV="1">
            <a:off x="3059832" y="3645024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11760" y="3068960"/>
            <a:ext cx="432048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581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Coronoid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fossa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trochlea (anteriorly)</a:t>
            </a:r>
          </a:p>
          <a:p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Olecranon fossa :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trochlea (posteriorly)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 t="52123" r="46103" b="21960"/>
          <a:stretch>
            <a:fillRect/>
          </a:stretch>
        </p:blipFill>
        <p:spPr>
          <a:xfrm>
            <a:off x="323528" y="764704"/>
            <a:ext cx="3817215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l="15207" r="15207" b="6937"/>
          <a:stretch>
            <a:fillRect/>
          </a:stretch>
        </p:blipFill>
        <p:spPr bwMode="auto">
          <a:xfrm>
            <a:off x="1084887" y="4350848"/>
            <a:ext cx="2664296" cy="2507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Fractures of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umerus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common  fractures  are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Surgical Neck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especially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elder people with osteoporosis.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fracture results from falling on the hand (transition of force through the bones of forearm of the extended limb).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younger people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fractures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greater tubercle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 from falling on the hand when the arm is abducted 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body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fractured by a direct blow to the arm or by  indirect injury as  falling on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oustretched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hand.</a:t>
            </a:r>
          </a:p>
        </p:txBody>
      </p:sp>
      <p:pic>
        <p:nvPicPr>
          <p:cNvPr id="8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 t="4773" r="46103" b="21960"/>
          <a:stretch>
            <a:fillRect/>
          </a:stretch>
        </p:blipFill>
        <p:spPr>
          <a:xfrm>
            <a:off x="755576" y="2492896"/>
            <a:ext cx="3240360" cy="4112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6864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4534272" cy="14157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Nerves affected in fractures of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27432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xillary nerve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Radial groove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Radial nerve.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Distal end of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Median nerve.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Medial epicondyle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Ulnar nerve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936"/>
            <a:ext cx="4032447" cy="4627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3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920084"/>
            <a:ext cx="4392488" cy="49379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projects  proximally from the posterior aspect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(forms the prominence of the elbow).</a:t>
            </a:r>
          </a:p>
          <a:p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projects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Ulna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inferior to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r>
              <a:rPr lang="en-US" sz="2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Trochlear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Notch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articulates with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Notch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smooth rounded concavity lateral to coronoid process.</a:t>
            </a:r>
          </a:p>
        </p:txBody>
      </p:sp>
    </p:spTree>
    <p:extLst>
      <p:ext uri="{BB962C8B-B14F-4D97-AF65-F5344CB8AC3E}">
        <p14:creationId xmlns:p14="http://schemas.microsoft.com/office/powerpoint/2010/main" xmlns="" val="42604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44280" cy="493791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Three surfaces (Anterior, Medial &amp; Posterior).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Sharp Lateral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border.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Small rounded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.</a:t>
            </a:r>
          </a:p>
          <a:p>
            <a:pPr>
              <a:buNone/>
            </a:pPr>
            <a:r>
              <a:rPr lang="en-US" sz="20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Medial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The head lies distally at the wrist.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articulations between the ulna &amp;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at the elbow joint allows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primarly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only  flexion &amp; extension (small amount of abduction &amp; adduction occurs).</a:t>
            </a:r>
          </a:p>
          <a:p>
            <a:endParaRPr lang="en-US" b="1" i="1" dirty="0" smtClean="0"/>
          </a:p>
          <a:p>
            <a:endParaRPr lang="en-US" b="1" i="1" dirty="0"/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571472" y="2135165"/>
            <a:ext cx="3500462" cy="4722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340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857224" y="1916832"/>
            <a:ext cx="2928958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51522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Proximal End:</a:t>
            </a:r>
          </a:p>
          <a:p>
            <a:pPr algn="l" rtl="0"/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Head</a:t>
            </a:r>
            <a:r>
              <a:rPr lang="en-US" sz="2000" b="1" i="1" dirty="0" smtClean="0"/>
              <a:t>: small &amp; circular&amp;</a:t>
            </a:r>
          </a:p>
          <a:p>
            <a:pPr algn="l" rtl="0"/>
            <a:r>
              <a:rPr lang="en-US" sz="2000" b="1" i="1" dirty="0" smtClean="0"/>
              <a:t>Its upper surface is concave for articulation with the </a:t>
            </a:r>
            <a:r>
              <a:rPr lang="en-US" sz="2000" b="1" i="1" dirty="0" err="1" smtClean="0"/>
              <a:t>Capitulum</a:t>
            </a:r>
            <a:r>
              <a:rPr lang="en-US" sz="2000" b="1" i="1" dirty="0" smtClean="0"/>
              <a:t>.</a:t>
            </a:r>
          </a:p>
          <a:p>
            <a:pPr algn="l" rtl="0"/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i="1" u="sng" dirty="0" smtClean="0">
                <a:solidFill>
                  <a:srgbClr val="0033CC"/>
                </a:solidFill>
              </a:rPr>
              <a:t>. Neck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i="1" u="sng" dirty="0" smtClean="0">
                <a:solidFill>
                  <a:srgbClr val="0033CC"/>
                </a:solidFill>
              </a:rPr>
              <a:t>Radial (</a:t>
            </a:r>
            <a:r>
              <a:rPr lang="en-US" sz="2000" b="1" i="1" u="sng" dirty="0" err="1" smtClean="0">
                <a:solidFill>
                  <a:srgbClr val="0033CC"/>
                </a:solidFill>
              </a:rPr>
              <a:t>Biciptal</a:t>
            </a:r>
            <a:r>
              <a:rPr lang="en-US" sz="2000" b="1" i="1" u="sng" dirty="0" smtClean="0">
                <a:solidFill>
                  <a:srgbClr val="0033CC"/>
                </a:solidFill>
              </a:rPr>
              <a:t>) Tuberosity</a:t>
            </a: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b="1" i="1" dirty="0" smtClean="0"/>
              <a:t>medially directed and separates the proximal end from the body.</a:t>
            </a:r>
          </a:p>
          <a:p>
            <a:pPr algn="l" rtl="0"/>
            <a:r>
              <a:rPr lang="en-US" sz="2000" b="1" i="1" u="sng" dirty="0" smtClean="0">
                <a:solidFill>
                  <a:srgbClr val="FF0000"/>
                </a:solidFill>
              </a:rPr>
              <a:t>Shaft:</a:t>
            </a:r>
          </a:p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OBJECTIVES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different bones of the UL.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Differentiate between the bones of the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articulations between the different bones.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5"/>
            <a:ext cx="4402832" cy="4434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(Lower) End: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rectangular.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Its medial aspect forms a concavity :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Notch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to accommodate the head of the ulna.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Dorsal tubercle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0000" r="12000" b="1539"/>
          <a:stretch>
            <a:fillRect/>
          </a:stretch>
        </p:blipFill>
        <p:spPr bwMode="auto">
          <a:xfrm>
            <a:off x="1071538" y="2000240"/>
            <a:ext cx="2786082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Fractures of radius &amp; ulna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3848" y="1920084"/>
            <a:ext cx="5688632" cy="49379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Because the radius &amp; ulna are firmly bound by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membrane, a fracture of one bone is commonly associated with dislocation of the nearest joint.</a:t>
            </a:r>
          </a:p>
          <a:p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s Fracture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(fracture of the distal end of radius)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is the most common fracture of the forearm.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common in women after middle age because of osteoporosis.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results from forced dorsiflexion of the hand as a result to ease  a fall by outstretching the upper limb.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typical history of the fracture includes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slipping.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Because of the rich blood supply to the distal end of the radius, bony union is usually good.</a:t>
            </a:r>
          </a:p>
        </p:txBody>
      </p:sp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lum contrast="-20000"/>
          </a:blip>
          <a:srcRect l="11821" r="10732" b="1607"/>
          <a:stretch/>
        </p:blipFill>
        <p:spPr bwMode="auto">
          <a:xfrm>
            <a:off x="755577" y="2000216"/>
            <a:ext cx="2232248" cy="485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 WRIST ( CARPUS)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1920084"/>
            <a:ext cx="5149806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arpal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bones arranged in two irregular rows, of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four each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These Small bones give flexibility to the wrist.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carpus presents Concavity on their Anterior surface &amp; Convex from side to side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Trapezium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Trapezoid,</a:t>
            </a: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Capitate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Hamate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395536" y="2143116"/>
            <a:ext cx="309634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Fracture of Scaphoid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528392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the result of a fall onto the palm when the hand is abducted.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Pain occurs along the lateral side of the wrist especially during dorsiflexion and abduction of the hand.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Union of the bone may take several months because of poor blood supply to the proximal part of the scaphoid.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3851920" y="908720"/>
            <a:ext cx="4824535" cy="5472608"/>
          </a:xfrm>
          <a:noFill/>
          <a:ln w="381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7020272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0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Metacarpaus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916832"/>
            <a:ext cx="5544616" cy="49411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is the skeleton of the hand between the carpus and phalanges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It is composed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They are numbered 1-5 from the thumb.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distal ends (Heads) articulate with the proximal phalanges to form the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Knuckles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fist.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Bases of the metacarpals articulate with the 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bones. The 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metacarpal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is the shortest and most mobile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metacarpal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has 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process on the lateral side of the base.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179512" y="2071678"/>
            <a:ext cx="3096344" cy="4643470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2483768" y="3861048"/>
            <a:ext cx="288032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799692" y="3753036"/>
            <a:ext cx="216024" cy="144016"/>
          </a:xfrm>
          <a:prstGeom prst="straightConnector1">
            <a:avLst/>
          </a:prstGeom>
          <a:ln w="28575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Digits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244280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Thumb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which has only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Two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Each phalanx has a Base Proximally, a Head distally and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a Body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between the base and the head.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proximal phalanx is the largest.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middle ones are intermediate in size.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20000"/>
          </a:blip>
          <a:srcRect b="21052"/>
          <a:stretch>
            <a:fillRect/>
          </a:stretch>
        </p:blipFill>
        <p:spPr bwMode="auto">
          <a:xfrm>
            <a:off x="285720" y="2285992"/>
            <a:ext cx="4210080" cy="4572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62966" cy="23574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4429726" cy="45720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 smtClean="0"/>
              <a:t>Bones of</a:t>
            </a:r>
          </a:p>
          <a:p>
            <a:r>
              <a:rPr lang="en-US" sz="2800" b="1" i="1" dirty="0" smtClean="0"/>
              <a:t>  Pectoral Girdle. </a:t>
            </a:r>
          </a:p>
          <a:p>
            <a:r>
              <a:rPr lang="en-US" sz="2800" b="1" i="1" dirty="0" smtClean="0"/>
              <a:t>Arm : </a:t>
            </a:r>
            <a:r>
              <a:rPr lang="en-US" sz="2800" b="1" i="1" dirty="0" err="1">
                <a:solidFill>
                  <a:srgbClr val="00B050"/>
                </a:solidFill>
              </a:rPr>
              <a:t>H</a:t>
            </a:r>
            <a:r>
              <a:rPr lang="en-US" sz="2800" b="1" i="1" dirty="0" err="1" smtClean="0">
                <a:solidFill>
                  <a:srgbClr val="00B050"/>
                </a:solidFill>
              </a:rPr>
              <a:t>umerus</a:t>
            </a:r>
            <a:r>
              <a:rPr lang="en-US" sz="2800" b="1" i="1" dirty="0" smtClean="0">
                <a:solidFill>
                  <a:srgbClr val="00B050"/>
                </a:solidFill>
              </a:rPr>
              <a:t>. </a:t>
            </a:r>
          </a:p>
          <a:p>
            <a:r>
              <a:rPr lang="en-US" sz="2800" b="1" i="1" dirty="0" smtClean="0"/>
              <a:t>Forearm : </a:t>
            </a:r>
            <a:r>
              <a:rPr lang="en-US" sz="2800" b="1" i="1" dirty="0" smtClean="0">
                <a:solidFill>
                  <a:srgbClr val="C00000"/>
                </a:solidFill>
              </a:rPr>
              <a:t>Radius &amp; Ulna</a:t>
            </a:r>
            <a:r>
              <a:rPr lang="en-US" sz="2800" b="1" i="1" dirty="0" smtClean="0"/>
              <a:t>.</a:t>
            </a:r>
          </a:p>
          <a:p>
            <a:r>
              <a:rPr lang="en-US" sz="2800" b="1" i="1" dirty="0" smtClean="0"/>
              <a:t>Wrist : </a:t>
            </a:r>
            <a:r>
              <a:rPr lang="en-US" sz="2800" b="1" i="1" dirty="0" smtClean="0">
                <a:solidFill>
                  <a:srgbClr val="0033CC"/>
                </a:solidFill>
              </a:rPr>
              <a:t>Carpal bones </a:t>
            </a:r>
          </a:p>
          <a:p>
            <a:r>
              <a:rPr lang="en-US" sz="2800" b="1" i="1" dirty="0" smtClean="0"/>
              <a:t>Hand: Metacarpals &amp; Phalanges</a:t>
            </a:r>
            <a:endParaRPr lang="en-US" sz="2800" b="1" i="1" dirty="0"/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4860032" y="1556792"/>
            <a:ext cx="3567910" cy="4962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Pectoral Girdle</a:t>
            </a:r>
            <a:endParaRPr lang="en-US" sz="4000" b="1" i="1" dirty="0"/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00034" y="1857364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Clavicle and Scapula.</a:t>
            </a:r>
          </a:p>
          <a:p>
            <a:r>
              <a:rPr lang="en-US" b="1" i="1" dirty="0" smtClean="0"/>
              <a:t>It is very light and allows the upper limb to have exceptionally free movement.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Clavicle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896" y="1920084"/>
            <a:ext cx="5256584" cy="47236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 lying horizontally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across the root of the neck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1. It  serves as a rigid support from which the scapula and free upper limb are suspended  keeping them away from the trunk so that the arm has maximum freedom of movement.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2. Transmits forces from the upper limb to the axial skeleton.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 Provides attachment for muscles.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4. It forms a boundary of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Cervicoaxillary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canal  for protection of the neurovascular bundle of the UL.</a:t>
            </a:r>
          </a:p>
          <a:p>
            <a:endParaRPr lang="en-US" sz="2400" b="1" i="1" dirty="0" smtClean="0"/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1"/>
          <a:stretch/>
        </p:blipFill>
        <p:spPr bwMode="auto">
          <a:xfrm>
            <a:off x="539552" y="2041801"/>
            <a:ext cx="2952328" cy="44357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Clavicle</a:t>
            </a:r>
            <a:endParaRPr lang="ar-SA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19872" y="1920084"/>
            <a:ext cx="5509846" cy="503730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considered as a long bone but it has no medullary (bone marrow) cavity.</a:t>
            </a:r>
          </a:p>
          <a:p>
            <a:pPr algn="ctr"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Its Medial (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end is enlarged &amp; triangular.</a:t>
            </a:r>
          </a:p>
          <a:p>
            <a:pPr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Its Lateral (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end is flattened.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medial 2/3 of the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(Shaft)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is convex forward.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lateral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1/3 is concave forward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These curves give the clavicle its appearance of an elongated Capital (S)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 (2) Surfaces: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 smooth as it lies just deep to the skin.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: rough because strong ligaments bind it to the 1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2132856"/>
            <a:ext cx="3277028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Articulations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It articulates Medially with the manubrium of the </a:t>
            </a:r>
            <a:r>
              <a:rPr lang="en-US" sz="2400" b="1" dirty="0" smtClean="0"/>
              <a:t>Sternum</a:t>
            </a:r>
            <a:r>
              <a:rPr lang="en-US" sz="2400" dirty="0" smtClean="0"/>
              <a:t> at the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Sternoclavicular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 joint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400" b="1" i="1" dirty="0" smtClean="0"/>
              <a:t>Laterally with the Scapula at the </a:t>
            </a:r>
            <a:r>
              <a:rPr lang="en-US" sz="2400" b="1" i="1" u="sng" dirty="0" err="1" smtClean="0">
                <a:solidFill>
                  <a:srgbClr val="006600"/>
                </a:solidFill>
              </a:rPr>
              <a:t>Acromioclavicular</a:t>
            </a:r>
            <a:r>
              <a:rPr lang="en-US" sz="2400" b="1" i="1" u="sng" dirty="0" smtClean="0">
                <a:solidFill>
                  <a:srgbClr val="006600"/>
                </a:solidFill>
              </a:rPr>
              <a:t> joint</a:t>
            </a:r>
          </a:p>
          <a:p>
            <a:r>
              <a:rPr lang="en-US" sz="2400" b="1" i="1" dirty="0" smtClean="0"/>
              <a:t>Inferiorly with the 1</a:t>
            </a:r>
            <a:r>
              <a:rPr lang="en-US" sz="2400" b="1" i="1" baseline="30000" dirty="0" smtClean="0"/>
              <a:t>st</a:t>
            </a:r>
            <a:r>
              <a:rPr lang="en-US" sz="2400" b="1" i="1" dirty="0" smtClean="0"/>
              <a:t> rib at </a:t>
            </a:r>
            <a:r>
              <a:rPr lang="en-US" sz="2400" b="1" i="1" u="sng" dirty="0" smtClean="0"/>
              <a:t>the </a:t>
            </a:r>
            <a:r>
              <a:rPr lang="en-US" sz="2400" b="1" i="1" u="sng" dirty="0" err="1" smtClean="0">
                <a:solidFill>
                  <a:srgbClr val="0033CC"/>
                </a:solidFill>
              </a:rPr>
              <a:t>Costoclavicular</a:t>
            </a:r>
            <a:r>
              <a:rPr lang="en-US" sz="2400" b="1" i="1" u="sng" dirty="0" smtClean="0">
                <a:solidFill>
                  <a:srgbClr val="0033CC"/>
                </a:solidFill>
              </a:rPr>
              <a:t> Joint</a:t>
            </a:r>
            <a:endParaRPr lang="en-US" sz="2400" u="sng" dirty="0"/>
          </a:p>
        </p:txBody>
      </p:sp>
      <p:pic>
        <p:nvPicPr>
          <p:cNvPr id="5" name="Picture 2" descr="C:\Documents and Settings\User\My Documents\Student Gray\7. Upper limb\F66122-007-f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/>
          </a:blip>
          <a:srcRect l="14286" r="16071" b="7652"/>
          <a:stretch>
            <a:fillRect/>
          </a:stretch>
        </p:blipFill>
        <p:spPr bwMode="auto">
          <a:xfrm>
            <a:off x="214282" y="2071678"/>
            <a:ext cx="3891651" cy="2826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7D724C7F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8844" r="59316" b="53686"/>
          <a:stretch>
            <a:fillRect/>
          </a:stretch>
        </p:blipFill>
        <p:spPr>
          <a:xfrm>
            <a:off x="857224" y="5214950"/>
            <a:ext cx="2714644" cy="16430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Fractures of the Clavicle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920084"/>
            <a:ext cx="5184576" cy="49379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clavicle is commonly fractured especially in children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forces are impacted to the outstretched hand during falling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weakest part of the clavicle is the junction of the middle and lateral thirds.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After fracture, the medial fragment is elevated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(by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sternomastoid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muscle),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lateral fragment drops because of the weight of the UL.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may be pulled medially by the adductors of the arm.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sagging limb is supported by the other.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9171" r="58735" b="48467"/>
          <a:stretch>
            <a:fillRect/>
          </a:stretch>
        </p:blipFill>
        <p:spPr>
          <a:xfrm>
            <a:off x="251521" y="1920874"/>
            <a:ext cx="3240360" cy="4937125"/>
          </a:xfrm>
          <a:noFill/>
          <a:ln w="57150">
            <a:solidFill>
              <a:schemeClr val="tx1"/>
            </a:solidFill>
          </a:ln>
        </p:spPr>
      </p:pic>
      <p:sp>
        <p:nvSpPr>
          <p:cNvPr id="6" name="Up Arrow 5"/>
          <p:cNvSpPr/>
          <p:nvPr/>
        </p:nvSpPr>
        <p:spPr>
          <a:xfrm>
            <a:off x="1619672" y="2852936"/>
            <a:ext cx="144016" cy="28803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8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3848" y="1920084"/>
            <a:ext cx="6048672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u="sng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i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 a thick projecting ridge of  bone that continues laterally as the flat expanded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subcutaneous point of the shoulder.</a:t>
            </a:r>
          </a:p>
          <a:p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000" b="1" i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Coracoid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 beaklike process. It resembles in size, shape and direction a bent finger pointing to the shoulder.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Superior, Medial (Vertebral) &amp; Lateral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(the thickest) part of the bone.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terminates at the lateral angle .</a:t>
            </a: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80528" y="2060848"/>
            <a:ext cx="3347864" cy="46434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1448</TotalTime>
  <Words>1779</Words>
  <Application>Microsoft Office PowerPoint</Application>
  <PresentationFormat>On-screen Show (4:3)</PresentationFormat>
  <Paragraphs>214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OBJECTIVES</vt:lpstr>
      <vt:lpstr>Slide 3</vt:lpstr>
      <vt:lpstr>Pectoral Girdle</vt:lpstr>
      <vt:lpstr>Clavicle</vt:lpstr>
      <vt:lpstr>Clavicle</vt:lpstr>
      <vt:lpstr>Articulations</vt:lpstr>
      <vt:lpstr>Fractures of the Clavicle</vt:lpstr>
      <vt:lpstr>Scapula (Shoulder Blade)</vt:lpstr>
      <vt:lpstr>Slide 10</vt:lpstr>
      <vt:lpstr>Functions</vt:lpstr>
      <vt:lpstr>Humerus</vt:lpstr>
      <vt:lpstr>Slide 13</vt:lpstr>
      <vt:lpstr>Slide 14</vt:lpstr>
      <vt:lpstr>Fractures of Humerus</vt:lpstr>
      <vt:lpstr>Nerves affected in fractures of humerus</vt:lpstr>
      <vt:lpstr>Ulna</vt:lpstr>
      <vt:lpstr>Ulna</vt:lpstr>
      <vt:lpstr>Radius</vt:lpstr>
      <vt:lpstr>Radius</vt:lpstr>
      <vt:lpstr>Fractures of radius &amp; ulna</vt:lpstr>
      <vt:lpstr> WRIST ( CARPUS)</vt:lpstr>
      <vt:lpstr>Fracture of Scaphoid</vt:lpstr>
      <vt:lpstr>Metacarpaus</vt:lpstr>
      <vt:lpstr>Digits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AUDIO VISUL</cp:lastModifiedBy>
  <cp:revision>167</cp:revision>
  <dcterms:created xsi:type="dcterms:W3CDTF">2010-12-19T14:08:49Z</dcterms:created>
  <dcterms:modified xsi:type="dcterms:W3CDTF">2012-12-03T09:21:24Z</dcterms:modified>
</cp:coreProperties>
</file>