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1"/>
  </p:notesMasterIdLst>
  <p:sldIdLst>
    <p:sldId id="336" r:id="rId2"/>
    <p:sldId id="337" r:id="rId3"/>
    <p:sldId id="308" r:id="rId4"/>
    <p:sldId id="262" r:id="rId5"/>
    <p:sldId id="312" r:id="rId6"/>
    <p:sldId id="264" r:id="rId7"/>
    <p:sldId id="317" r:id="rId8"/>
    <p:sldId id="319" r:id="rId9"/>
    <p:sldId id="321" r:id="rId10"/>
    <p:sldId id="322" r:id="rId11"/>
    <p:sldId id="339" r:id="rId12"/>
    <p:sldId id="338" r:id="rId13"/>
    <p:sldId id="324" r:id="rId14"/>
    <p:sldId id="325" r:id="rId15"/>
    <p:sldId id="326" r:id="rId16"/>
    <p:sldId id="332" r:id="rId17"/>
    <p:sldId id="333" r:id="rId18"/>
    <p:sldId id="334" r:id="rId19"/>
    <p:sldId id="33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3E2"/>
    <a:srgbClr val="FF0000"/>
    <a:srgbClr val="612721"/>
    <a:srgbClr val="72A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75645" autoAdjust="0"/>
  </p:normalViewPr>
  <p:slideViewPr>
    <p:cSldViewPr snapToGrid="0" showGuides="1">
      <p:cViewPr>
        <p:scale>
          <a:sx n="75" d="100"/>
          <a:sy n="75" d="100"/>
        </p:scale>
        <p:origin x="-84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E79D0-3266-4313-B49D-44C3B2E268D2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D2BF2-4424-43F1-AA07-B53D9E395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35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2BF2-4424-43F1-AA07-B53D9E395FB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1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2BF2-4424-43F1-AA07-B53D9E395FB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2BF2-4424-43F1-AA07-B53D9E395FB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2BF2-4424-43F1-AA07-B53D9E395FB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995969-977A-45EA-A3B2-5E9C62B538B6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5368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i="1" dirty="0" smtClean="0">
                <a:solidFill>
                  <a:srgbClr val="C00000"/>
                </a:solidFill>
              </a:rPr>
              <a:t>ANTERIOR, LATERAL COMPARTMENTS OF THE LEG &amp; DORSUM OF THE FOOT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1637" y="3821400"/>
            <a:ext cx="2279177" cy="95410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Dr JAMILA EL MEDANY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99554" y="3807752"/>
            <a:ext cx="2142698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Dr SAEED VOHRA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30814" y="3903286"/>
            <a:ext cx="600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E13E2"/>
                </a:solidFill>
              </a:rPr>
              <a:t>&amp;</a:t>
            </a:r>
            <a:endParaRPr lang="en-US" sz="2800" b="1" dirty="0">
              <a:solidFill>
                <a:srgbClr val="0E13E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5647"/>
            <a:ext cx="9143999" cy="517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Lateral 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ompartment 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of Leg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153198"/>
              </p:ext>
            </p:extLst>
          </p:nvPr>
        </p:nvGraphicFramePr>
        <p:xfrm>
          <a:off x="0" y="2142699"/>
          <a:ext cx="5145205" cy="2019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069"/>
                <a:gridCol w="1726631"/>
                <a:gridCol w="1703505"/>
              </a:tblGrid>
              <a:tr h="67070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MUSCLES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NERVE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BLODD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SUPPLY</a:t>
                      </a:r>
                      <a:endParaRPr lang="en-US" sz="1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7070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PERONEUS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LONGUS 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b="1" dirty="0" smtClean="0"/>
                        <a:t>Superficial </a:t>
                      </a:r>
                      <a:r>
                        <a:rPr lang="en-US" sz="2000" b="1" dirty="0" err="1" smtClean="0"/>
                        <a:t>Peroneal</a:t>
                      </a:r>
                      <a:endParaRPr lang="en-US" sz="20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b="1" dirty="0" err="1" smtClean="0"/>
                        <a:t>Peroneal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smtClean="0"/>
                        <a:t>A</a:t>
                      </a:r>
                      <a:endParaRPr lang="en-US" sz="2000" b="1" dirty="0"/>
                    </a:p>
                  </a:txBody>
                  <a:tcPr/>
                </a:tc>
              </a:tr>
              <a:tr h="67845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E13E2"/>
                          </a:solidFill>
                        </a:rPr>
                        <a:t>PERONEUS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E13E2"/>
                          </a:solidFill>
                        </a:rPr>
                        <a:t>BREVIS</a:t>
                      </a:r>
                      <a:endParaRPr lang="en-US" sz="1400" b="1" dirty="0">
                        <a:solidFill>
                          <a:srgbClr val="0E13E2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rot="5400000" flipH="1" flipV="1">
            <a:off x="6878471" y="3193577"/>
            <a:ext cx="805218" cy="504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11" descr="C10FF4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1331" y="1355208"/>
            <a:ext cx="3273809" cy="5384042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522016" y="3698871"/>
            <a:ext cx="919716" cy="160613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13159" y="4065027"/>
            <a:ext cx="919716" cy="160613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600512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Peroneus</a:t>
            </a:r>
            <a:r>
              <a:rPr lang="en-US" sz="2800" b="1" dirty="0" smtClean="0">
                <a:solidFill>
                  <a:srgbClr val="C00000"/>
                </a:solidFill>
              </a:rPr>
              <a:t> Longus</a:t>
            </a:r>
            <a:endParaRPr lang="en-US" sz="2800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pic>
        <p:nvPicPr>
          <p:cNvPr id="6" name="Picture 2" descr="C:\Documents and Settings\User\My Documents\Student Gray\6. Lower limb\F66122-006-f0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3631" r="13660" b="2963"/>
          <a:stretch>
            <a:fillRect/>
          </a:stretch>
        </p:blipFill>
        <p:spPr bwMode="auto">
          <a:xfrm>
            <a:off x="5500049" y="846160"/>
            <a:ext cx="3534771" cy="57730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5453777" y="2839062"/>
            <a:ext cx="633124" cy="368162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2956" y="1323833"/>
            <a:ext cx="1378423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Origin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60311" y="1351128"/>
            <a:ext cx="188339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Insertion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30055" y="1337481"/>
            <a:ext cx="1828800" cy="40011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Action</a:t>
            </a:r>
            <a:endParaRPr lang="en-US" sz="2000" b="1" dirty="0"/>
          </a:p>
        </p:txBody>
      </p:sp>
      <p:graphicFrame>
        <p:nvGraphicFramePr>
          <p:cNvPr id="12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878512"/>
              </p:ext>
            </p:extLst>
          </p:nvPr>
        </p:nvGraphicFramePr>
        <p:xfrm>
          <a:off x="0" y="1815151"/>
          <a:ext cx="5472753" cy="5101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251"/>
                <a:gridCol w="1824251"/>
                <a:gridCol w="1824251"/>
              </a:tblGrid>
              <a:tr h="47357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chemeClr val="tx1"/>
                          </a:solidFill>
                        </a:rPr>
                        <a:t>Lateral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surface of shaft of </a:t>
                      </a:r>
                      <a:r>
                        <a:rPr lang="en-US" sz="2400" b="1" u="sng" dirty="0" smtClean="0">
                          <a:solidFill>
                            <a:schemeClr val="tx1"/>
                          </a:solidFill>
                        </a:rPr>
                        <a:t>fibula</a:t>
                      </a:r>
                      <a:endParaRPr lang="en-US" sz="2400" b="1" u="sng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612721"/>
                          </a:solidFill>
                        </a:rPr>
                        <a:t>Base of first metatarsal and the medial cuneiform</a:t>
                      </a:r>
                      <a:endParaRPr lang="en-US" sz="2400" b="1" dirty="0" smtClean="0">
                        <a:solidFill>
                          <a:srgbClr val="61272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0000"/>
                          </a:solidFill>
                        </a:rPr>
                        <a:t>Plantar flexes </a:t>
                      </a:r>
                      <a:r>
                        <a:rPr lang="en-US" sz="1800" b="1" dirty="0" smtClean="0">
                          <a:solidFill>
                            <a:srgbClr val="612721"/>
                          </a:solidFill>
                        </a:rPr>
                        <a:t>foot at ankle joint;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err="1" smtClean="0">
                          <a:solidFill>
                            <a:srgbClr val="FF0000"/>
                          </a:solidFill>
                        </a:rPr>
                        <a:t>Everts</a:t>
                      </a:r>
                      <a:r>
                        <a:rPr lang="en-US" sz="2400" b="1" u="sng" dirty="0" smtClean="0">
                          <a:solidFill>
                            <a:srgbClr val="FF0000"/>
                          </a:solidFill>
                        </a:rPr>
                        <a:t> foot </a:t>
                      </a:r>
                      <a:r>
                        <a:rPr lang="en-US" sz="1800" b="1" dirty="0" smtClean="0">
                          <a:solidFill>
                            <a:srgbClr val="612721"/>
                          </a:solidFill>
                        </a:rPr>
                        <a:t>at </a:t>
                      </a:r>
                      <a:r>
                        <a:rPr lang="en-US" sz="1800" b="1" dirty="0" err="1" smtClean="0">
                          <a:solidFill>
                            <a:srgbClr val="612721"/>
                          </a:solidFill>
                        </a:rPr>
                        <a:t>subtalar</a:t>
                      </a:r>
                      <a:r>
                        <a:rPr lang="en-US" sz="1800" b="1" dirty="0" smtClean="0">
                          <a:solidFill>
                            <a:srgbClr val="612721"/>
                          </a:solidFill>
                        </a:rPr>
                        <a:t> and transverse tarsal joints; </a:t>
                      </a:r>
                      <a:r>
                        <a:rPr lang="en-US" sz="2400" b="1" u="sng" dirty="0" smtClean="0">
                          <a:solidFill>
                            <a:srgbClr val="612721"/>
                          </a:solidFill>
                        </a:rPr>
                        <a:t>Supports </a:t>
                      </a:r>
                      <a:r>
                        <a:rPr lang="en-US" sz="2400" b="1" u="sng" dirty="0" smtClean="0">
                          <a:solidFill>
                            <a:srgbClr val="FF0000"/>
                          </a:solidFill>
                        </a:rPr>
                        <a:t>Lateral longitudinal &amp;</a:t>
                      </a:r>
                      <a:r>
                        <a:rPr lang="en-US" sz="2400" b="1" u="sng" baseline="0" dirty="0" smtClean="0">
                          <a:solidFill>
                            <a:srgbClr val="FF0000"/>
                          </a:solidFill>
                        </a:rPr>
                        <a:t> T</a:t>
                      </a:r>
                      <a:r>
                        <a:rPr lang="en-US" sz="2400" b="1" u="sng" dirty="0" smtClean="0">
                          <a:solidFill>
                            <a:srgbClr val="FF0000"/>
                          </a:solidFill>
                        </a:rPr>
                        <a:t>ransverse </a:t>
                      </a:r>
                      <a:r>
                        <a:rPr lang="en-US" sz="2400" b="1" u="sng" dirty="0" smtClean="0">
                          <a:solidFill>
                            <a:srgbClr val="FF0000"/>
                          </a:solidFill>
                        </a:rPr>
                        <a:t>arches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9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rot="10800000" flipV="1">
            <a:off x="7533565" y="4353636"/>
            <a:ext cx="272955" cy="136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7574507" y="4626591"/>
            <a:ext cx="259308" cy="1228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6553200" y="5981700"/>
            <a:ext cx="0" cy="241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600512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Peroneus</a:t>
            </a:r>
            <a:r>
              <a:rPr lang="en-US" sz="2800" b="1" dirty="0" smtClean="0">
                <a:solidFill>
                  <a:srgbClr val="C00000"/>
                </a:solidFill>
              </a:rPr>
              <a:t> Brevis</a:t>
            </a:r>
            <a:endParaRPr lang="en-US" sz="2800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pic>
        <p:nvPicPr>
          <p:cNvPr id="6" name="Picture 2" descr="C:\Documents and Settings\User\My Documents\Student Gray\6. Lower limb\F66122-006-f0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3631" r="13660" b="2963"/>
          <a:stretch>
            <a:fillRect/>
          </a:stretch>
        </p:blipFill>
        <p:spPr bwMode="auto">
          <a:xfrm>
            <a:off x="5500049" y="846160"/>
            <a:ext cx="3534771" cy="57730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77421" y="1323833"/>
            <a:ext cx="4954137" cy="40011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Origin     Insertion 	   Action</a:t>
            </a:r>
            <a:endParaRPr lang="en-US" sz="2000" b="1" dirty="0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</p:nvPr>
        </p:nvGraphicFramePr>
        <p:xfrm>
          <a:off x="204713" y="1719618"/>
          <a:ext cx="5063322" cy="5565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774"/>
                <a:gridCol w="1687774"/>
                <a:gridCol w="1687774"/>
              </a:tblGrid>
              <a:tr h="51920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Lateral surface of shaft of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fibula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Base of fifth metatarsal bone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Plantar flexes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foot at ankle joint;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u="sng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Everts</a:t>
                      </a:r>
                      <a:r>
                        <a:rPr kumimoji="0" lang="en-US" sz="24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foot 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</a:t>
                      </a:r>
                      <a:r>
                        <a:rPr kumimoji="0" lang="en-US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subtalar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transverse tarsal joint; </a:t>
                      </a:r>
                      <a:r>
                        <a:rPr kumimoji="0" lang="en-US" sz="20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Supports </a:t>
                      </a:r>
                      <a:r>
                        <a:rPr kumimoji="0" lang="en-US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Lateral longitudinal arch 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foot</a:t>
                      </a:r>
                      <a:endParaRPr lang="en-US" sz="2000" b="1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30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rot="10800000" flipV="1">
            <a:off x="6591870" y="6059606"/>
            <a:ext cx="272955" cy="2183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562600" y="4076700"/>
            <a:ext cx="469900" cy="355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9144000" cy="44169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Peroneal Retinacula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8251" y="1580648"/>
            <a:ext cx="4572000" cy="34963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61257" y="4472050"/>
            <a:ext cx="4911244" cy="1905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Tendons of peronei are surrounded by a single common  tubular synovial sheath,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400" b="1" i="0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deep 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 inferior </a:t>
            </a: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peroneal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retinaculum, 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they have separate sheaths</a:t>
            </a:r>
            <a:endParaRPr kumimoji="0" lang="en-US" sz="24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101" y="3794604"/>
            <a:ext cx="425252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Synovial Sheaths of Peroneal </a:t>
            </a:r>
            <a:r>
              <a:rPr lang="en-US" sz="24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Longus</a:t>
            </a:r>
            <a:r>
              <a:rPr lang="en-US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Brevis</a:t>
            </a:r>
            <a:r>
              <a:rPr lang="en-US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60609" y="2565779"/>
            <a:ext cx="1446663" cy="3002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50925" y="4462818"/>
            <a:ext cx="1255594" cy="3821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78130" y="1397329"/>
            <a:ext cx="4393870" cy="220567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Superior peroneal 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retinaculum</a:t>
            </a:r>
            <a:r>
              <a:rPr lang="en-US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EDFE0A"/>
              </a:buCl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Connects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lateral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malleolus to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calcaneum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&amp; holds 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tendons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of peroneus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longus &amp; brevis</a:t>
            </a:r>
          </a:p>
          <a:p>
            <a:pPr>
              <a:lnSpc>
                <a:spcPct val="80000"/>
              </a:lnSpc>
              <a:buClr>
                <a:srgbClr val="EDFE0A"/>
              </a:buClr>
              <a:buFontTx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EDFE0A"/>
              </a:buClr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Inferior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peroneal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retinaculum</a:t>
            </a:r>
          </a:p>
          <a:p>
            <a:pPr>
              <a:lnSpc>
                <a:spcPct val="80000"/>
              </a:lnSpc>
              <a:buClr>
                <a:srgbClr val="EDFE0A"/>
              </a:buClr>
              <a:buFontTx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EDFE0A"/>
              </a:buClr>
              <a:buFontTx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096000" y="2565779"/>
            <a:ext cx="152400" cy="1501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658712" y="3840402"/>
            <a:ext cx="135788" cy="2108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37300" y="4051300"/>
            <a:ext cx="88900" cy="1588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23750" y="955342"/>
            <a:ext cx="9167750" cy="5739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Ins="91440" anchor="b">
            <a:noAutofit/>
          </a:bodyPr>
          <a:lstStyle/>
          <a:p>
            <a:pPr marL="54864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Deep Fascia of Dorsum of Foot</a:t>
            </a:r>
            <a:endParaRPr kumimoji="0" lang="en-US" sz="3600" b="1" i="0" strike="noStrike" kern="120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8757" y="1600202"/>
            <a:ext cx="8521344" cy="11157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It is very thin, but </a:t>
            </a: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just distal to ankle joint, it is 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thickened to form</a:t>
            </a:r>
            <a:r>
              <a:rPr kumimoji="0" lang="en-US" sz="32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noProof="0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rgbClr val="0E13E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nferior extensor</a:t>
            </a:r>
            <a:r>
              <a:rPr kumimoji="0" lang="en-US" sz="3200" b="1" i="0" strike="noStrike" kern="1200" cap="none" spc="0" normalizeH="0" noProof="0" dirty="0" smtClean="0">
                <a:ln>
                  <a:noFill/>
                </a:ln>
                <a:solidFill>
                  <a:srgbClr val="0E13E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rgbClr val="0E13E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retinaculum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solidFill>
                <a:srgbClr val="0E13E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708" y="3054803"/>
            <a:ext cx="6117680" cy="327775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Up Arrow 4"/>
          <p:cNvSpPr/>
          <p:nvPr/>
        </p:nvSpPr>
        <p:spPr>
          <a:xfrm>
            <a:off x="3589362" y="3875964"/>
            <a:ext cx="259308" cy="1037230"/>
          </a:xfrm>
          <a:prstGeom prst="upArrow">
            <a:avLst/>
          </a:prstGeom>
          <a:solidFill>
            <a:srgbClr val="0E1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-17804" y="653142"/>
            <a:ext cx="9161804" cy="58189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Dorsum 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Foot</a:t>
            </a:r>
            <a:endParaRPr lang="en-US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747" y="1763857"/>
            <a:ext cx="5638800" cy="4691533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3862116" y="3981326"/>
            <a:ext cx="1751240" cy="266824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233967" y="4516858"/>
            <a:ext cx="1484538" cy="247774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167292" y="4012442"/>
            <a:ext cx="1465488" cy="327545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119609"/>
              </p:ext>
            </p:extLst>
          </p:nvPr>
        </p:nvGraphicFramePr>
        <p:xfrm>
          <a:off x="27296" y="2019856"/>
          <a:ext cx="3903260" cy="1821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087"/>
                <a:gridCol w="1160817"/>
                <a:gridCol w="1441356"/>
              </a:tblGrid>
              <a:tr h="9066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MUSCLE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BLODDD</a:t>
                      </a:r>
                      <a:r>
                        <a:rPr lang="en-US" sz="1600" baseline="0" dirty="0" smtClean="0"/>
                        <a:t> VESSEL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NERVE</a:t>
                      </a:r>
                      <a:endParaRPr lang="en-US" sz="1600" dirty="0"/>
                    </a:p>
                  </a:txBody>
                  <a:tcPr/>
                </a:tc>
              </a:tr>
              <a:tr h="82666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Extensor </a:t>
                      </a:r>
                      <a:r>
                        <a:rPr lang="en-US" b="1" dirty="0" err="1" smtClean="0"/>
                        <a:t>Digitorum</a:t>
                      </a:r>
                      <a:r>
                        <a:rPr lang="en-US" b="1" dirty="0" smtClean="0"/>
                        <a:t>  </a:t>
                      </a:r>
                      <a:r>
                        <a:rPr lang="en-US" b="1" dirty="0" err="1" smtClean="0"/>
                        <a:t>Brevis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Dorsalis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Pedis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u="sng" dirty="0" smtClean="0"/>
                        <a:t>DEEP &amp;</a:t>
                      </a:r>
                      <a:r>
                        <a:rPr lang="en-US" sz="1600" b="1" dirty="0" smtClean="0"/>
                        <a:t> Superficial</a:t>
                      </a:r>
                      <a:endParaRPr lang="en-US" sz="1600" b="1" dirty="0" smtClean="0"/>
                    </a:p>
                    <a:p>
                      <a:r>
                        <a:rPr lang="en-US" sz="1600" b="1" dirty="0" err="1" smtClean="0"/>
                        <a:t>Peroneal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3589364" y="4940490"/>
            <a:ext cx="1828800" cy="2866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4" descr="4FEAB48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5" t="17249" r="38313" b="15070"/>
          <a:stretch>
            <a:fillRect/>
          </a:stretch>
        </p:blipFill>
        <p:spPr>
          <a:xfrm>
            <a:off x="1658964" y="4453548"/>
            <a:ext cx="1678550" cy="2797584"/>
          </a:xfr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009934"/>
            <a:ext cx="9144001" cy="4686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Extensor Digitorum Brevis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8333828"/>
              </p:ext>
            </p:extLst>
          </p:nvPr>
        </p:nvGraphicFramePr>
        <p:xfrm>
          <a:off x="232013" y="2764415"/>
          <a:ext cx="4421874" cy="3401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087"/>
                <a:gridCol w="1769212"/>
                <a:gridCol w="988575"/>
              </a:tblGrid>
              <a:tr h="56700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Origin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Insertion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E13E2"/>
                          </a:solidFill>
                        </a:rPr>
                        <a:t>Action</a:t>
                      </a:r>
                      <a:endParaRPr lang="en-US" dirty="0">
                        <a:solidFill>
                          <a:srgbClr val="0E13E2"/>
                        </a:solidFill>
                      </a:endParaRPr>
                    </a:p>
                  </a:txBody>
                  <a:tcPr/>
                </a:tc>
              </a:tr>
              <a:tr h="567003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Anterior part of upper surface of the </a:t>
                      </a: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Calcaneum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from the </a:t>
                      </a:r>
                      <a:r>
                        <a:rPr kumimoji="0" lang="en-US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Inferior extensor retinaculum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By four tendons into the </a:t>
                      </a:r>
                      <a:r>
                        <a:rPr kumimoji="0" lang="en-US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proximal phalanx of big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toe and long extensor tendons to second, third, and fourth toes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Extend toes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20119"/>
            <a:ext cx="4250140" cy="4299045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4970002" y="4517409"/>
            <a:ext cx="1465488" cy="327545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6919416" y="5349922"/>
            <a:ext cx="177421" cy="1774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3581"/>
            <a:ext cx="9144000" cy="52325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Insertion of Long Extensor Tendons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83604"/>
            <a:ext cx="4038600" cy="493791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sz="2000" b="1" dirty="0" smtClean="0">
                <a:solidFill>
                  <a:srgbClr val="0E13E2"/>
                </a:solidFill>
              </a:rPr>
              <a:t>The </a:t>
            </a:r>
            <a:r>
              <a:rPr lang="en-US" sz="2000" b="1" dirty="0" smtClean="0">
                <a:solidFill>
                  <a:srgbClr val="0E13E2"/>
                </a:solidFill>
              </a:rPr>
              <a:t>tendons </a:t>
            </a:r>
            <a:r>
              <a:rPr lang="en-US" sz="2000" b="1" dirty="0" smtClean="0">
                <a:solidFill>
                  <a:srgbClr val="0E13E2"/>
                </a:solidFill>
              </a:rPr>
              <a:t>of </a:t>
            </a:r>
            <a:r>
              <a:rPr lang="en-US" sz="2000" b="1" dirty="0" smtClean="0">
                <a:solidFill>
                  <a:srgbClr val="0E13E2"/>
                </a:solidFill>
              </a:rPr>
              <a:t>Extensor </a:t>
            </a:r>
            <a:r>
              <a:rPr lang="en-US" sz="2000" b="1" dirty="0" err="1" smtClean="0">
                <a:solidFill>
                  <a:srgbClr val="0E13E2"/>
                </a:solidFill>
              </a:rPr>
              <a:t>digitorum</a:t>
            </a:r>
            <a:r>
              <a:rPr lang="en-US" sz="2000" b="1" dirty="0" smtClean="0">
                <a:solidFill>
                  <a:srgbClr val="0E13E2"/>
                </a:solidFill>
              </a:rPr>
              <a:t> </a:t>
            </a:r>
            <a:r>
              <a:rPr lang="en-US" sz="2000" b="1" dirty="0" err="1" smtClean="0">
                <a:solidFill>
                  <a:srgbClr val="0E13E2"/>
                </a:solidFill>
              </a:rPr>
              <a:t>longus</a:t>
            </a:r>
            <a:r>
              <a:rPr lang="en-US" sz="2000" b="1" dirty="0" smtClean="0">
                <a:solidFill>
                  <a:srgbClr val="0E13E2"/>
                </a:solidFill>
              </a:rPr>
              <a:t> </a:t>
            </a:r>
            <a:r>
              <a:rPr lang="en-US" sz="2000" b="1" dirty="0" smtClean="0">
                <a:solidFill>
                  <a:srgbClr val="0E13E2"/>
                </a:solidFill>
              </a:rPr>
              <a:t> pass </a:t>
            </a:r>
            <a:r>
              <a:rPr lang="en-US" sz="2000" b="1" dirty="0" smtClean="0">
                <a:solidFill>
                  <a:srgbClr val="FF0000"/>
                </a:solidFill>
              </a:rPr>
              <a:t>to </a:t>
            </a:r>
            <a:r>
              <a:rPr lang="en-US" sz="2000" dirty="0" smtClean="0">
                <a:solidFill>
                  <a:srgbClr val="FF0000"/>
                </a:solidFill>
              </a:rPr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lateral four toes.</a:t>
            </a:r>
          </a:p>
          <a:p>
            <a:r>
              <a:rPr lang="en-US" sz="2000" b="1" dirty="0" smtClean="0"/>
              <a:t>Each tendon to the 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, 3</a:t>
            </a:r>
            <a:r>
              <a:rPr lang="en-US" sz="2000" b="1" baseline="30000" dirty="0" smtClean="0"/>
              <a:t>rd</a:t>
            </a:r>
            <a:r>
              <a:rPr lang="en-US" sz="2000" b="1" dirty="0" smtClean="0"/>
              <a:t> &amp; 4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toes is joined on its lateral side by a tendon  of </a:t>
            </a:r>
            <a:r>
              <a:rPr lang="en-US" sz="2000" b="1" dirty="0" smtClean="0">
                <a:solidFill>
                  <a:srgbClr val="0E13E2"/>
                </a:solidFill>
              </a:rPr>
              <a:t>Extensor </a:t>
            </a:r>
            <a:r>
              <a:rPr lang="en-US" sz="2000" b="1" dirty="0" err="1" smtClean="0">
                <a:solidFill>
                  <a:srgbClr val="0E13E2"/>
                </a:solidFill>
              </a:rPr>
              <a:t>digitorum</a:t>
            </a:r>
            <a:r>
              <a:rPr lang="en-US" sz="2000" b="1" dirty="0" smtClean="0">
                <a:solidFill>
                  <a:srgbClr val="0E13E2"/>
                </a:solidFill>
              </a:rPr>
              <a:t> </a:t>
            </a:r>
            <a:r>
              <a:rPr lang="en-US" sz="2000" b="1" dirty="0" err="1" smtClean="0">
                <a:solidFill>
                  <a:srgbClr val="0E13E2"/>
                </a:solidFill>
              </a:rPr>
              <a:t>brevis</a:t>
            </a:r>
            <a:r>
              <a:rPr lang="en-US" sz="2000" b="1" dirty="0" smtClean="0"/>
              <a:t>.</a:t>
            </a:r>
          </a:p>
          <a:p>
            <a:r>
              <a:rPr lang="en-US" sz="2000" dirty="0" smtClean="0"/>
              <a:t>The extensor tendons form </a:t>
            </a:r>
          </a:p>
          <a:p>
            <a:r>
              <a:rPr lang="en-US" sz="2000" b="1" dirty="0" smtClean="0"/>
              <a:t>a </a:t>
            </a:r>
            <a:r>
              <a:rPr lang="en-US" sz="2000" b="1" u="sng" dirty="0" err="1" smtClean="0"/>
              <a:t>Fascial</a:t>
            </a:r>
            <a:r>
              <a:rPr lang="en-US" sz="2000" b="1" u="sng" dirty="0" smtClean="0"/>
              <a:t> Expansion  </a:t>
            </a:r>
            <a:r>
              <a:rPr lang="en-US" sz="2000" b="1" dirty="0" smtClean="0">
                <a:solidFill>
                  <a:srgbClr val="C00000"/>
                </a:solidFill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</a:rPr>
              <a:t>Extensor </a:t>
            </a:r>
            <a:r>
              <a:rPr lang="en-US" sz="2000" b="1" dirty="0" smtClean="0">
                <a:solidFill>
                  <a:srgbClr val="C00000"/>
                </a:solidFill>
              </a:rPr>
              <a:t>Expansion)</a:t>
            </a:r>
            <a:r>
              <a:rPr lang="en-US" sz="2000" dirty="0" smtClean="0"/>
              <a:t> on the dorsum of each toe.</a:t>
            </a:r>
          </a:p>
          <a:p>
            <a:r>
              <a:rPr lang="en-US" sz="2000" dirty="0" smtClean="0"/>
              <a:t>The expansion divides into </a:t>
            </a:r>
            <a:r>
              <a:rPr lang="en-US" sz="2000" b="1" u="sng" dirty="0" smtClean="0"/>
              <a:t>(3) parts.</a:t>
            </a:r>
          </a:p>
          <a:p>
            <a:r>
              <a:rPr lang="en-US" sz="2000" b="1" u="sng" dirty="0" smtClean="0">
                <a:solidFill>
                  <a:srgbClr val="0E13E2"/>
                </a:solidFill>
              </a:rPr>
              <a:t>Central  part: </a:t>
            </a:r>
            <a:r>
              <a:rPr lang="en-US" sz="2000" b="1" dirty="0" smtClean="0"/>
              <a:t>inserted into the </a:t>
            </a:r>
            <a:r>
              <a:rPr lang="en-US" sz="2000" b="1" u="sng" dirty="0" smtClean="0"/>
              <a:t>Base of Middle ph.</a:t>
            </a:r>
          </a:p>
          <a:p>
            <a:r>
              <a:rPr lang="en-US" sz="2000" b="1" u="sng" dirty="0" smtClean="0">
                <a:solidFill>
                  <a:srgbClr val="FF0000"/>
                </a:solidFill>
              </a:rPr>
              <a:t>Two Lateral parts</a:t>
            </a:r>
            <a:r>
              <a:rPr lang="en-US" sz="2000" b="1" dirty="0" smtClean="0">
                <a:solidFill>
                  <a:srgbClr val="0E13E2"/>
                </a:solidFill>
              </a:rPr>
              <a:t>: </a:t>
            </a:r>
            <a:r>
              <a:rPr lang="en-US" sz="2000" b="1" dirty="0" smtClean="0"/>
              <a:t>inserted  into the </a:t>
            </a:r>
            <a:r>
              <a:rPr lang="en-US" sz="2000" b="1" u="sng" dirty="0" smtClean="0"/>
              <a:t>Base of Distal ph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The (</a:t>
            </a:r>
            <a:r>
              <a:rPr lang="en-US" sz="2000" b="1" dirty="0" smtClean="0"/>
              <a:t>Extensor  Expansion) </a:t>
            </a:r>
            <a:r>
              <a:rPr lang="en-US" sz="2000" b="1" u="sng" dirty="0" smtClean="0"/>
              <a:t>receives insertion of </a:t>
            </a:r>
            <a:r>
              <a:rPr lang="en-US" sz="2000" b="1" u="sng" dirty="0" smtClean="0"/>
              <a:t>:</a:t>
            </a:r>
          </a:p>
          <a:p>
            <a:r>
              <a:rPr lang="en-US" sz="2000" b="1" u="sng" dirty="0" err="1" smtClean="0">
                <a:solidFill>
                  <a:srgbClr val="C00000"/>
                </a:solidFill>
              </a:rPr>
              <a:t>Interossei</a:t>
            </a:r>
            <a:r>
              <a:rPr lang="en-US" sz="2000" b="1" u="sng" dirty="0" smtClean="0">
                <a:solidFill>
                  <a:srgbClr val="C00000"/>
                </a:solidFill>
              </a:rPr>
              <a:t> </a:t>
            </a:r>
            <a:r>
              <a:rPr lang="en-US" sz="2000" b="1" u="sng" dirty="0" smtClean="0">
                <a:solidFill>
                  <a:srgbClr val="C00000"/>
                </a:solidFill>
              </a:rPr>
              <a:t>&amp; </a:t>
            </a:r>
            <a:r>
              <a:rPr lang="en-US" sz="2000" b="1" u="sng" dirty="0" err="1" smtClean="0">
                <a:solidFill>
                  <a:srgbClr val="C00000"/>
                </a:solidFill>
              </a:rPr>
              <a:t>Lumbrical</a:t>
            </a:r>
            <a:r>
              <a:rPr lang="en-US" sz="2000" b="1" u="sng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/>
              <a:t>muscles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5" name="Picture 2" descr="C10FF6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661" y="1978926"/>
            <a:ext cx="3985146" cy="4879074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07224" y="6168789"/>
            <a:ext cx="777922" cy="232012"/>
          </a:xfrm>
          <a:prstGeom prst="rect">
            <a:avLst/>
          </a:prstGeom>
          <a:noFill/>
          <a:ln>
            <a:solidFill>
              <a:srgbClr val="0E1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9307" y="4967785"/>
            <a:ext cx="1282890" cy="2183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6603" y="4653887"/>
            <a:ext cx="1282890" cy="2456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0376" y="5322627"/>
            <a:ext cx="1009934" cy="300251"/>
          </a:xfrm>
          <a:prstGeom prst="rect">
            <a:avLst/>
          </a:prstGeom>
          <a:noFill/>
          <a:ln>
            <a:solidFill>
              <a:srgbClr val="72A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168754" y="2333767"/>
            <a:ext cx="4572000" cy="29888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Tibialis anterior</a:t>
            </a:r>
          </a:p>
          <a:p>
            <a:pPr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2000" b="1" dirty="0" err="1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hallucis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longus</a:t>
            </a:r>
            <a:endParaRPr lang="en-US" sz="2000" b="1" dirty="0" smtClean="0">
              <a:solidFill>
                <a:srgbClr val="0E13E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(Both have its own synovial sheath)</a:t>
            </a:r>
            <a:endParaRPr lang="en-US" sz="2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digitorum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longus</a:t>
            </a:r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endParaRPr lang="en-US" sz="20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peroneus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tertius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have 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common sheath, it extends to  the level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Base of 5</a:t>
            </a:r>
            <a:r>
              <a:rPr lang="en-US" sz="2000" b="1" u="sng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Metatarsal bone.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Documents and Settings\User\My Documents\Student Gray\6. Lower limb\F66122-006-f112.jpg"/>
          <p:cNvPicPr>
            <a:picLocks noChangeAspect="1" noChangeArrowheads="1"/>
          </p:cNvPicPr>
          <p:nvPr/>
        </p:nvPicPr>
        <p:blipFill>
          <a:blip r:embed="rId2" cstate="print"/>
          <a:srcRect l="13469" r="16327" b="2310"/>
          <a:stretch>
            <a:fillRect/>
          </a:stretch>
        </p:blipFill>
        <p:spPr bwMode="auto">
          <a:xfrm>
            <a:off x="4817661" y="1514901"/>
            <a:ext cx="2784142" cy="51588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928048"/>
            <a:ext cx="9144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Synovial Sheaths of Extensor Tendons on the Dorsum of Foot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509982" y="3138985"/>
            <a:ext cx="504967" cy="136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714699" y="4667534"/>
            <a:ext cx="450376" cy="136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5459104" y="4080681"/>
            <a:ext cx="477672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i="1" smtClean="0">
                <a:solidFill>
                  <a:srgbClr val="C00000"/>
                </a:solidFill>
              </a:rPr>
              <a:t>THANK </a:t>
            </a:r>
            <a:r>
              <a:rPr lang="en-US" sz="3600" b="1" i="1" smtClean="0">
                <a:solidFill>
                  <a:srgbClr val="C00000"/>
                </a:solidFill>
              </a:rPr>
              <a:t>YOU &amp; BEST WISHES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375" y="1787857"/>
            <a:ext cx="7942997" cy="36194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endParaRPr lang="en-US" b="1" i="1" u="sng" dirty="0" smtClean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 i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At the end of the lecture, student  should be able to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Identify the deep fascia of leg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Identify the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fascial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compartments of the leg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Describe the anatomy of the anterior &amp;  lateral compartments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List the contents of each compartment (muscles, vessels &amp; nerves)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Describe the anatomy and contents of the dorsum  of  the foot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149"/>
            <a:ext cx="9144000" cy="5195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Fascia of 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Leg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858603" y="4847565"/>
            <a:ext cx="4217157" cy="184665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u="sng" dirty="0">
                <a:solidFill>
                  <a:srgbClr val="0E13E2"/>
                </a:solidFill>
                <a:latin typeface="Garamond" pitchFamily="18" charset="0"/>
              </a:rPr>
              <a:t>Interosseous </a:t>
            </a:r>
            <a:r>
              <a:rPr lang="en-US" sz="2400" b="1" u="sng" dirty="0" smtClean="0">
                <a:solidFill>
                  <a:srgbClr val="0E13E2"/>
                </a:solidFill>
                <a:latin typeface="Garamond" pitchFamily="18" charset="0"/>
              </a:rPr>
              <a:t>membrane:</a:t>
            </a:r>
            <a:r>
              <a:rPr lang="en-US" sz="2000" b="1" u="sng" dirty="0" smtClean="0">
                <a:solidFill>
                  <a:srgbClr val="0E13E2"/>
                </a:solidFill>
                <a:latin typeface="Garamond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latin typeface="Garamond" pitchFamily="18" charset="0"/>
              </a:rPr>
              <a:t>A thin &amp; strong membrane, that binds the </a:t>
            </a:r>
            <a:r>
              <a:rPr lang="en-US" sz="2000" b="1" dirty="0" err="1" smtClean="0">
                <a:latin typeface="Garamond" pitchFamily="18" charset="0"/>
              </a:rPr>
              <a:t>interosseous</a:t>
            </a:r>
            <a:r>
              <a:rPr lang="en-US" sz="2000" b="1" dirty="0" smtClean="0">
                <a:latin typeface="Garamond" pitchFamily="18" charset="0"/>
              </a:rPr>
              <a:t> borders of  </a:t>
            </a:r>
            <a:r>
              <a:rPr lang="en-US" sz="2000" b="1" dirty="0">
                <a:latin typeface="Garamond" pitchFamily="18" charset="0"/>
              </a:rPr>
              <a:t>tibia </a:t>
            </a:r>
            <a:r>
              <a:rPr lang="en-US" sz="2000" b="1" dirty="0" smtClean="0">
                <a:latin typeface="Garamond" pitchFamily="18" charset="0"/>
              </a:rPr>
              <a:t>&amp; fibula. It binds the two bones  </a:t>
            </a:r>
            <a:r>
              <a:rPr lang="en-US" sz="2000" b="1" dirty="0">
                <a:latin typeface="Garamond" pitchFamily="18" charset="0"/>
              </a:rPr>
              <a:t>and provides attachment for </a:t>
            </a:r>
            <a:r>
              <a:rPr lang="en-US" sz="2000" b="1" dirty="0" smtClean="0">
                <a:latin typeface="Garamond" pitchFamily="18" charset="0"/>
              </a:rPr>
              <a:t>muscles.</a:t>
            </a:r>
            <a:endParaRPr lang="en-US" sz="2000" b="1" dirty="0">
              <a:latin typeface="Garamond" pitchFamily="18" charset="0"/>
            </a:endParaRPr>
          </a:p>
        </p:txBody>
      </p:sp>
      <p:pic>
        <p:nvPicPr>
          <p:cNvPr id="8" name="Picture 5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1412875"/>
            <a:ext cx="4729707" cy="5040313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204715" y="3493827"/>
            <a:ext cx="920749" cy="450376"/>
          </a:xfrm>
          <a:prstGeom prst="roundRect">
            <a:avLst>
              <a:gd name="adj" fmla="val 16667"/>
            </a:avLst>
          </a:prstGeom>
          <a:solidFill>
            <a:schemeClr val="accent1">
              <a:alpha val="14999"/>
            </a:schemeClr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818896" y="1555845"/>
            <a:ext cx="1511300" cy="228766"/>
          </a:xfrm>
          <a:prstGeom prst="roundRect">
            <a:avLst>
              <a:gd name="adj" fmla="val 16667"/>
            </a:avLst>
          </a:prstGeom>
          <a:solidFill>
            <a:schemeClr val="accent1">
              <a:alpha val="14999"/>
            </a:schemeClr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831307" y="1163977"/>
            <a:ext cx="4248025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 smtClean="0">
                <a:latin typeface="Garamond" pitchFamily="18" charset="0"/>
              </a:rPr>
              <a:t>The deep fascia surrounds </a:t>
            </a:r>
            <a:r>
              <a:rPr lang="en-US" sz="2000" b="1" dirty="0">
                <a:latin typeface="Garamond" pitchFamily="18" charset="0"/>
              </a:rPr>
              <a:t>the leg and attached to </a:t>
            </a:r>
            <a:r>
              <a:rPr lang="en-US" sz="2000" b="1" dirty="0" smtClean="0">
                <a:latin typeface="Garamond" pitchFamily="18" charset="0"/>
              </a:rPr>
              <a:t>Anterior </a:t>
            </a:r>
            <a:r>
              <a:rPr lang="en-US" sz="2000" b="1" dirty="0">
                <a:latin typeface="Garamond" pitchFamily="18" charset="0"/>
              </a:rPr>
              <a:t>&amp; </a:t>
            </a:r>
            <a:r>
              <a:rPr lang="en-US" sz="2000" b="1" dirty="0" smtClean="0">
                <a:latin typeface="Garamond" pitchFamily="18" charset="0"/>
              </a:rPr>
              <a:t>Medial </a:t>
            </a:r>
            <a:r>
              <a:rPr lang="en-US" sz="2000" b="1" dirty="0">
                <a:latin typeface="Garamond" pitchFamily="18" charset="0"/>
              </a:rPr>
              <a:t>borders of </a:t>
            </a:r>
            <a:r>
              <a:rPr lang="en-US" sz="2000" b="1" dirty="0">
                <a:latin typeface="Garamond" pitchFamily="18" charset="0"/>
              </a:rPr>
              <a:t>T</a:t>
            </a:r>
            <a:r>
              <a:rPr lang="en-US" sz="2000" b="1" dirty="0" smtClean="0">
                <a:latin typeface="Garamond" pitchFamily="18" charset="0"/>
              </a:rPr>
              <a:t>ibia</a:t>
            </a:r>
            <a:r>
              <a:rPr lang="en-US" sz="2000" b="1" dirty="0">
                <a:latin typeface="Garamond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Garamond" pitchFamily="18" charset="0"/>
              </a:rPr>
              <a:t>Two </a:t>
            </a:r>
            <a:r>
              <a:rPr lang="en-US" sz="2000" b="1" dirty="0" err="1" smtClean="0">
                <a:solidFill>
                  <a:srgbClr val="FF0000"/>
                </a:solidFill>
                <a:latin typeface="Garamond" pitchFamily="18" charset="0"/>
              </a:rPr>
              <a:t>Intermuscular</a:t>
            </a:r>
            <a:r>
              <a:rPr lang="en-US" sz="2000" b="1" dirty="0" smtClean="0">
                <a:solidFill>
                  <a:srgbClr val="FF0000"/>
                </a:solidFill>
                <a:latin typeface="Garamond" pitchFamily="18" charset="0"/>
              </a:rPr>
              <a:t> Septa 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latin typeface="Garamond" pitchFamily="18" charset="0"/>
              </a:rPr>
              <a:t>Pass from the  deep aspect of this fascia  to be attached to :</a:t>
            </a:r>
          </a:p>
          <a:p>
            <a:pPr>
              <a:spcBef>
                <a:spcPct val="50000"/>
              </a:spcBef>
            </a:pPr>
            <a:r>
              <a:rPr lang="en-US" sz="2000" b="1" u="sng" dirty="0" smtClean="0">
                <a:latin typeface="Garamond" pitchFamily="18" charset="0"/>
              </a:rPr>
              <a:t>Anterior border of fibula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</a:rPr>
              <a:t>(Anterior </a:t>
            </a:r>
            <a:r>
              <a:rPr lang="en-US" sz="2000" b="1" dirty="0" err="1" smtClean="0">
                <a:solidFill>
                  <a:srgbClr val="C00000"/>
                </a:solidFill>
                <a:latin typeface="Garamond" pitchFamily="18" charset="0"/>
              </a:rPr>
              <a:t>fascial</a:t>
            </a:r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</a:rPr>
              <a:t> septum) </a:t>
            </a:r>
          </a:p>
          <a:p>
            <a:pPr>
              <a:spcBef>
                <a:spcPct val="50000"/>
              </a:spcBef>
            </a:pPr>
            <a:r>
              <a:rPr lang="en-US" sz="2000" b="1" u="sng" dirty="0" smtClean="0">
                <a:latin typeface="Garamond" pitchFamily="18" charset="0"/>
              </a:rPr>
              <a:t>Posterior border of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b="1" u="sng" dirty="0" smtClean="0">
                <a:latin typeface="Garamond" pitchFamily="18" charset="0"/>
              </a:rPr>
              <a:t>fibula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b="1" dirty="0" smtClean="0">
                <a:solidFill>
                  <a:srgbClr val="0E13E2"/>
                </a:solidFill>
                <a:latin typeface="Garamond" pitchFamily="18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</a:rPr>
              <a:t>Posterior </a:t>
            </a:r>
            <a:r>
              <a:rPr lang="en-US" sz="2000" b="1" dirty="0" err="1" smtClean="0">
                <a:solidFill>
                  <a:srgbClr val="C00000"/>
                </a:solidFill>
                <a:latin typeface="Garamond" pitchFamily="18" charset="0"/>
              </a:rPr>
              <a:t>fascial</a:t>
            </a:r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</a:rPr>
              <a:t> septum)</a:t>
            </a:r>
            <a:endParaRPr lang="en-US" sz="20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619500" y="1784611"/>
            <a:ext cx="850900" cy="4632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23750" y="832513"/>
            <a:ext cx="9167750" cy="5386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Fascial Compartments of 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eg</a:t>
            </a:r>
            <a:endParaRPr lang="en-US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9" name="Picture 5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36" y="1467467"/>
            <a:ext cx="4976813" cy="5040313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300251" y="3548419"/>
            <a:ext cx="920749" cy="450376"/>
          </a:xfrm>
          <a:prstGeom prst="roundRect">
            <a:avLst>
              <a:gd name="adj" fmla="val 16667"/>
            </a:avLst>
          </a:prstGeom>
          <a:solidFill>
            <a:schemeClr val="accent1">
              <a:alpha val="14999"/>
            </a:schemeClr>
          </a:solidFill>
          <a:ln w="28575">
            <a:solidFill>
              <a:srgbClr val="0E13E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1914432" y="1610437"/>
            <a:ext cx="1511300" cy="228766"/>
          </a:xfrm>
          <a:prstGeom prst="roundRect">
            <a:avLst>
              <a:gd name="adj" fmla="val 16667"/>
            </a:avLst>
          </a:prstGeom>
          <a:solidFill>
            <a:schemeClr val="accent1">
              <a:alpha val="14999"/>
            </a:schemeClr>
          </a:solidFill>
          <a:ln w="28575">
            <a:solidFill>
              <a:srgbClr val="0E13E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2571800" y="6102825"/>
            <a:ext cx="1511300" cy="228766"/>
          </a:xfrm>
          <a:prstGeom prst="roundRect">
            <a:avLst>
              <a:gd name="adj" fmla="val 16667"/>
            </a:avLst>
          </a:prstGeom>
          <a:solidFill>
            <a:schemeClr val="accent1">
              <a:alpha val="14999"/>
            </a:schemeClr>
          </a:solidFill>
          <a:ln w="28575">
            <a:solidFill>
              <a:srgbClr val="0E13E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036030" y="1596787"/>
            <a:ext cx="4012438" cy="44935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Garamond" pitchFamily="18" charset="0"/>
              </a:rPr>
              <a:t>Together with the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Garamond" pitchFamily="18" charset="0"/>
              </a:rPr>
              <a:t>i</a:t>
            </a:r>
            <a:r>
              <a:rPr lang="en-US" sz="2400" b="1" u="sng" dirty="0" err="1" smtClean="0">
                <a:solidFill>
                  <a:schemeClr val="bg2">
                    <a:lumMod val="10000"/>
                  </a:schemeClr>
                </a:solidFill>
                <a:latin typeface="Garamond" pitchFamily="18" charset="0"/>
              </a:rPr>
              <a:t>nterosseus</a:t>
            </a:r>
            <a:r>
              <a:rPr lang="en-US" sz="2400" b="1" u="sng" dirty="0" smtClean="0">
                <a:solidFill>
                  <a:schemeClr val="bg2">
                    <a:lumMod val="10000"/>
                  </a:schemeClr>
                </a:solidFill>
                <a:latin typeface="Garamond" pitchFamily="18" charset="0"/>
              </a:rPr>
              <a:t> membrane,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Garamond" pitchFamily="18" charset="0"/>
              </a:rPr>
              <a:t> the septa divide the leg 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Garamond" pitchFamily="18" charset="0"/>
              </a:rPr>
              <a:t>into</a:t>
            </a:r>
          </a:p>
          <a:p>
            <a:pPr>
              <a:spcBef>
                <a:spcPct val="50000"/>
              </a:spcBef>
            </a:pPr>
            <a:r>
              <a:rPr lang="en-US" sz="2800" b="1" u="sng" dirty="0" smtClean="0">
                <a:solidFill>
                  <a:srgbClr val="FF0000"/>
                </a:solidFill>
                <a:latin typeface="Garamond" pitchFamily="18" charset="0"/>
              </a:rPr>
              <a:t>(3) Compartments  </a:t>
            </a:r>
            <a:r>
              <a:rPr lang="en-US" sz="2800" b="1" u="sng" dirty="0" smtClean="0">
                <a:solidFill>
                  <a:srgbClr val="FF0000"/>
                </a:solidFill>
                <a:latin typeface="Garamond" pitchFamily="18" charset="0"/>
              </a:rPr>
              <a:t>:</a:t>
            </a:r>
            <a:r>
              <a:rPr lang="en-US" sz="2800" dirty="0" smtClean="0">
                <a:solidFill>
                  <a:srgbClr val="FF0000"/>
                </a:solidFill>
                <a:latin typeface="Garamond" pitchFamily="18" charset="0"/>
              </a:rPr>
              <a:t>                                         </a:t>
            </a:r>
            <a:r>
              <a:rPr lang="en-US" sz="2800" b="1" dirty="0" smtClean="0">
                <a:solidFill>
                  <a:srgbClr val="0E13E2"/>
                </a:solidFill>
                <a:latin typeface="Garamond" pitchFamily="18" charset="0"/>
              </a:rPr>
              <a:t>1-Anterior 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E13E2"/>
                </a:solidFill>
                <a:latin typeface="Garamond" pitchFamily="18" charset="0"/>
              </a:rPr>
              <a:t>2-Lateral (</a:t>
            </a:r>
            <a:r>
              <a:rPr lang="en-US" sz="2800" b="1" dirty="0" err="1" smtClean="0">
                <a:solidFill>
                  <a:srgbClr val="0E13E2"/>
                </a:solidFill>
                <a:latin typeface="Garamond" pitchFamily="18" charset="0"/>
              </a:rPr>
              <a:t>peroneal</a:t>
            </a:r>
            <a:r>
              <a:rPr lang="en-US" sz="2800" b="1" dirty="0" smtClean="0">
                <a:solidFill>
                  <a:srgbClr val="0E13E2"/>
                </a:solidFill>
                <a:latin typeface="Garamond" pitchFamily="18" charset="0"/>
              </a:rPr>
              <a:t>) 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E13E2"/>
                </a:solidFill>
                <a:latin typeface="Garamond" pitchFamily="18" charset="0"/>
              </a:rPr>
              <a:t>3-Posterior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latin typeface="Garamond" pitchFamily="18" charset="0"/>
              </a:rPr>
              <a:t>Each has its own </a:t>
            </a:r>
            <a:r>
              <a:rPr lang="en-US" sz="2400" b="1" dirty="0" smtClean="0">
                <a:solidFill>
                  <a:srgbClr val="7030A0"/>
                </a:solidFill>
                <a:latin typeface="Garamond" pitchFamily="18" charset="0"/>
              </a:rPr>
              <a:t>Muscles</a:t>
            </a:r>
            <a:r>
              <a:rPr lang="en-US" sz="2400" b="1" dirty="0" smtClean="0">
                <a:latin typeface="Garamond" pitchFamily="18" charset="0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</a:rPr>
              <a:t>Blood</a:t>
            </a:r>
            <a:r>
              <a:rPr lang="en-US" sz="2400" b="1" dirty="0" smtClean="0">
                <a:latin typeface="Garamond" pitchFamily="18" charset="0"/>
              </a:rPr>
              <a:t> and </a:t>
            </a:r>
            <a:r>
              <a:rPr lang="en-US" sz="2400" b="1" dirty="0">
                <a:solidFill>
                  <a:srgbClr val="0E13E2"/>
                </a:solidFill>
                <a:latin typeface="Garamond" pitchFamily="18" charset="0"/>
              </a:rPr>
              <a:t>N</a:t>
            </a:r>
            <a:r>
              <a:rPr lang="en-US" sz="2400" b="1" dirty="0" smtClean="0">
                <a:solidFill>
                  <a:srgbClr val="0E13E2"/>
                </a:solidFill>
                <a:latin typeface="Garamond" pitchFamily="18" charset="0"/>
              </a:rPr>
              <a:t>erve</a:t>
            </a:r>
            <a:r>
              <a:rPr lang="en-US" sz="2400" b="1" dirty="0" smtClean="0">
                <a:latin typeface="Garamond" pitchFamily="18" charset="0"/>
              </a:rPr>
              <a:t> </a:t>
            </a:r>
            <a:r>
              <a:rPr lang="en-US" sz="2400" b="1" dirty="0" smtClean="0">
                <a:latin typeface="Garamond" pitchFamily="18" charset="0"/>
              </a:rPr>
              <a:t>supply.</a:t>
            </a:r>
            <a:endParaRPr lang="en-US" sz="24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5343"/>
            <a:ext cx="9144000" cy="55055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Anterior Compartment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1540" y="1951630"/>
            <a:ext cx="4360459" cy="44901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28847686"/>
              </p:ext>
            </p:extLst>
          </p:nvPr>
        </p:nvGraphicFramePr>
        <p:xfrm>
          <a:off x="4866564" y="2001860"/>
          <a:ext cx="4277436" cy="4384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997"/>
                <a:gridCol w="1419367"/>
                <a:gridCol w="1392072"/>
              </a:tblGrid>
              <a:tr h="851848"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solidFill>
                            <a:srgbClr val="612721"/>
                          </a:solidFill>
                        </a:rPr>
                        <a:t>MUSCLES</a:t>
                      </a:r>
                      <a:endParaRPr lang="en-US" b="1" u="sng" dirty="0">
                        <a:solidFill>
                          <a:srgbClr val="61272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BLOOD</a:t>
                      </a:r>
                    </a:p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SUPPLY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NERVE</a:t>
                      </a:r>
                    </a:p>
                    <a:p>
                      <a:r>
                        <a:rPr lang="en-US" dirty="0" smtClean="0"/>
                        <a:t>SUPPLY</a:t>
                      </a:r>
                      <a:endParaRPr lang="en-US" dirty="0" smtClean="0"/>
                    </a:p>
                  </a:txBody>
                  <a:tcPr/>
                </a:tc>
              </a:tr>
              <a:tr h="85184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7030A0"/>
                          </a:solidFill>
                        </a:rPr>
                        <a:t>TIBIALIS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7030A0"/>
                          </a:solidFill>
                        </a:rPr>
                        <a:t>ANTERIOR</a:t>
                      </a:r>
                      <a:endParaRPr lang="en-US" sz="1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ANTERIOR</a:t>
                      </a:r>
                    </a:p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TIBIAL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E13E2"/>
                          </a:solidFill>
                        </a:rPr>
                        <a:t>DEEP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0E13E2"/>
                          </a:solidFill>
                        </a:rPr>
                        <a:t>PERONEAL</a:t>
                      </a:r>
                      <a:endParaRPr lang="en-US" sz="1600" b="1" dirty="0">
                        <a:solidFill>
                          <a:srgbClr val="0E13E2"/>
                        </a:solidFill>
                      </a:endParaRPr>
                    </a:p>
                  </a:txBody>
                  <a:tcPr anchor="ctr"/>
                </a:tc>
              </a:tr>
              <a:tr h="85184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E13E2"/>
                          </a:solidFill>
                        </a:rPr>
                        <a:t>Extensor </a:t>
                      </a:r>
                      <a:r>
                        <a:rPr lang="en-US" b="1" dirty="0" err="1" smtClean="0">
                          <a:solidFill>
                            <a:srgbClr val="0E13E2"/>
                          </a:solidFill>
                        </a:rPr>
                        <a:t>DigitorumI</a:t>
                      </a:r>
                      <a:endParaRPr lang="en-US" b="1" dirty="0" smtClean="0">
                        <a:solidFill>
                          <a:srgbClr val="0E13E2"/>
                        </a:solidFill>
                      </a:endParaRPr>
                    </a:p>
                    <a:p>
                      <a:r>
                        <a:rPr lang="en-US" b="1" dirty="0" err="1" smtClean="0">
                          <a:solidFill>
                            <a:srgbClr val="0E13E2"/>
                          </a:solidFill>
                        </a:rPr>
                        <a:t>Longus</a:t>
                      </a:r>
                      <a:endParaRPr lang="en-US" b="1" dirty="0">
                        <a:solidFill>
                          <a:srgbClr val="0E13E2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5184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PERONEUS TERTIUS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518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Extensor </a:t>
                      </a:r>
                      <a:r>
                        <a:rPr lang="en-US" b="1" dirty="0" err="1" smtClean="0"/>
                        <a:t>Hallucius</a:t>
                      </a:r>
                      <a:endParaRPr lang="en-US" b="1" dirty="0" smtClean="0"/>
                    </a:p>
                    <a:p>
                      <a:r>
                        <a:rPr lang="en-US" b="1" dirty="0" smtClean="0"/>
                        <a:t>LONGUS</a:t>
                      </a:r>
                      <a:endParaRPr 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59809"/>
            <a:ext cx="9143999" cy="5355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Retinacula</a:t>
            </a:r>
            <a:endParaRPr lang="en-US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81889" y="1583139"/>
            <a:ext cx="3194712" cy="50223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thickening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deep fascia that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keeps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long tendons around ankle joint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position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Superior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retinaculum : </a:t>
            </a:r>
            <a:endParaRPr lang="en-US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Attached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to anterior borders of tibia &amp; fibula above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ankle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b="1" u="sng" dirty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Inferior </a:t>
            </a:r>
            <a:r>
              <a:rPr lang="en-US" sz="2400" b="1" u="sng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2400" b="1" u="sng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retinaculum: </a:t>
            </a:r>
          </a:p>
          <a:p>
            <a:pPr>
              <a:lnSpc>
                <a:spcPct val="8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Y-shaped band located inferior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ankle </a:t>
            </a:r>
          </a:p>
          <a:p>
            <a:pPr>
              <a:lnSpc>
                <a:spcPct val="8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0899" y="1535258"/>
            <a:ext cx="5484915" cy="4286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3598223" y="2790701"/>
            <a:ext cx="1959429" cy="213756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580410" y="3524994"/>
            <a:ext cx="1959429" cy="213756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2636"/>
            <a:ext cx="9144000" cy="42771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Structures Passing Deep to Extensor Retinacula </a:t>
            </a:r>
            <a:endParaRPr lang="en-US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24400" y="2156346"/>
            <a:ext cx="4216400" cy="30469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E13E2"/>
                </a:solidFill>
              </a:rPr>
              <a:t>From medial to lateral:</a:t>
            </a:r>
          </a:p>
          <a:p>
            <a:r>
              <a:rPr lang="en-US" sz="2800" b="1" i="1" dirty="0" smtClean="0">
                <a:solidFill>
                  <a:schemeClr val="tx1"/>
                </a:solidFill>
              </a:rPr>
              <a:t>1.</a:t>
            </a:r>
            <a:r>
              <a:rPr lang="en-US" sz="2800" b="1" i="1" u="sng" dirty="0" smtClean="0">
                <a:solidFill>
                  <a:schemeClr val="tx1"/>
                </a:solidFill>
              </a:rPr>
              <a:t>T</a:t>
            </a:r>
            <a:r>
              <a:rPr lang="en-US" sz="2800" b="1" i="1" dirty="0" smtClean="0">
                <a:solidFill>
                  <a:schemeClr val="tx1"/>
                </a:solidFill>
              </a:rPr>
              <a:t>om</a:t>
            </a:r>
          </a:p>
          <a:p>
            <a:r>
              <a:rPr lang="en-US" sz="2800" b="1" i="1" dirty="0" smtClean="0">
                <a:solidFill>
                  <a:schemeClr val="tx1"/>
                </a:solidFill>
              </a:rPr>
              <a:t>2.</a:t>
            </a:r>
            <a:r>
              <a:rPr lang="en-US" sz="2800" b="1" i="1" u="sng" dirty="0" smtClean="0">
                <a:solidFill>
                  <a:schemeClr val="tx1"/>
                </a:solidFill>
              </a:rPr>
              <a:t>H</a:t>
            </a:r>
            <a:r>
              <a:rPr lang="en-US" sz="2800" b="1" i="1" dirty="0" smtClean="0">
                <a:solidFill>
                  <a:schemeClr val="tx1"/>
                </a:solidFill>
              </a:rPr>
              <a:t>as</a:t>
            </a:r>
          </a:p>
          <a:p>
            <a:r>
              <a:rPr lang="en-US" sz="2800" b="1" i="1" dirty="0" smtClean="0">
                <a:solidFill>
                  <a:schemeClr val="tx1"/>
                </a:solidFill>
              </a:rPr>
              <a:t>3.</a:t>
            </a:r>
            <a:r>
              <a:rPr lang="en-US" sz="2800" b="1" i="1" u="sng" dirty="0" smtClean="0">
                <a:solidFill>
                  <a:srgbClr val="C00000"/>
                </a:solidFill>
              </a:rPr>
              <a:t>V</a:t>
            </a:r>
            <a:r>
              <a:rPr lang="en-US" sz="2800" b="1" i="1" dirty="0" smtClean="0">
                <a:solidFill>
                  <a:srgbClr val="C00000"/>
                </a:solidFill>
              </a:rPr>
              <a:t>ery</a:t>
            </a:r>
            <a:r>
              <a:rPr lang="en-US" sz="2800" b="1" i="1" dirty="0" smtClean="0">
                <a:solidFill>
                  <a:schemeClr val="tx1"/>
                </a:solidFill>
              </a:rPr>
              <a:t> (vessels)</a:t>
            </a:r>
          </a:p>
          <a:p>
            <a:r>
              <a:rPr lang="en-US" sz="2800" b="1" i="1" dirty="0" smtClean="0">
                <a:solidFill>
                  <a:schemeClr val="tx1"/>
                </a:solidFill>
              </a:rPr>
              <a:t>4.</a:t>
            </a:r>
            <a:r>
              <a:rPr lang="en-US" sz="2800" b="1" i="1" u="sng" dirty="0" smtClean="0">
                <a:solidFill>
                  <a:srgbClr val="0E13E2"/>
                </a:solidFill>
              </a:rPr>
              <a:t>N</a:t>
            </a:r>
            <a:r>
              <a:rPr lang="en-US" sz="2800" b="1" i="1" dirty="0" smtClean="0">
                <a:solidFill>
                  <a:srgbClr val="0E13E2"/>
                </a:solidFill>
              </a:rPr>
              <a:t>ice</a:t>
            </a:r>
            <a:r>
              <a:rPr lang="en-US" sz="2800" b="1" i="1" dirty="0" smtClean="0">
                <a:solidFill>
                  <a:schemeClr val="tx1"/>
                </a:solidFill>
              </a:rPr>
              <a:t> ( nerve)</a:t>
            </a:r>
          </a:p>
          <a:p>
            <a:r>
              <a:rPr lang="en-US" sz="2800" b="1" i="1" dirty="0" smtClean="0">
                <a:solidFill>
                  <a:schemeClr val="tx1"/>
                </a:solidFill>
              </a:rPr>
              <a:t>5.</a:t>
            </a:r>
            <a:r>
              <a:rPr lang="en-US" sz="2800" b="1" i="1" u="sng" dirty="0" smtClean="0">
                <a:solidFill>
                  <a:schemeClr val="tx1"/>
                </a:solidFill>
              </a:rPr>
              <a:t>D</a:t>
            </a:r>
            <a:r>
              <a:rPr lang="en-US" sz="2800" b="1" i="1" dirty="0" smtClean="0">
                <a:solidFill>
                  <a:schemeClr val="tx1"/>
                </a:solidFill>
              </a:rPr>
              <a:t>og &amp;</a:t>
            </a:r>
          </a:p>
          <a:p>
            <a:r>
              <a:rPr lang="en-US" sz="2800" b="1" i="1" dirty="0" smtClean="0">
                <a:solidFill>
                  <a:schemeClr val="tx1"/>
                </a:solidFill>
              </a:rPr>
              <a:t>6.</a:t>
            </a:r>
            <a:r>
              <a:rPr lang="en-US" sz="2800" b="1" i="1" u="sng" dirty="0" smtClean="0">
                <a:solidFill>
                  <a:schemeClr val="tx1"/>
                </a:solidFill>
              </a:rPr>
              <a:t>P</a:t>
            </a:r>
            <a:r>
              <a:rPr lang="en-US" sz="2800" b="1" i="1" dirty="0" smtClean="0">
                <a:solidFill>
                  <a:schemeClr val="tx1"/>
                </a:solidFill>
              </a:rPr>
              <a:t>igion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10FF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1003" y="1645407"/>
            <a:ext cx="3111690" cy="5084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1637969" y="2846567"/>
            <a:ext cx="588396" cy="151075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237506" y="5972755"/>
            <a:ext cx="944880" cy="181555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246782" y="5679882"/>
            <a:ext cx="816335" cy="196132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200399" y="5450619"/>
            <a:ext cx="852986" cy="172259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131736" y="6061545"/>
            <a:ext cx="1015116" cy="204083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645920" y="5705062"/>
            <a:ext cx="708992" cy="204083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28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869241"/>
              </p:ext>
            </p:extLst>
          </p:nvPr>
        </p:nvGraphicFramePr>
        <p:xfrm>
          <a:off x="-228600" y="1642659"/>
          <a:ext cx="5878772" cy="312547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34590"/>
                <a:gridCol w="1239748"/>
                <a:gridCol w="1582294"/>
                <a:gridCol w="212214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Muscle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Origin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Insertion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Action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</a:rPr>
                        <a:t>Tibialis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anterior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/>
                        <a:t>Lateral</a:t>
                      </a:r>
                      <a:r>
                        <a:rPr lang="en-US" sz="1800" b="1" dirty="0"/>
                        <a:t> surface of shaft of </a:t>
                      </a:r>
                      <a:r>
                        <a:rPr lang="en-US" sz="1800" b="1" u="sng" dirty="0"/>
                        <a:t>tibia </a:t>
                      </a:r>
                      <a:r>
                        <a:rPr lang="en-US" sz="1800" b="1" dirty="0"/>
                        <a:t>and </a:t>
                      </a:r>
                      <a:r>
                        <a:rPr lang="en-US" sz="1800" b="1" dirty="0" err="1"/>
                        <a:t>interosseous</a:t>
                      </a:r>
                      <a:r>
                        <a:rPr lang="en-US" sz="1800" b="1" dirty="0"/>
                        <a:t> membrane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Medial cuneiform and base of first metatarsal bone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 smtClean="0">
                          <a:solidFill>
                            <a:srgbClr val="C00000"/>
                          </a:solidFill>
                        </a:rPr>
                        <a:t>Extends </a:t>
                      </a:r>
                      <a:r>
                        <a:rPr lang="en-US" sz="1800" b="1" dirty="0"/>
                        <a:t>foot at ankle joint; </a:t>
                      </a:r>
                      <a:r>
                        <a:rPr lang="en-US" sz="1800" b="1" i="1" u="sng" dirty="0">
                          <a:solidFill>
                            <a:srgbClr val="0E13E2"/>
                          </a:solidFill>
                        </a:rPr>
                        <a:t>I</a:t>
                      </a:r>
                      <a:r>
                        <a:rPr lang="en-US" sz="1800" b="1" i="1" u="sng" dirty="0" smtClean="0">
                          <a:solidFill>
                            <a:srgbClr val="0E13E2"/>
                          </a:solidFill>
                        </a:rPr>
                        <a:t>nverts</a:t>
                      </a:r>
                      <a:r>
                        <a:rPr lang="en-US" sz="1800" b="1" i="1" u="sng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b="1" dirty="0"/>
                        <a:t>foot at </a:t>
                      </a:r>
                      <a:r>
                        <a:rPr lang="en-US" sz="1800" b="1" dirty="0" err="1" smtClean="0"/>
                        <a:t>subtalar</a:t>
                      </a:r>
                      <a:r>
                        <a:rPr lang="en-US" sz="1800" b="1" dirty="0" smtClean="0"/>
                        <a:t> &amp; transverse </a:t>
                      </a:r>
                      <a:r>
                        <a:rPr lang="en-US" sz="1800" b="1" dirty="0"/>
                        <a:t>tarsal </a:t>
                      </a:r>
                      <a:r>
                        <a:rPr lang="en-US" sz="1800" b="1" dirty="0" smtClean="0"/>
                        <a:t>joints &amp;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 smtClean="0">
                          <a:solidFill>
                            <a:srgbClr val="C00000"/>
                          </a:solidFill>
                        </a:rPr>
                        <a:t>Holds </a:t>
                      </a:r>
                      <a:r>
                        <a:rPr lang="en-US" sz="1800" b="1" u="sng" dirty="0">
                          <a:solidFill>
                            <a:srgbClr val="C00000"/>
                          </a:solidFill>
                        </a:rPr>
                        <a:t>up medial </a:t>
                      </a:r>
                      <a:r>
                        <a:rPr lang="en-US" sz="1800" b="1" u="sng" dirty="0" smtClean="0">
                          <a:solidFill>
                            <a:srgbClr val="C00000"/>
                          </a:solidFill>
                        </a:rPr>
                        <a:t>longitudinal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arch of foot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473832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Tibialis Anterior &amp; 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Extensor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Digitorum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Longus</a:t>
            </a:r>
            <a:endParaRPr lang="en-US" sz="2800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pic>
        <p:nvPicPr>
          <p:cNvPr id="8194" name="Picture 2" descr="C:\Documents and Settings\User\My Documents\Student Gray\6. Lower limb\F66122-006-f088.jpg"/>
          <p:cNvPicPr>
            <a:picLocks noChangeAspect="1" noChangeArrowheads="1"/>
          </p:cNvPicPr>
          <p:nvPr/>
        </p:nvPicPr>
        <p:blipFill>
          <a:blip r:embed="rId3" cstate="print"/>
          <a:srcRect l="15669" r="17028" b="3685"/>
          <a:stretch>
            <a:fillRect/>
          </a:stretch>
        </p:blipFill>
        <p:spPr bwMode="auto">
          <a:xfrm>
            <a:off x="5704763" y="1038678"/>
            <a:ext cx="3248168" cy="5641898"/>
          </a:xfrm>
          <a:prstGeom prst="rect">
            <a:avLst/>
          </a:prstGeom>
          <a:noFill/>
          <a:ln>
            <a:solidFill>
              <a:srgbClr val="0E13E2"/>
            </a:solidFill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9221" y="5067154"/>
          <a:ext cx="5504600" cy="126111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54491"/>
                <a:gridCol w="1219139"/>
                <a:gridCol w="1329970"/>
                <a:gridCol w="180100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Extensor digitorum longus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/>
                        <a:t>Anterior </a:t>
                      </a:r>
                      <a:r>
                        <a:rPr lang="en-US" sz="1600" b="1" dirty="0"/>
                        <a:t>surface of shaft of </a:t>
                      </a:r>
                      <a:r>
                        <a:rPr lang="en-US" sz="1600" b="1" u="sng" dirty="0"/>
                        <a:t>fibula</a:t>
                      </a:r>
                      <a:endParaRPr lang="en-US" sz="1600" b="1" u="sng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/>
                        <a:t>Extensor expansion of lateral four toes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002060"/>
                          </a:solidFill>
                        </a:rPr>
                        <a:t>Extends toes</a:t>
                      </a:r>
                      <a:r>
                        <a:rPr lang="en-US" sz="1600" b="1" u="sng" dirty="0">
                          <a:solidFill>
                            <a:srgbClr val="0E13E2"/>
                          </a:solidFill>
                        </a:rPr>
                        <a:t>; </a:t>
                      </a:r>
                      <a:r>
                        <a:rPr lang="en-US" sz="1600" b="1" u="sng" dirty="0">
                          <a:solidFill>
                            <a:srgbClr val="C00000"/>
                          </a:solidFill>
                        </a:rPr>
                        <a:t>E</a:t>
                      </a:r>
                      <a:r>
                        <a:rPr lang="en-US" sz="1600" b="1" u="sng" dirty="0" smtClean="0">
                          <a:solidFill>
                            <a:srgbClr val="C00000"/>
                          </a:solidFill>
                        </a:rPr>
                        <a:t>xtends </a:t>
                      </a:r>
                      <a:r>
                        <a:rPr lang="en-US" sz="1600" b="1" u="sng" dirty="0">
                          <a:solidFill>
                            <a:srgbClr val="C00000"/>
                          </a:solidFill>
                        </a:rPr>
                        <a:t>foot </a:t>
                      </a:r>
                      <a:r>
                        <a:rPr lang="en-US" sz="1600" b="1" dirty="0"/>
                        <a:t>at ankle joint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10800000">
            <a:off x="7369792" y="5568288"/>
            <a:ext cx="272955" cy="136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97338" y="5500047"/>
            <a:ext cx="1023582" cy="3411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6318913" y="2333767"/>
            <a:ext cx="464024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6277970" y="3207224"/>
            <a:ext cx="354842" cy="1588"/>
          </a:xfrm>
          <a:prstGeom prst="straightConnector1">
            <a:avLst/>
          </a:prstGeom>
          <a:ln>
            <a:solidFill>
              <a:srgbClr val="0E13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5994400" y="5321300"/>
            <a:ext cx="788537" cy="977900"/>
          </a:xfrm>
          <a:prstGeom prst="straightConnector1">
            <a:avLst/>
          </a:prstGeom>
          <a:ln>
            <a:solidFill>
              <a:srgbClr val="0E13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2101" y="1078174"/>
            <a:ext cx="4113663" cy="50019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9" name="Rectangle 8"/>
          <p:cNvSpPr/>
          <p:nvPr/>
        </p:nvSpPr>
        <p:spPr>
          <a:xfrm>
            <a:off x="5609232" y="4067033"/>
            <a:ext cx="914400" cy="259307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36479" y="1683601"/>
          <a:ext cx="5117908" cy="3120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477"/>
                <a:gridCol w="1226960"/>
                <a:gridCol w="1059865"/>
                <a:gridCol w="15516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Muscle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Origin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Insertion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Peroneus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tertius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latin typeface="Times New Roman"/>
                          <a:ea typeface="Times New Roman"/>
                        </a:rPr>
                        <a:t>Anterior 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surface of shaft of </a:t>
                      </a:r>
                      <a:r>
                        <a:rPr lang="en-US" sz="1800" b="1" u="sng" dirty="0">
                          <a:latin typeface="Times New Roman"/>
                          <a:ea typeface="Times New Roman"/>
                        </a:rPr>
                        <a:t>fibula</a:t>
                      </a: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latin typeface="Times New Roman"/>
                          <a:ea typeface="Times New Roman"/>
                        </a:rPr>
                        <a:t>Base 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of </a:t>
                      </a:r>
                      <a:r>
                        <a:rPr lang="en-US" sz="1800" b="1" u="sng" dirty="0" smtClean="0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en-US" sz="1800" b="1" u="sng" baseline="30000" dirty="0" smtClean="0">
                          <a:latin typeface="Times New Roman"/>
                          <a:ea typeface="Times New Roman"/>
                        </a:rPr>
                        <a:t>th</a:t>
                      </a:r>
                      <a:r>
                        <a:rPr lang="en-US" sz="1800" b="1" u="sng" dirty="0" smtClean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n-US" sz="1800" b="1" u="sng" dirty="0">
                          <a:latin typeface="Times New Roman"/>
                          <a:ea typeface="Times New Roman"/>
                        </a:rPr>
                        <a:t>metatarsal 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bone</a:t>
                      </a: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Extends 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foot at ankle joint; </a:t>
                      </a:r>
                      <a:endParaRPr lang="en-US" sz="1800" b="1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Everts</a:t>
                      </a:r>
                      <a:r>
                        <a:rPr lang="en-US" sz="1800" b="1" u="sng" dirty="0" smtClean="0">
                          <a:solidFill>
                            <a:srgbClr val="0E13E2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foot at subtalar and transverse tarsal joints</a:t>
                      </a:r>
                    </a:p>
                  </a:txBody>
                  <a:tcPr marL="142875" marR="142875" marT="142875" marB="142875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501124"/>
            <a:ext cx="9144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Peroneus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Tertius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, &amp; Extensor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Hallucis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Longus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09184" y="5193818"/>
          <a:ext cx="6646460" cy="174879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32762"/>
                <a:gridCol w="1315933"/>
                <a:gridCol w="1635893"/>
                <a:gridCol w="2561872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Extensor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</a:rPr>
                        <a:t>hallucis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 longus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/>
                        <a:t>Anterior </a:t>
                      </a:r>
                      <a:r>
                        <a:rPr lang="en-US" sz="1600" b="1" dirty="0"/>
                        <a:t>surface of shaft of </a:t>
                      </a:r>
                      <a:r>
                        <a:rPr lang="en-US" sz="1600" b="1" u="sng" dirty="0"/>
                        <a:t>fibula</a:t>
                      </a:r>
                      <a:endParaRPr lang="en-US" sz="1600" b="1" u="sng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Base of distal phalanx of great toe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chemeClr val="tx1"/>
                          </a:solidFill>
                        </a:rPr>
                        <a:t>Extends big </a:t>
                      </a:r>
                      <a:r>
                        <a:rPr lang="en-US" sz="1600" b="1" u="sng" dirty="0" smtClean="0">
                          <a:solidFill>
                            <a:schemeClr val="tx1"/>
                          </a:solidFill>
                        </a:rPr>
                        <a:t>toe</a:t>
                      </a:r>
                      <a:r>
                        <a:rPr lang="en-US" sz="1600" b="1" dirty="0" smtClean="0"/>
                        <a:t>,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u="sng" baseline="0" dirty="0" smtClean="0">
                          <a:solidFill>
                            <a:srgbClr val="C00000"/>
                          </a:solidFill>
                        </a:rPr>
                        <a:t>E</a:t>
                      </a:r>
                      <a:r>
                        <a:rPr lang="en-US" sz="1600" b="1" u="sng" dirty="0" smtClean="0">
                          <a:solidFill>
                            <a:srgbClr val="C00000"/>
                          </a:solidFill>
                        </a:rPr>
                        <a:t>xtends </a:t>
                      </a:r>
                      <a:r>
                        <a:rPr lang="en-US" sz="1600" b="1" u="sng" dirty="0">
                          <a:solidFill>
                            <a:srgbClr val="C00000"/>
                          </a:solidFill>
                        </a:rPr>
                        <a:t>foot </a:t>
                      </a:r>
                      <a:r>
                        <a:rPr lang="en-US" sz="1600" b="1" dirty="0"/>
                        <a:t>at ankle joint; </a:t>
                      </a:r>
                      <a:endParaRPr lang="en-US" sz="1600" b="1" dirty="0" smtClean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 smtClean="0">
                          <a:solidFill>
                            <a:srgbClr val="0E13E2"/>
                          </a:solidFill>
                        </a:rPr>
                        <a:t>Inverts </a:t>
                      </a:r>
                      <a:r>
                        <a:rPr lang="en-US" sz="1600" b="1" u="sng" dirty="0">
                          <a:solidFill>
                            <a:srgbClr val="0E13E2"/>
                          </a:solidFill>
                        </a:rPr>
                        <a:t>foot </a:t>
                      </a:r>
                      <a:r>
                        <a:rPr lang="en-US" sz="1600" b="1" dirty="0"/>
                        <a:t>at subtalar and transverse tarsal joints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7781499" y="4628866"/>
            <a:ext cx="1171431" cy="270680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151427" y="1392072"/>
            <a:ext cx="682388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780430" y="3275464"/>
            <a:ext cx="791570" cy="286602"/>
          </a:xfrm>
          <a:prstGeom prst="rect">
            <a:avLst/>
          </a:prstGeom>
          <a:noFill/>
          <a:ln>
            <a:solidFill>
              <a:srgbClr val="0E1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3242</TotalTime>
  <Words>786</Words>
  <Application>Microsoft Office PowerPoint</Application>
  <PresentationFormat>On-screen Show (4:3)</PresentationFormat>
  <Paragraphs>164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ANTERIOR, LATERAL COMPARTMENTS OF THE LEG &amp; DORSUM OF THE FOOT</vt:lpstr>
      <vt:lpstr>PowerPoint Presentation</vt:lpstr>
      <vt:lpstr>Fascia of the Leg</vt:lpstr>
      <vt:lpstr>Fascial Compartments of Leg</vt:lpstr>
      <vt:lpstr>Anterior Compartment</vt:lpstr>
      <vt:lpstr>Extensor Retinacula</vt:lpstr>
      <vt:lpstr>Structures Passing Deep to Extensor Retinacula </vt:lpstr>
      <vt:lpstr>PowerPoint Presentation</vt:lpstr>
      <vt:lpstr>PowerPoint Presentation</vt:lpstr>
      <vt:lpstr>Lateral Compartment of Leg</vt:lpstr>
      <vt:lpstr>PowerPoint Presentation</vt:lpstr>
      <vt:lpstr>PowerPoint Presentation</vt:lpstr>
      <vt:lpstr>Peroneal Retinacula </vt:lpstr>
      <vt:lpstr>PowerPoint Presentation</vt:lpstr>
      <vt:lpstr> Dorsum of Foot</vt:lpstr>
      <vt:lpstr>Extensor Digitorum Brevis</vt:lpstr>
      <vt:lpstr>Insertion of Long Extensor Tendons</vt:lpstr>
      <vt:lpstr>PowerPoint Presentation</vt:lpstr>
      <vt:lpstr>PowerPoint Presentation</vt:lpstr>
    </vt:vector>
  </TitlesOfParts>
  <Company>KSU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 &amp; Lateral Compartment of the leg Dorsum of the foot</dc:title>
  <dc:creator>Vohra</dc:creator>
  <cp:lastModifiedBy>Administrator</cp:lastModifiedBy>
  <cp:revision>303</cp:revision>
  <dcterms:created xsi:type="dcterms:W3CDTF">2010-04-19T12:19:19Z</dcterms:created>
  <dcterms:modified xsi:type="dcterms:W3CDTF">2012-12-30T06:19:33Z</dcterms:modified>
</cp:coreProperties>
</file>