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71" r:id="rId14"/>
    <p:sldId id="287" r:id="rId15"/>
    <p:sldId id="288" r:id="rId16"/>
    <p:sldId id="289" r:id="rId17"/>
    <p:sldId id="283" r:id="rId18"/>
    <p:sldId id="280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9" autoAdjust="0"/>
  </p:normalViewPr>
  <p:slideViewPr>
    <p:cSldViewPr>
      <p:cViewPr>
        <p:scale>
          <a:sx n="64" d="100"/>
          <a:sy n="64" d="100"/>
        </p:scale>
        <p:origin x="-61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48924-F4C1-4B6C-BAA4-5E16C4D4F5D0}" type="datetimeFigureOut">
              <a:rPr lang="ar-SA" smtClean="0"/>
              <a:pPr/>
              <a:t>19/01/1434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FBEB2F-882A-474A-88F1-84321FCF016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13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604C-4B63-45C8-BF6E-EBB1E249010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ar-SA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ar-SA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12/2/2012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88" y="3798888"/>
            <a:ext cx="63611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latin typeface="Calibri" pitchFamily="34" charset="0"/>
              </a:rPr>
              <a:t>By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Dr.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Reem M. </a:t>
            </a:r>
            <a:r>
              <a:rPr lang="en-US" sz="3200" b="1" dirty="0" err="1" smtClean="0">
                <a:solidFill>
                  <a:srgbClr val="C00000"/>
                </a:solidFill>
                <a:latin typeface="Calibri" pitchFamily="34" charset="0"/>
              </a:rPr>
              <a:t>Sallam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3200" b="1" i="1" dirty="0">
                <a:solidFill>
                  <a:srgbClr val="C00000"/>
                </a:solidFill>
                <a:latin typeface="Calibri" pitchFamily="34" charset="0"/>
              </a:rPr>
              <a:t>MD, </a:t>
            </a:r>
            <a:r>
              <a:rPr lang="en-US" sz="3200" b="1" i="1" dirty="0" err="1" smtClean="0">
                <a:solidFill>
                  <a:srgbClr val="C00000"/>
                </a:solidFill>
                <a:latin typeface="Calibri" pitchFamily="34" charset="0"/>
              </a:rPr>
              <a:t>MSc</a:t>
            </a:r>
            <a:r>
              <a:rPr lang="en-US" sz="3200" b="1" i="1" dirty="0" smtClean="0">
                <a:solidFill>
                  <a:srgbClr val="C00000"/>
                </a:solidFill>
                <a:latin typeface="Calibri" pitchFamily="34" charset="0"/>
              </a:rPr>
              <a:t>, PhD</a:t>
            </a:r>
            <a:endParaRPr 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latin typeface="Calibri" pitchFamily="34" charset="0"/>
              </a:rPr>
              <a:t>Clinical Chemistry Unit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G-6-P 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It is used as a source of energy for skeletal muscles during muscular  exercise (by anaerobic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1783357"/>
            <a:ext cx="2761684" cy="4525963"/>
          </a:xfr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5297" y="3356992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700808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Picture 8" descr="11_008B.jpg"/>
          <p:cNvPicPr>
            <a:picLocks noChangeAspect="1"/>
          </p:cNvPicPr>
          <p:nvPr/>
        </p:nvPicPr>
        <p:blipFill>
          <a:blip r:embed="rId4" cstate="print"/>
          <a:srcRect l="45536" t="1272" r="2981" b="72044"/>
          <a:stretch>
            <a:fillRect/>
          </a:stretch>
        </p:blipFill>
        <p:spPr>
          <a:xfrm>
            <a:off x="5292080" y="2780928"/>
            <a:ext cx="32403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</a:t>
            </a:r>
            <a:r>
              <a:rPr lang="en-US" sz="20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endParaRPr lang="en-US" sz="20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Regulation occurs by 2 mechanisms: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marL="400050" indent="-400050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Picture 4" descr="11_009.jpg"/>
          <p:cNvPicPr>
            <a:picLocks noChangeAspect="1"/>
          </p:cNvPicPr>
          <p:nvPr/>
        </p:nvPicPr>
        <p:blipFill>
          <a:blip r:embed="rId3" cstate="print"/>
          <a:srcRect l="24091" t="40992" r="24271" b="19091"/>
          <a:stretch>
            <a:fillRect/>
          </a:stretch>
        </p:blipFill>
        <p:spPr>
          <a:xfrm>
            <a:off x="2843808" y="213285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3" descr="11_010.jpg"/>
          <p:cNvPicPr>
            <a:picLocks noChangeAspect="1"/>
          </p:cNvPicPr>
          <p:nvPr/>
        </p:nvPicPr>
        <p:blipFill>
          <a:blip r:embed="rId3" cstate="print"/>
          <a:srcRect l="36594" r="30183" b="11853"/>
          <a:stretch>
            <a:fillRect/>
          </a:stretch>
        </p:blipFill>
        <p:spPr>
          <a:xfrm>
            <a:off x="6386952" y="167264"/>
            <a:ext cx="1857456" cy="6375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Increase of calcium during muscle contraction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calmodulin</a:t>
            </a:r>
            <a:r>
              <a:rPr lang="en-US" sz="2400" b="1" dirty="0" smtClean="0"/>
              <a:t> complex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-dependent enzymes, </a:t>
            </a:r>
          </a:p>
          <a:p>
            <a:r>
              <a:rPr lang="en-US" sz="2400" b="1" dirty="0" smtClean="0"/>
              <a:t>	e.g., glycogen </a:t>
            </a:r>
            <a:r>
              <a:rPr lang="en-US" sz="2400" b="1" dirty="0" err="1" smtClean="0"/>
              <a:t>phosphorylase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450065" y="1631950"/>
              <a:ext cx="6099273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	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 (GSD)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9"/>
            <a:ext cx="8143932" cy="120760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 algn="l" rtl="0"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</a:t>
            </a:r>
            <a:r>
              <a:rPr lang="en-US" sz="1800" b="1" dirty="0">
                <a:solidFill>
                  <a:srgbClr val="002060"/>
                </a:solidFill>
              </a:rPr>
              <a:t>of </a:t>
            </a:r>
            <a:r>
              <a:rPr lang="en-US" sz="1800" b="1" dirty="0" smtClean="0">
                <a:solidFill>
                  <a:srgbClr val="002060"/>
                </a:solidFill>
              </a:rPr>
              <a:t>skeletal muscle glycogen </a:t>
            </a:r>
            <a:r>
              <a:rPr lang="en-US" sz="1800" b="1" dirty="0" err="1" smtClean="0">
                <a:solidFill>
                  <a:srgbClr val="002060"/>
                </a:solidFill>
              </a:rPr>
              <a:t>phosphorylase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09772" y="2240204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2003808" y="3125978"/>
            <a:ext cx="1932168" cy="1380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THANK YOU </a:t>
            </a:r>
            <a:r>
              <a:rPr lang="en-US" sz="48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ar-SA" sz="4800" b="1" dirty="0" smtClean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36947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Why do we need to store carbohydrates in muscle?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Why carbohydrates are stored as glycogen?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synthesis (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breakdown (</a:t>
            </a:r>
            <a:r>
              <a:rPr lang="en-US" sz="2200" b="1" dirty="0" err="1" smtClean="0"/>
              <a:t>Glycogenolysis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Key elements in regulation of both 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Glycogenolysis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58180" cy="480220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skeletal </a:t>
            </a:r>
            <a:r>
              <a:rPr lang="en-US" sz="2800" b="1" dirty="0">
                <a:solidFill>
                  <a:srgbClr val="002060"/>
                </a:solidFill>
              </a:rPr>
              <a:t>muscle &amp; </a:t>
            </a:r>
            <a:r>
              <a:rPr lang="en-US" sz="2800" b="1" dirty="0" smtClean="0">
                <a:solidFill>
                  <a:srgbClr val="002060"/>
                </a:solidFill>
              </a:rPr>
              <a:t>liver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	400 g in </a:t>
            </a:r>
            <a:r>
              <a:rPr lang="en-US" sz="2000" b="1" dirty="0" smtClean="0">
                <a:solidFill>
                  <a:srgbClr val="FF0000"/>
                </a:solidFill>
              </a:rPr>
              <a:t>muscles</a:t>
            </a:r>
            <a:r>
              <a:rPr lang="en-US" sz="20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	100 g in </a:t>
            </a:r>
            <a:r>
              <a:rPr lang="en-US" sz="2000" b="1" dirty="0" smtClean="0">
                <a:solidFill>
                  <a:srgbClr val="FF0000"/>
                </a:solidFill>
              </a:rPr>
              <a:t>liver</a:t>
            </a:r>
            <a:r>
              <a:rPr lang="en-US" sz="20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         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muscle glycogen</a:t>
            </a:r>
            <a:r>
              <a:rPr lang="en-US" sz="2000" b="1" dirty="0"/>
              <a:t>: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fuel </a:t>
            </a:r>
            <a:r>
              <a:rPr lang="en-US" sz="2000" b="1" dirty="0">
                <a:solidFill>
                  <a:srgbClr val="002060"/>
                </a:solidFill>
              </a:rPr>
              <a:t>reserve (ATP) 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              </a:t>
            </a:r>
            <a:r>
              <a:rPr lang="en-US" sz="20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liver glycogen</a:t>
            </a:r>
            <a:r>
              <a:rPr lang="en-US" sz="2000" b="1" dirty="0"/>
              <a:t>: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source for blood glucose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1_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7" y="260351"/>
            <a:ext cx="5821363" cy="630872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3"/>
            <a:ext cx="8286808" cy="4233876"/>
          </a:xfrm>
          <a:ln>
            <a:noFill/>
          </a:ln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Glycogen is a branched-chain </a:t>
            </a:r>
            <a:r>
              <a:rPr lang="en-US" sz="2000" b="1" dirty="0" err="1"/>
              <a:t>homopolysaccharide</a:t>
            </a:r>
            <a:r>
              <a:rPr lang="en-US" sz="20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</a:t>
            </a:r>
            <a:r>
              <a:rPr lang="en-US" sz="2000" b="1" dirty="0" smtClean="0"/>
              <a:t> exclusively </a:t>
            </a:r>
            <a:r>
              <a:rPr lang="en-US" sz="2000" b="1" dirty="0"/>
              <a:t>from </a:t>
            </a:r>
            <a:r>
              <a:rPr lang="en-US" sz="24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400" b="1" u="sng" dirty="0">
                <a:solidFill>
                  <a:srgbClr val="000099"/>
                </a:solidFill>
              </a:rPr>
              <a:t>-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400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Glucose residues are bound by 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Branches </a:t>
            </a:r>
            <a:r>
              <a:rPr lang="en-US" sz="2000" b="1" dirty="0"/>
              <a:t>(every 8-10 residue) are linked by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0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000" dirty="0"/>
              <a:t> Glycogen is present in the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000" dirty="0"/>
              <a:t> in the form of granules which  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contain </a:t>
            </a:r>
            <a:r>
              <a:rPr lang="en-US" sz="2000" dirty="0"/>
              <a:t>most of the enzymes necessary for glycogen synthesis &amp;   </a:t>
            </a:r>
          </a:p>
          <a:p>
            <a:pPr marL="400050" indent="-400050"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degradation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Glycogen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357431"/>
            <a:ext cx="8280400" cy="2898775"/>
          </a:xfr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0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400" dirty="0"/>
          </a:p>
          <a:p>
            <a:pPr algn="ctr" rtl="0">
              <a:lnSpc>
                <a:spcPct val="90000"/>
              </a:lnSpc>
            </a:pPr>
            <a:endParaRPr lang="en-US" sz="18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934310"/>
            <a:ext cx="81042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1-  Building blocks: </a:t>
            </a:r>
            <a:r>
              <a:rPr lang="en-US" sz="2400" b="1" dirty="0" smtClean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       </a:t>
            </a:r>
          </a:p>
          <a:p>
            <a:r>
              <a:rPr lang="en-US" b="1" dirty="0"/>
              <a:t>  </a:t>
            </a:r>
            <a:r>
              <a:rPr lang="en-US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400" b="1" dirty="0" smtClean="0"/>
              <a:t>   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 The use of </a:t>
            </a:r>
            <a:r>
              <a:rPr lang="en-US" sz="2400" b="1" dirty="0" smtClean="0">
                <a:solidFill>
                  <a:srgbClr val="C00000"/>
                </a:solidFill>
              </a:rPr>
              <a:t>glycogen primer </a:t>
            </a: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</a:rPr>
              <a:t>glycogenin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</a:t>
            </a:r>
            <a:endParaRPr lang="en-US" b="1" dirty="0"/>
          </a:p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3- </a:t>
            </a:r>
            <a:r>
              <a:rPr lang="en-US" sz="2400" b="1" dirty="0" smtClean="0">
                <a:solidFill>
                  <a:srgbClr val="C00000"/>
                </a:solidFill>
              </a:rPr>
              <a:t>ELONGATION: </a:t>
            </a:r>
            <a:r>
              <a:rPr lang="en-US" sz="2000" b="1" dirty="0" smtClean="0">
                <a:solidFill>
                  <a:srgbClr val="002060"/>
                </a:solidFill>
              </a:rPr>
              <a:t>Glycogen </a:t>
            </a:r>
            <a:r>
              <a:rPr lang="en-US" sz="2000" b="1" dirty="0" err="1" smtClean="0">
                <a:solidFill>
                  <a:srgbClr val="002060"/>
                </a:solidFill>
              </a:rPr>
              <a:t>synthase</a:t>
            </a:r>
            <a:r>
              <a:rPr lang="en-US" sz="2000" b="1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(for 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1-4 linkages)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4- BRANCHING:  </a:t>
            </a:r>
            <a:r>
              <a:rPr lang="en-US" b="1" dirty="0" smtClean="0">
                <a:solidFill>
                  <a:srgbClr val="002060"/>
                </a:solidFill>
              </a:rPr>
              <a:t>Branching enzyme </a:t>
            </a:r>
            <a:r>
              <a:rPr lang="en-US" dirty="0" smtClean="0">
                <a:solidFill>
                  <a:srgbClr val="002060"/>
                </a:solidFill>
              </a:rPr>
              <a:t>(for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1-6 linkages)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013176"/>
            <a:ext cx="608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Glycogen </a:t>
            </a:r>
            <a:r>
              <a:rPr lang="en-US" dirty="0" err="1" smtClean="0"/>
              <a:t>synthase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cannot</a:t>
            </a:r>
            <a:r>
              <a:rPr lang="en-US" dirty="0" smtClean="0"/>
              <a:t> initiate synthesis but only elongates </a:t>
            </a:r>
          </a:p>
          <a:p>
            <a:r>
              <a:rPr lang="en-US" dirty="0" smtClean="0"/>
              <a:t>pre-existing glycogen fragment or glycogen primer (</a:t>
            </a:r>
            <a:r>
              <a:rPr lang="en-US" dirty="0" err="1" smtClean="0"/>
              <a:t>glycogenin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4"/>
            <a:ext cx="8445500" cy="4605339"/>
          </a:xfrm>
          <a:noFill/>
          <a:ln>
            <a:solidFill>
              <a:schemeClr val="tx1"/>
            </a:solidFill>
          </a:ln>
        </p:spPr>
      </p:pic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527</Words>
  <Application>Microsoft Office PowerPoint</Application>
  <PresentationFormat>On-screen Show (4:3)</PresentationFormat>
  <Paragraphs>150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Structure of Glycogen</vt:lpstr>
      <vt:lpstr>Slide 7</vt:lpstr>
      <vt:lpstr>Slide 8</vt:lpstr>
      <vt:lpstr>Synthesis of Glycogen</vt:lpstr>
      <vt:lpstr>Glycogenolysis (Breakdown of glycogen in skeletal muscles)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Slide 16</vt:lpstr>
      <vt:lpstr>Glycogen Storage Diseases (GSD)</vt:lpstr>
      <vt:lpstr>Glycogen Storage Diseases GSD Type V  (Mc Ardle Syndrome) </vt:lpstr>
      <vt:lpstr>THANK YOU 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Reem</cp:lastModifiedBy>
  <cp:revision>58</cp:revision>
  <dcterms:created xsi:type="dcterms:W3CDTF">2010-04-14T08:40:42Z</dcterms:created>
  <dcterms:modified xsi:type="dcterms:W3CDTF">2012-12-02T20:15:31Z</dcterms:modified>
</cp:coreProperties>
</file>