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308" r:id="rId3"/>
    <p:sldId id="309" r:id="rId4"/>
    <p:sldId id="323" r:id="rId5"/>
    <p:sldId id="311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8" r:id="rId21"/>
    <p:sldId id="339" r:id="rId22"/>
    <p:sldId id="340" r:id="rId23"/>
    <p:sldId id="341" r:id="rId24"/>
    <p:sldId id="322" r:id="rId25"/>
    <p:sldId id="257" r:id="rId26"/>
    <p:sldId id="342" r:id="rId27"/>
    <p:sldId id="343" r:id="rId28"/>
    <p:sldId id="344" r:id="rId29"/>
    <p:sldId id="345" r:id="rId30"/>
    <p:sldId id="346" r:id="rId31"/>
    <p:sldId id="347" r:id="rId32"/>
    <p:sldId id="348" r:id="rId33"/>
    <p:sldId id="349" r:id="rId34"/>
    <p:sldId id="350" r:id="rId35"/>
    <p:sldId id="351" r:id="rId36"/>
    <p:sldId id="260" r:id="rId37"/>
    <p:sldId id="269" r:id="rId38"/>
    <p:sldId id="295" r:id="rId39"/>
    <p:sldId id="352" r:id="rId40"/>
    <p:sldId id="353" r:id="rId41"/>
    <p:sldId id="354" r:id="rId42"/>
    <p:sldId id="355" r:id="rId43"/>
    <p:sldId id="356" r:id="rId44"/>
    <p:sldId id="357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2BFF37C-F48A-4434-92BA-118B2ACFC949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FF37C-F48A-4434-92BA-118B2ACFC949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2BFF37C-F48A-4434-92BA-118B2ACFC949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2BFF37C-F48A-4434-92BA-118B2ACFC949}" type="datetimeFigureOut">
              <a:rPr lang="en-US" smtClean="0"/>
              <a:pPr/>
              <a:t>12/31/2012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1509D66-47A3-4E1F-8F20-757D8B77C8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www0.sun.ac.za/ortho/webct-ortho/osteitis/osteomyelitis-arthritis.jpg&amp;imgrefurl=http://www0.sun.ac.za/ortho/webct-ortho/osteitis/osteitis.html&amp;usg=__A7Im3TBqxLRkEkbRlG7PHnqKG48=&amp;h=350&amp;w=439&amp;sz=27&amp;hl=en&amp;start=14&amp;zoom=1&amp;tbnid=eWShvuUpUsluOM:&amp;tbnh=101&amp;tbnw=127&amp;prev=/images?q=OSTEOMYELITIS&amp;hl=en&amp;safe=active&amp;sa=G&amp;gbv=2&amp;tbs=isch:1&amp;itbs=1" TargetMode="External"/><Relationship Id="rId13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12" Type="http://schemas.openxmlformats.org/officeDocument/2006/relationships/hyperlink" Target="http://www.google.com/imgres?imgurl=http://www.medicalook.com/diseases_images/osteomyelitis.jpg&amp;imgrefurl=http://www.medicalook.com/Joint_pain/Osteomyelitis.html&amp;usg=__gL2IcNFBi_f85mP53afwfza3eWY=&amp;h=467&amp;w=311&amp;sz=25&amp;hl=en&amp;start=3&amp;zoom=1&amp;tbnid=H0oRn4pfq0MuyM:&amp;tbnh=128&amp;tbnw=85&amp;prev=/images?q=OSTEOMYELITIS&amp;hl=en&amp;safe=active&amp;sa=G&amp;gbv=2&amp;tbs=isch:1&amp;itbs=1" TargetMode="External"/><Relationship Id="rId2" Type="http://schemas.openxmlformats.org/officeDocument/2006/relationships/hyperlink" Target="http://www.google.com/imgres?imgurl=http://www.rch.org.au/specimen/images/specimen400/Blood-Culture-Bottles-all.jpg&amp;imgrefurl=http://www.rch.org.au/specimen/index.php?fuseaction=specimen.individual&amp;id=111&amp;usg=__6V33Gra2thDEUH8-bBb11POxG5w=&amp;h=310&amp;w=400&amp;sz=54&amp;hl=en&amp;start=5&amp;zoom=1&amp;tbnid=o1PxYjGpU6gxMM:&amp;tbnh=96&amp;tbnw=124&amp;prev=/images?q=BLOOD+CULTURE+BOTTLES&amp;hl=en&amp;safe=active&amp;sa=G&amp;gbv=2&amp;tbs=isch:1&amp;itbs=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farm1.static.flickr.com/200/495054326_dd31f8723e.jpg?v=0&amp;imgrefurl=http://flickr.com/photos/giaimo/495054326/&amp;usg=__jrSMnxxiCoEair2lDEZDe0cNkVs=&amp;h=500&amp;w=360&amp;sz=44&amp;hl=en&amp;start=19&amp;zoom=1&amp;tbnid=THEEWTMnS8QxyM:&amp;tbnh=130&amp;tbnw=94&amp;prev=/images?q=BONE+SCAN+OSTEOMYELITIS&amp;hl=en&amp;safe=active&amp;sa=G&amp;gbv=2&amp;tbs=isch:1&amp;itbs=1" TargetMode="External"/><Relationship Id="rId11" Type="http://schemas.openxmlformats.org/officeDocument/2006/relationships/image" Target="../media/image9.jpeg"/><Relationship Id="rId5" Type="http://schemas.openxmlformats.org/officeDocument/2006/relationships/image" Target="../media/image6.jpeg"/><Relationship Id="rId10" Type="http://schemas.openxmlformats.org/officeDocument/2006/relationships/hyperlink" Target="http://www.google.com/imgres?imgurl=http://www.thachers.org/images/Chronic_osteomyelitis.JPG&amp;imgrefurl=http://ericstores.com/sale/osteomyelitis.html&amp;usg=__S7I2ZotG_Yxyid1dg5J2j2tB-9A=&amp;h=923&amp;w=772&amp;sz=56&amp;hl=en&amp;start=12&amp;zoom=1&amp;tbnid=OOMEv8amyaMyWM:&amp;tbnh=147&amp;tbnw=123&amp;prev=/images?q=OSTEOMYELITIS&amp;hl=en&amp;safe=active&amp;sa=G&amp;gbv=2&amp;tbs=isch:1&amp;itbs=1" TargetMode="External"/><Relationship Id="rId4" Type="http://schemas.openxmlformats.org/officeDocument/2006/relationships/hyperlink" Target="http://www.google.com/imgres?imgurl=http://caribbean.scielo.org/img/revistas/wimj/v54n3/a10fig03.jpg&amp;imgrefurl=http://caribbean.scielo.org/scielo.php?script=sci_arttext&amp;pid=S0043-31442005000300010&amp;lng=en&amp;nrm=&amp;usg=__RQ32clPXNCjTudl6AAEZzQPHQ0Q=&amp;h=366&amp;w=423&amp;sz=34&amp;hl=en&amp;start=11&amp;zoom=1&amp;tbnid=xwZqxgi7Iy6HVM:&amp;tbnh=109&amp;tbnw=126&amp;prev=/images?q=BONE+SCAN+OSTEOMYELITIS&amp;hl=en&amp;safe=active&amp;sa=G&amp;gbv=2&amp;tbs=isch:1&amp;itbs=1" TargetMode="External"/><Relationship Id="rId9" Type="http://schemas.openxmlformats.org/officeDocument/2006/relationships/image" Target="../media/image8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/imgres?imgurl=http://patientsites.com/media/img/388/hand_finger_joint_intro01.jpg&amp;imgrefurl=http://citysquarephysiotherapy.patientsites.com/Injuries-Conditions/Hand/Hand-Issues/Arthritis-of-the-Finger-Joints/a~281/article.html&amp;usg=__fABL_lwNUiL8sDxzxPWvrK_SSGg=&amp;h=410&amp;w=275&amp;sz=22&amp;hl=en&amp;start=6&amp;itbs=1&amp;tbnid=lBKUYLZE38Fo9M:&amp;tbnh=125&amp;tbnw=84&amp;prev=/images?q=joints&amp;hl=en&amp;safe=active&amp;sa=G&amp;gbv=2&amp;tbs=isch:1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imgres?imgurl=http://ajs.sagepub.com/content/35/7/1059/F1.large.jpg&amp;imgrefurl=http://ajs.sagepub.com/content/35/7/1059/F1.expansion&amp;usg=__bdCJMtYz3zA0dMgO9Zz3XhBuSTg=&amp;h=1370&amp;w=1710&amp;sz=314&amp;hl=en&amp;start=17&amp;itbs=1&amp;tbnid=eW4cuvhqCCKUnM:&amp;tbnh=120&amp;tbnw=150&amp;prev=/images?q=septic+arthritis&amp;hl=en&amp;safe=active&amp;sa=G&amp;gbv=2&amp;tbs=isch:1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hyperlink" Target="http://www.google.com/imgres?imgurl=http://www.agrabilityproject.org/images/clip_image005_0003.jpg&amp;imgrefurl=http://www.agrabilityproject.org/newsletter/spring_2007/2.cfm&amp;usg=__ffDzYT5TxT_m3H6K-OSc4CBJ32g=&amp;h=300&amp;w=300&amp;sz=38&amp;hl=en&amp;start=14&amp;itbs=1&amp;tbnid=3SE14OFBbJRkFM:&amp;tbnh=116&amp;tbnw=116&amp;prev=/images?q=septic+arthritis&amp;hl=en&amp;safe=active&amp;sa=G&amp;gbv=2&amp;tbs=isch:1" TargetMode="Externa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www.vetmed.wsu.edu/resources/Techniques/images/arthro_carpus.jpg&amp;imgrefurl=http://www.vetmed.wsu.edu/resources/Techniques/arthro.aspx&amp;usg=__7u8ys_XzRffEt_7pET1uCBxNDjU=&amp;h=226&amp;w=356&amp;sz=27&amp;hl=en&amp;start=10&amp;itbs=1&amp;tbnid=BTY9B4jqSIr5UM:&amp;tbnh=77&amp;tbnw=121&amp;prev=/images?q=arthrocentesis&amp;hl=en&amp;safe=active&amp;sa=G&amp;gbv=2&amp;tbs=isch:1" TargetMode="External"/><Relationship Id="rId13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7.jpeg"/><Relationship Id="rId12" Type="http://schemas.openxmlformats.org/officeDocument/2006/relationships/hyperlink" Target="http://www.google.com/imgres?imgurl=http://www.mendmeshop.com/_img/arthrocentesis.jpg&amp;imgrefurl=http://www.mendmeshop.com/knee/knee_osteoarthritis_diagnosis.php&amp;usg=__yy-DOUkzNyhTTyB2d6MGcc-P1Ps=&amp;h=275&amp;w=207&amp;sz=6&amp;hl=en&amp;start=8&amp;itbs=1&amp;tbnid=ZrHR2ZkSLqIB2M:&amp;tbnh=114&amp;tbnw=86&amp;prev=/images?q=arthrocentesis&amp;hl=en&amp;safe=active&amp;sa=G&amp;gbv=2&amp;tbs=isch:1" TargetMode="External"/><Relationship Id="rId2" Type="http://schemas.openxmlformats.org/officeDocument/2006/relationships/hyperlink" Target="http://www.google.com/imgres?imgurl=http://www.aurorahealthcare.org/healthgate/images/si55550575.jpg&amp;imgrefurl=http://www.aurorahealthcare.org/yourhealth/healthgate/getcontent.asp?URLhealthgate=%2214768.html%22&amp;usg=__nH_blt7kf5CLKQvgSqGvJ6RW6Ek=&amp;h=254&amp;w=390&amp;sz=13&amp;hl=en&amp;start=1&amp;itbs=1&amp;tbnid=vEOaO9pLIY7cvM:&amp;tbnh=80&amp;tbnw=123&amp;prev=/images?q=arthrocentesis&amp;hl=en&amp;safe=active&amp;sa=G&amp;gbv=2&amp;tbs=isch: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kidshealth.org/parent/system/medical/headers_73163/P_Joint_Aspiration_Arthrocentesis.gif" TargetMode="External"/><Relationship Id="rId11" Type="http://schemas.openxmlformats.org/officeDocument/2006/relationships/image" Target="../media/image19.jpeg"/><Relationship Id="rId5" Type="http://schemas.openxmlformats.org/officeDocument/2006/relationships/image" Target="../media/image16.jpeg"/><Relationship Id="rId10" Type="http://schemas.openxmlformats.org/officeDocument/2006/relationships/hyperlink" Target="http://www.google.com/imgres?imgurl=http://www.netterimages.com/images/vtn/000/000/010/10437-150x150.jpg&amp;imgrefurl=http://www.netterimages.com/image/arthrocentesis.htm&amp;usg=__Sl0bChJ5W8OkNwEGY1q8VvSXHjc=&amp;h=150&amp;w=150&amp;sz=8&amp;hl=en&amp;start=7&amp;itbs=1&amp;tbnid=-NzeokeRKjJK3M:&amp;tbnh=96&amp;tbnw=96&amp;prev=/images?q=arthrocentesis&amp;hl=en&amp;safe=active&amp;sa=G&amp;gbv=2&amp;tbs=isch:1" TargetMode="External"/><Relationship Id="rId4" Type="http://schemas.openxmlformats.org/officeDocument/2006/relationships/hyperlink" Target="http://www.google.com/imgres?imgurl=http://i.ytimg.com/vi/I_byiWb21Bw/0.jpg&amp;imgrefurl=http://www.videowasi.com/videos/synovial/1/&amp;usg=__fbuxiksQqwm91QpVTonO_n5cihY=&amp;h=360&amp;w=480&amp;sz=6&amp;hl=en&amp;start=18&amp;itbs=1&amp;tbnid=v4Yc_nqj7_k3IM:&amp;tbnh=97&amp;tbnw=129&amp;prev=/images?q=arthrocentesis&amp;hl=en&amp;safe=active&amp;sa=G&amp;gbv=2&amp;tbs=isch:1" TargetMode="External"/><Relationship Id="rId9" Type="http://schemas.openxmlformats.org/officeDocument/2006/relationships/image" Target="../media/image18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Musculoskeletal block</a:t>
            </a:r>
          </a:p>
          <a:p>
            <a:r>
              <a:rPr lang="en-US" i="1" dirty="0" smtClean="0">
                <a:solidFill>
                  <a:schemeClr val="tx1"/>
                </a:solidFill>
              </a:rPr>
              <a:t>Prof. </a:t>
            </a:r>
            <a:r>
              <a:rPr lang="en-US" i="1" dirty="0" err="1" smtClean="0">
                <a:solidFill>
                  <a:schemeClr val="tx1"/>
                </a:solidFill>
              </a:rPr>
              <a:t>hanan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en-US" i="1" dirty="0" err="1" smtClean="0">
                <a:solidFill>
                  <a:schemeClr val="tx1"/>
                </a:solidFill>
              </a:rPr>
              <a:t>habib</a:t>
            </a:r>
            <a:r>
              <a:rPr lang="en-US" i="1" dirty="0" smtClean="0">
                <a:solidFill>
                  <a:schemeClr val="tx1"/>
                </a:solidFill>
              </a:rPr>
              <a:t> &amp; PROF A.M.KAMBAL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Department of pathology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ksu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Microbiology of Bone and Joint Infections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Diagnosis 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Blood culture</a:t>
            </a:r>
          </a:p>
          <a:p>
            <a:r>
              <a:rPr lang="en-US" dirty="0" smtClean="0"/>
              <a:t>Blood culture or aspiration of overlying abscess if blood cultures are negative.</a:t>
            </a:r>
          </a:p>
          <a:p>
            <a:r>
              <a:rPr lang="en-US" dirty="0" err="1" smtClean="0"/>
              <a:t>Leukocytosis</a:t>
            </a:r>
            <a:r>
              <a:rPr lang="en-US" dirty="0" smtClean="0"/>
              <a:t> may or may not occur.</a:t>
            </a:r>
          </a:p>
          <a:p>
            <a:r>
              <a:rPr lang="en-US" dirty="0" smtClean="0"/>
              <a:t>Erythrocyte sedimentation rate ( ESR) elevated or normal.</a:t>
            </a:r>
          </a:p>
          <a:p>
            <a:r>
              <a:rPr lang="en-US" b="1" dirty="0" smtClean="0"/>
              <a:t>Imaging: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X-ray</a:t>
            </a:r>
            <a:r>
              <a:rPr lang="en-US" dirty="0" smtClean="0"/>
              <a:t> : normal early in disease, soft tissue swelling , </a:t>
            </a:r>
            <a:r>
              <a:rPr lang="en-US" dirty="0" err="1" smtClean="0"/>
              <a:t>subperiosteal</a:t>
            </a:r>
            <a:r>
              <a:rPr lang="en-US" dirty="0" smtClean="0"/>
              <a:t> elevation  seen early. Bone destruction changes seen by 2-4 weeks.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Continue- imaging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/>
              <a:t>2- </a:t>
            </a:r>
            <a:r>
              <a:rPr lang="en-US" b="1" dirty="0" smtClean="0">
                <a:solidFill>
                  <a:srgbClr val="C00000"/>
                </a:solidFill>
              </a:rPr>
              <a:t>MRI</a:t>
            </a:r>
            <a:r>
              <a:rPr lang="en-US" dirty="0" smtClean="0"/>
              <a:t>  (Magnetic Resonance Imaging) is highly sensitive &amp; specific. Preferred for vertebral </a:t>
            </a:r>
            <a:r>
              <a:rPr lang="en-US" dirty="0" err="1" smtClean="0"/>
              <a:t>oesteomyelitis</a:t>
            </a:r>
            <a:r>
              <a:rPr lang="en-US" dirty="0" smtClean="0"/>
              <a:t> and cases associated with contiguous foci of infection or peripheral vascular disease.</a:t>
            </a:r>
          </a:p>
          <a:p>
            <a:pPr marL="514350" indent="-514350">
              <a:buNone/>
            </a:pPr>
            <a:r>
              <a:rPr lang="en-US" dirty="0" smtClean="0"/>
              <a:t>3- </a:t>
            </a:r>
            <a:r>
              <a:rPr lang="en-US" b="1" dirty="0" smtClean="0">
                <a:solidFill>
                  <a:srgbClr val="C00000"/>
                </a:solidFill>
              </a:rPr>
              <a:t>CT Scan </a:t>
            </a:r>
            <a:r>
              <a:rPr lang="en-US" dirty="0" smtClean="0"/>
              <a:t>used as alternative of MRI.</a:t>
            </a:r>
          </a:p>
          <a:p>
            <a:pPr marL="514350" indent="-514350">
              <a:buNone/>
            </a:pPr>
            <a:r>
              <a:rPr lang="en-US" dirty="0" smtClean="0"/>
              <a:t>( detection within 3 days of onset). </a:t>
            </a:r>
          </a:p>
          <a:p>
            <a:pPr marL="514350" indent="-514350">
              <a:buNone/>
            </a:pPr>
            <a:r>
              <a:rPr lang="en-US" dirty="0" smtClean="0"/>
              <a:t>Has a maximum effect to rule out </a:t>
            </a:r>
            <a:r>
              <a:rPr lang="en-US" dirty="0" err="1" smtClean="0"/>
              <a:t>oesteomyelitis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Treatment &amp; Management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Appropriate antimicrobial therapy </a:t>
            </a:r>
            <a:r>
              <a:rPr lang="en-US" dirty="0" smtClean="0"/>
              <a:t>, for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2-4 weeks , </a:t>
            </a:r>
            <a:r>
              <a:rPr lang="en-US" dirty="0" err="1" smtClean="0"/>
              <a:t>parenteral</a:t>
            </a:r>
            <a:r>
              <a:rPr lang="en-US" dirty="0" smtClean="0"/>
              <a:t> ( </a:t>
            </a:r>
            <a:r>
              <a:rPr lang="en-US" sz="2000" dirty="0" smtClean="0"/>
              <a:t>to achieve optimal bone conc. and ensure compliance</a:t>
            </a:r>
            <a:r>
              <a:rPr lang="en-US" dirty="0" smtClean="0"/>
              <a:t>) followed by oral therapy for a total of at least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6 weeks.</a:t>
            </a:r>
          </a:p>
          <a:p>
            <a:r>
              <a:rPr lang="en-US" b="1" dirty="0" smtClean="0"/>
              <a:t>MSSA( </a:t>
            </a:r>
            <a:r>
              <a:rPr lang="en-US" sz="1400" b="1" dirty="0" err="1" smtClean="0"/>
              <a:t>methicillin</a:t>
            </a:r>
            <a:r>
              <a:rPr lang="en-US" sz="1400" b="1" dirty="0" smtClean="0"/>
              <a:t> sensitive </a:t>
            </a:r>
            <a:r>
              <a:rPr lang="en-US" sz="1400" b="1" i="1" dirty="0" err="1" smtClean="0"/>
              <a:t>S.aureus</a:t>
            </a:r>
            <a:r>
              <a:rPr lang="en-US" b="1" dirty="0" smtClean="0"/>
              <a:t>) </a:t>
            </a:r>
            <a:r>
              <a:rPr lang="en-US" dirty="0" smtClean="0"/>
              <a:t>: </a:t>
            </a:r>
            <a:r>
              <a:rPr lang="en-US" sz="2400" dirty="0" err="1" smtClean="0"/>
              <a:t>Cloxacillin</a:t>
            </a:r>
            <a:r>
              <a:rPr lang="en-US" sz="2400" dirty="0" smtClean="0"/>
              <a:t>, or </a:t>
            </a:r>
            <a:r>
              <a:rPr lang="en-US" sz="2400" dirty="0" err="1" smtClean="0"/>
              <a:t>Clindamycin</a:t>
            </a:r>
            <a:r>
              <a:rPr lang="en-US" sz="2400" dirty="0" smtClean="0"/>
              <a:t> .</a:t>
            </a:r>
          </a:p>
          <a:p>
            <a:r>
              <a:rPr lang="en-US" b="1" dirty="0" smtClean="0"/>
              <a:t>MRSA( </a:t>
            </a:r>
            <a:r>
              <a:rPr lang="en-US" sz="1400" b="1" dirty="0" err="1" smtClean="0"/>
              <a:t>methicillin</a:t>
            </a:r>
            <a:r>
              <a:rPr lang="en-US" sz="1400" b="1" dirty="0" smtClean="0"/>
              <a:t> resistant </a:t>
            </a:r>
            <a:r>
              <a:rPr lang="en-US" sz="1400" b="1" i="1" dirty="0" err="1" smtClean="0"/>
              <a:t>S.aureus</a:t>
            </a:r>
            <a:r>
              <a:rPr lang="en-US" b="1" dirty="0" smtClean="0"/>
              <a:t>)</a:t>
            </a:r>
            <a:r>
              <a:rPr lang="en-US" dirty="0" smtClean="0"/>
              <a:t>:  </a:t>
            </a:r>
            <a:r>
              <a:rPr lang="en-US" sz="2400" dirty="0" err="1" smtClean="0"/>
              <a:t>Vancomycin</a:t>
            </a:r>
            <a:r>
              <a:rPr lang="en-US" sz="2400" dirty="0" smtClean="0"/>
              <a:t> followed by  </a:t>
            </a:r>
            <a:r>
              <a:rPr lang="en-US" sz="2400" dirty="0" err="1" smtClean="0"/>
              <a:t>Clindamycin</a:t>
            </a:r>
            <a:r>
              <a:rPr lang="en-US" sz="2400" dirty="0" smtClean="0"/>
              <a:t>, </a:t>
            </a:r>
            <a:r>
              <a:rPr lang="en-US" sz="2400" dirty="0" err="1" smtClean="0"/>
              <a:t>Linezolid</a:t>
            </a:r>
            <a:r>
              <a:rPr lang="en-US" sz="2400" dirty="0" smtClean="0"/>
              <a:t>, or TMP-SMX.</a:t>
            </a:r>
          </a:p>
          <a:p>
            <a:r>
              <a:rPr lang="en-US" b="1" dirty="0" err="1" smtClean="0"/>
              <a:t>Polymicrobial</a:t>
            </a:r>
            <a:r>
              <a:rPr lang="en-US" b="1" dirty="0" smtClean="0"/>
              <a:t> infection</a:t>
            </a:r>
            <a:r>
              <a:rPr lang="en-US" dirty="0" smtClean="0"/>
              <a:t>: </a:t>
            </a:r>
            <a:r>
              <a:rPr lang="en-US" sz="2400" dirty="0" err="1" smtClean="0"/>
              <a:t>Piperacillin-Tazobactam</a:t>
            </a:r>
            <a:r>
              <a:rPr lang="en-US" sz="2400" dirty="0" smtClean="0"/>
              <a:t> or </a:t>
            </a:r>
            <a:r>
              <a:rPr lang="en-US" sz="2400" dirty="0" err="1" smtClean="0"/>
              <a:t>Quinolone</a:t>
            </a:r>
            <a:r>
              <a:rPr lang="en-US" sz="2400" dirty="0" smtClean="0"/>
              <a:t> with </a:t>
            </a:r>
            <a:r>
              <a:rPr lang="en-US" sz="2400" dirty="0" err="1" smtClean="0"/>
              <a:t>Metronidazole</a:t>
            </a:r>
            <a:r>
              <a:rPr lang="en-US" sz="2400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Continue- treatment &amp;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Staphylococcus </a:t>
            </a:r>
            <a:r>
              <a:rPr lang="en-US" i="1" dirty="0" err="1" smtClean="0"/>
              <a:t>epidermidis</a:t>
            </a:r>
            <a:r>
              <a:rPr lang="en-US" dirty="0" smtClean="0"/>
              <a:t>:   </a:t>
            </a:r>
            <a:r>
              <a:rPr lang="en-US" sz="2000" dirty="0" err="1" smtClean="0"/>
              <a:t>Vancomycin</a:t>
            </a:r>
            <a:endParaRPr lang="en-US" sz="2000" dirty="0" smtClean="0"/>
          </a:p>
          <a:p>
            <a:r>
              <a:rPr lang="en-US" i="1" dirty="0" err="1" smtClean="0"/>
              <a:t>Enterobacteriacae</a:t>
            </a:r>
            <a:r>
              <a:rPr lang="en-US" dirty="0" smtClean="0"/>
              <a:t>:   </a:t>
            </a:r>
            <a:r>
              <a:rPr lang="en-US" sz="2000" dirty="0" err="1" smtClean="0"/>
              <a:t>Ceftriaxone</a:t>
            </a:r>
            <a:endParaRPr lang="en-US" sz="2000" dirty="0" smtClean="0"/>
          </a:p>
          <a:p>
            <a:r>
              <a:rPr lang="en-US" dirty="0" smtClean="0"/>
              <a:t>Other Gram negative bacilli:  </a:t>
            </a:r>
            <a:r>
              <a:rPr lang="en-US" sz="2000" dirty="0" err="1" smtClean="0"/>
              <a:t>Quinolones</a:t>
            </a:r>
            <a:endParaRPr lang="en-US" sz="2000" dirty="0" smtClean="0"/>
          </a:p>
          <a:p>
            <a:r>
              <a:rPr lang="en-US" i="1" dirty="0" smtClean="0"/>
              <a:t>Pseudomonas </a:t>
            </a:r>
            <a:r>
              <a:rPr lang="en-US" i="1" dirty="0" err="1" smtClean="0"/>
              <a:t>aeruginosa</a:t>
            </a:r>
            <a:r>
              <a:rPr lang="en-US" dirty="0" smtClean="0"/>
              <a:t>: </a:t>
            </a:r>
            <a:r>
              <a:rPr lang="en-US" sz="2000" dirty="0" err="1" smtClean="0"/>
              <a:t>Carbapenems</a:t>
            </a:r>
            <a:r>
              <a:rPr lang="en-US" sz="2000" dirty="0" smtClean="0"/>
              <a:t>, or </a:t>
            </a:r>
            <a:r>
              <a:rPr lang="en-US" sz="2000" dirty="0" err="1" smtClean="0"/>
              <a:t>Piperacillin</a:t>
            </a:r>
            <a:r>
              <a:rPr lang="en-US" sz="2000" dirty="0" smtClean="0"/>
              <a:t> +/- </a:t>
            </a:r>
            <a:r>
              <a:rPr lang="en-US" sz="2000" dirty="0" err="1" smtClean="0"/>
              <a:t>Aminoglycoside</a:t>
            </a:r>
            <a:r>
              <a:rPr lang="en-US" sz="2000" dirty="0" smtClean="0"/>
              <a:t>.</a:t>
            </a:r>
          </a:p>
          <a:p>
            <a:r>
              <a:rPr lang="en-US" dirty="0" smtClean="0"/>
              <a:t>Anaerobes:   </a:t>
            </a:r>
            <a:r>
              <a:rPr lang="en-US" sz="2000" dirty="0" err="1" smtClean="0"/>
              <a:t>Metronidazole</a:t>
            </a:r>
            <a:r>
              <a:rPr lang="en-US" sz="2000" dirty="0" smtClean="0"/>
              <a:t> or </a:t>
            </a:r>
            <a:r>
              <a:rPr lang="en-US" sz="2000" dirty="0" err="1" smtClean="0"/>
              <a:t>Clindamycin</a:t>
            </a:r>
            <a:endParaRPr lang="en-US" sz="2000" dirty="0" smtClean="0"/>
          </a:p>
          <a:p>
            <a:pPr>
              <a:buNone/>
            </a:pPr>
            <a:r>
              <a:rPr lang="en-US" dirty="0" smtClean="0"/>
              <a:t>2- </a:t>
            </a:r>
            <a:r>
              <a:rPr lang="en-US" b="1" dirty="0" smtClean="0">
                <a:solidFill>
                  <a:srgbClr val="C00000"/>
                </a:solidFill>
              </a:rPr>
              <a:t>Surgery</a:t>
            </a:r>
            <a:r>
              <a:rPr lang="en-US" dirty="0" smtClean="0"/>
              <a:t> for neurological complications, </a:t>
            </a:r>
            <a:r>
              <a:rPr lang="en-US" dirty="0" err="1" smtClean="0"/>
              <a:t>paravertebral</a:t>
            </a:r>
            <a:r>
              <a:rPr lang="en-US" dirty="0" smtClean="0"/>
              <a:t> abscess  &amp; hip joint involvement.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Prognosis &amp; Complications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Early diagnosis and antibiotic treatment produce optimal results.</a:t>
            </a:r>
          </a:p>
          <a:p>
            <a:r>
              <a:rPr lang="en-US" dirty="0" smtClean="0"/>
              <a:t>Inadequate therapy result in relapse and chronic disease.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Complications</a:t>
            </a:r>
            <a:r>
              <a:rPr lang="en-US" dirty="0" smtClean="0"/>
              <a:t>: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septicemia, metastatic abscesses, septic arthritis, chronic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oesteomyelitis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loss of limb ,or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paravertebral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abscess.</a:t>
            </a:r>
          </a:p>
          <a:p>
            <a:r>
              <a:rPr lang="en-US" dirty="0" smtClean="0"/>
              <a:t>Monthly ESR for 3 months and at 6 months is useful to document treatment.</a:t>
            </a:r>
          </a:p>
          <a:p>
            <a:r>
              <a:rPr lang="en-US" dirty="0" smtClean="0"/>
              <a:t>Cases due to contiguous source more difficult to eradicate . </a:t>
            </a:r>
            <a:r>
              <a:rPr lang="en-US" dirty="0" smtClean="0">
                <a:solidFill>
                  <a:srgbClr val="0070C0"/>
                </a:solidFill>
              </a:rPr>
              <a:t>Relapse common (50%) , surgery indicated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Chronic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Osteomyelitis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chronic infection of the bone and bone marrow usually secondary to inadequately treated or relapse of acute </a:t>
            </a:r>
            <a:r>
              <a:rPr lang="en-US" dirty="0" err="1" smtClean="0"/>
              <a:t>osteomyelitis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Management difficult , prognosis poor.</a:t>
            </a:r>
          </a:p>
          <a:p>
            <a:r>
              <a:rPr lang="en-US" dirty="0" smtClean="0"/>
              <a:t>Infection may not completely cured.</a:t>
            </a:r>
          </a:p>
          <a:p>
            <a:r>
              <a:rPr lang="en-US" dirty="0" smtClean="0"/>
              <a:t>May recur many years, decades, after initial episode.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Most infections are secondary to a contiguous focus or peripheral vascular disease; 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chronic infection due hematological spread is rare.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TB and fungal </a:t>
            </a:r>
            <a:r>
              <a:rPr lang="en-US" dirty="0" err="1" smtClean="0">
                <a:solidFill>
                  <a:srgbClr val="C00000"/>
                </a:solidFill>
              </a:rPr>
              <a:t>osteomyelitis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clinically have indolent “chronic” course.   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bg2">
                    <a:lumMod val="10000"/>
                  </a:schemeClr>
                </a:solidFill>
              </a:rPr>
              <a:t>Etiology, Epidemiology &amp; Risk factors</a:t>
            </a:r>
            <a:endParaRPr lang="en-US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General risk factors:</a:t>
            </a:r>
          </a:p>
          <a:p>
            <a:pPr>
              <a:buNone/>
            </a:pPr>
            <a:r>
              <a:rPr lang="en-US" dirty="0" smtClean="0"/>
              <a:t>Penetrating trauma</a:t>
            </a:r>
          </a:p>
          <a:p>
            <a:pPr>
              <a:buNone/>
            </a:pPr>
            <a:r>
              <a:rPr lang="en-US" dirty="0" smtClean="0"/>
              <a:t>Prosthetic devices</a:t>
            </a:r>
          </a:p>
          <a:p>
            <a:pPr>
              <a:buNone/>
            </a:pPr>
            <a:r>
              <a:rPr lang="en-US" dirty="0" smtClean="0"/>
              <a:t>Animal bites</a:t>
            </a:r>
          </a:p>
          <a:p>
            <a:pPr>
              <a:buNone/>
            </a:pPr>
            <a:r>
              <a:rPr lang="en-US" dirty="0" smtClean="0"/>
              <a:t>IV ( intravenous ) drug use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Host risk factors:</a:t>
            </a:r>
          </a:p>
          <a:p>
            <a:pPr>
              <a:buNone/>
            </a:pPr>
            <a:r>
              <a:rPr lang="en-US" dirty="0" smtClean="0"/>
              <a:t>Peripheral vascular disease</a:t>
            </a:r>
          </a:p>
          <a:p>
            <a:pPr>
              <a:buNone/>
            </a:pPr>
            <a:r>
              <a:rPr lang="en-US" dirty="0" smtClean="0"/>
              <a:t>Peripheral neuropathy</a:t>
            </a:r>
          </a:p>
          <a:p>
            <a:pPr>
              <a:buNone/>
            </a:pPr>
            <a:r>
              <a:rPr lang="en-US" dirty="0" smtClean="0"/>
              <a:t>Sickle cell disease, diabetes mellitus &amp; </a:t>
            </a:r>
            <a:r>
              <a:rPr lang="en-US" dirty="0" err="1" smtClean="0"/>
              <a:t>immunocompromized</a:t>
            </a:r>
            <a:r>
              <a:rPr lang="en-US" dirty="0" smtClean="0"/>
              <a:t>  states.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Extent of disease and outcome depends on general nutritional status of involved tissues, degree of bone necrosis, virulence of pathogen. </a:t>
            </a:r>
          </a:p>
          <a:p>
            <a:r>
              <a:rPr lang="en-US" b="1" i="1" dirty="0" err="1" smtClean="0">
                <a:solidFill>
                  <a:srgbClr val="C00000"/>
                </a:solidFill>
              </a:rPr>
              <a:t>S.aureus</a:t>
            </a:r>
            <a:r>
              <a:rPr lang="en-US" b="1" dirty="0" smtClean="0">
                <a:solidFill>
                  <a:srgbClr val="C00000"/>
                </a:solidFill>
              </a:rPr>
              <a:t> is the most common pathogen</a:t>
            </a:r>
          </a:p>
          <a:p>
            <a:r>
              <a:rPr lang="en-US" b="1" dirty="0" smtClean="0"/>
              <a:t>Other microorganisms:</a:t>
            </a:r>
            <a:r>
              <a:rPr lang="en-US" dirty="0" smtClean="0"/>
              <a:t> </a:t>
            </a:r>
            <a:r>
              <a:rPr lang="en-US" i="1" dirty="0" err="1" smtClean="0"/>
              <a:t>S.epidermidis</a:t>
            </a:r>
            <a:r>
              <a:rPr lang="en-US" i="1" dirty="0" smtClean="0"/>
              <a:t>, </a:t>
            </a:r>
            <a:r>
              <a:rPr lang="en-US" i="1" dirty="0" err="1" smtClean="0"/>
              <a:t>enterococci</a:t>
            </a:r>
            <a:r>
              <a:rPr lang="en-US" dirty="0" smtClean="0"/>
              <a:t>, streptococci, </a:t>
            </a:r>
            <a:r>
              <a:rPr lang="en-US" i="1" dirty="0" err="1" smtClean="0"/>
              <a:t>Enterobactericae</a:t>
            </a:r>
            <a:r>
              <a:rPr lang="en-US" i="1" dirty="0" smtClean="0"/>
              <a:t>, Pseudomonas, </a:t>
            </a:r>
            <a:r>
              <a:rPr lang="en-US" dirty="0" smtClean="0"/>
              <a:t>anaerobes.</a:t>
            </a:r>
          </a:p>
          <a:p>
            <a:r>
              <a:rPr lang="en-US" dirty="0" err="1" smtClean="0"/>
              <a:t>Polymicrobial</a:t>
            </a:r>
            <a:r>
              <a:rPr lang="en-US" dirty="0" smtClean="0"/>
              <a:t> infection common with </a:t>
            </a:r>
            <a:r>
              <a:rPr lang="en-US" dirty="0" err="1" smtClean="0"/>
              <a:t>decubitus</a:t>
            </a:r>
            <a:r>
              <a:rPr lang="en-US" dirty="0" smtClean="0"/>
              <a:t> ulcers and diabetic foot infections.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Mycobacteria</a:t>
            </a:r>
            <a:r>
              <a:rPr lang="en-US" dirty="0" smtClean="0"/>
              <a:t> and fungi may be seen in </a:t>
            </a:r>
            <a:r>
              <a:rPr lang="en-US" dirty="0" err="1" smtClean="0"/>
              <a:t>immunosuppressed</a:t>
            </a:r>
            <a:r>
              <a:rPr lang="en-US" dirty="0" smtClean="0"/>
              <a:t>  patients. </a:t>
            </a:r>
          </a:p>
          <a:p>
            <a:pPr>
              <a:buNone/>
            </a:pPr>
            <a:r>
              <a:rPr lang="en-US" i="1" dirty="0" smtClean="0">
                <a:solidFill>
                  <a:srgbClr val="C00000"/>
                </a:solidFill>
              </a:rPr>
              <a:t>MTB  </a:t>
            </a:r>
            <a:r>
              <a:rPr lang="en-US" dirty="0" err="1" smtClean="0">
                <a:solidFill>
                  <a:srgbClr val="C00000"/>
                </a:solidFill>
              </a:rPr>
              <a:t>osteomyelitis</a:t>
            </a:r>
            <a:r>
              <a:rPr lang="en-US" dirty="0" smtClean="0">
                <a:solidFill>
                  <a:srgbClr val="C00000"/>
                </a:solidFill>
              </a:rPr>
              <a:t>  primarily results from </a:t>
            </a:r>
            <a:r>
              <a:rPr lang="en-US" dirty="0" err="1" smtClean="0">
                <a:solidFill>
                  <a:srgbClr val="C00000"/>
                </a:solidFill>
              </a:rPr>
              <a:t>hemtogenous</a:t>
            </a:r>
            <a:r>
              <a:rPr lang="en-US" dirty="0" smtClean="0">
                <a:solidFill>
                  <a:srgbClr val="C00000"/>
                </a:solidFill>
              </a:rPr>
              <a:t> spread from lung foci or as an extension from a </a:t>
            </a:r>
            <a:r>
              <a:rPr lang="en-US" dirty="0" err="1" smtClean="0">
                <a:solidFill>
                  <a:srgbClr val="C00000"/>
                </a:solidFill>
              </a:rPr>
              <a:t>caseating</a:t>
            </a:r>
            <a:r>
              <a:rPr lang="en-US" dirty="0" smtClean="0">
                <a:solidFill>
                  <a:srgbClr val="C00000"/>
                </a:solidFill>
              </a:rPr>
              <a:t> lymph bone ( 50% in spine). It resembles </a:t>
            </a:r>
            <a:r>
              <a:rPr lang="en-US" i="1" dirty="0" err="1" smtClean="0">
                <a:solidFill>
                  <a:srgbClr val="C00000"/>
                </a:solidFill>
              </a:rPr>
              <a:t>Brucella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osteomyelitis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TB &amp; </a:t>
            </a:r>
            <a:r>
              <a:rPr lang="en-US" i="1" dirty="0" err="1" smtClean="0">
                <a:solidFill>
                  <a:srgbClr val="C00000"/>
                </a:solidFill>
              </a:rPr>
              <a:t>Brucella</a:t>
            </a:r>
            <a:r>
              <a:rPr lang="en-US" dirty="0" smtClean="0">
                <a:solidFill>
                  <a:srgbClr val="C00000"/>
                </a:solidFill>
              </a:rPr>
              <a:t> are common in KSA.</a:t>
            </a:r>
          </a:p>
          <a:p>
            <a:r>
              <a:rPr lang="en-US" dirty="0" err="1" smtClean="0"/>
              <a:t>Hematogenous</a:t>
            </a:r>
            <a:r>
              <a:rPr lang="en-US" dirty="0" smtClean="0"/>
              <a:t> </a:t>
            </a:r>
            <a:r>
              <a:rPr lang="en-US" dirty="0" err="1" smtClean="0"/>
              <a:t>osteomyelitis</a:t>
            </a:r>
            <a:r>
              <a:rPr lang="en-US" dirty="0" smtClean="0"/>
              <a:t> </a:t>
            </a:r>
            <a:r>
              <a:rPr lang="en-US" dirty="0" smtClean="0"/>
              <a:t>due to fungi 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i="1" dirty="0" smtClean="0"/>
              <a:t>Candida</a:t>
            </a:r>
            <a:r>
              <a:rPr lang="en-US" dirty="0" smtClean="0"/>
              <a:t> spp.,</a:t>
            </a:r>
            <a:r>
              <a:rPr lang="en-US" i="1" dirty="0" smtClean="0"/>
              <a:t> </a:t>
            </a:r>
            <a:r>
              <a:rPr lang="en-US" i="1" dirty="0" err="1" smtClean="0"/>
              <a:t>Aspergillus</a:t>
            </a:r>
            <a:r>
              <a:rPr lang="en-US" i="1" dirty="0" smtClean="0"/>
              <a:t> </a:t>
            </a:r>
            <a:r>
              <a:rPr lang="en-US" dirty="0" smtClean="0"/>
              <a:t>spp. and other fungi may occur.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Patient Presentation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Sinus tract, persistent wound drainage or a chronic non-healing ulcer are common presentations.</a:t>
            </a:r>
          </a:p>
          <a:p>
            <a:r>
              <a:rPr lang="en-US" dirty="0" smtClean="0"/>
              <a:t>Overlying skin may be scarred and adherent to the involved bone.</a:t>
            </a:r>
          </a:p>
          <a:p>
            <a:r>
              <a:rPr lang="en-US" dirty="0" smtClean="0"/>
              <a:t>Acute symptoms and systemic manifestations are uncommon.</a:t>
            </a:r>
          </a:p>
          <a:p>
            <a:r>
              <a:rPr lang="en-US" dirty="0" smtClean="0"/>
              <a:t>Local signs may be absent except during acute exacerbation.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Introduction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Bone &amp; joint infections may exist separately or together.</a:t>
            </a:r>
          </a:p>
          <a:p>
            <a:r>
              <a:rPr lang="en-US" dirty="0" smtClean="0"/>
              <a:t>Both are more common in infants and children.</a:t>
            </a:r>
          </a:p>
          <a:p>
            <a:r>
              <a:rPr lang="en-US" dirty="0" smtClean="0"/>
              <a:t>Usually caused by </a:t>
            </a:r>
            <a:r>
              <a:rPr lang="en-US" b="1" dirty="0" smtClean="0">
                <a:solidFill>
                  <a:srgbClr val="FF0000"/>
                </a:solidFill>
              </a:rPr>
              <a:t>blood</a:t>
            </a:r>
            <a:r>
              <a:rPr lang="en-US" dirty="0" smtClean="0"/>
              <a:t> borne spread ,but can result from </a:t>
            </a:r>
            <a:r>
              <a:rPr lang="en-US" b="1" dirty="0" smtClean="0">
                <a:solidFill>
                  <a:srgbClr val="0070C0"/>
                </a:solidFill>
              </a:rPr>
              <a:t>local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trauma or  spread from </a:t>
            </a:r>
            <a:r>
              <a:rPr lang="en-US" b="1" dirty="0" smtClean="0">
                <a:solidFill>
                  <a:srgbClr val="0070C0"/>
                </a:solidFill>
              </a:rPr>
              <a:t>contiguous soft tissue infection.</a:t>
            </a:r>
          </a:p>
          <a:p>
            <a:r>
              <a:rPr lang="en-US" dirty="0" smtClean="0"/>
              <a:t> Often associated with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foreign body </a:t>
            </a:r>
            <a:r>
              <a:rPr lang="en-US" dirty="0" smtClean="0"/>
              <a:t>at the primary wound site.</a:t>
            </a:r>
          </a:p>
          <a:p>
            <a:r>
              <a:rPr lang="en-US" dirty="0" smtClean="0"/>
              <a:t>If not treated lead to devastating effect.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Differential Diagnosis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Osteoid</a:t>
            </a:r>
            <a:r>
              <a:rPr lang="en-US" dirty="0" smtClean="0"/>
              <a:t> </a:t>
            </a:r>
            <a:r>
              <a:rPr lang="en-US" dirty="0" err="1" smtClean="0"/>
              <a:t>osteoma</a:t>
            </a:r>
            <a:endParaRPr lang="en-US" dirty="0" smtClean="0"/>
          </a:p>
          <a:p>
            <a:r>
              <a:rPr lang="en-US" dirty="0" err="1" smtClean="0"/>
              <a:t>Osteosarcoma</a:t>
            </a:r>
            <a:endParaRPr lang="en-US" dirty="0" smtClean="0"/>
          </a:p>
          <a:p>
            <a:r>
              <a:rPr lang="en-US" dirty="0" smtClean="0"/>
              <a:t>Secondary bony metastases</a:t>
            </a:r>
          </a:p>
          <a:p>
            <a:r>
              <a:rPr lang="en-US" dirty="0" smtClean="0"/>
              <a:t>Paget’s disease of the bone</a:t>
            </a:r>
          </a:p>
          <a:p>
            <a:r>
              <a:rPr lang="en-US" dirty="0" smtClean="0"/>
              <a:t>Gout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Diagnosis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Blood culture not very helpful- because </a:t>
            </a:r>
            <a:r>
              <a:rPr lang="en-US" dirty="0" err="1" smtClean="0"/>
              <a:t>bacteremia</a:t>
            </a:r>
            <a:r>
              <a:rPr lang="en-US" dirty="0" smtClean="0"/>
              <a:t> is rare.</a:t>
            </a:r>
          </a:p>
          <a:p>
            <a:r>
              <a:rPr lang="en-US" dirty="0" smtClean="0"/>
              <a:t>WBC  normal, ESR elevated but not specific.</a:t>
            </a:r>
          </a:p>
          <a:p>
            <a:r>
              <a:rPr lang="en-US" dirty="0" smtClean="0"/>
              <a:t>Radiologic changes complicated by the presence of bony abnormalities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MRI helpful for diagnosis and evaluation of extent of disease.</a:t>
            </a:r>
          </a:p>
          <a:p>
            <a:r>
              <a:rPr lang="en-US" dirty="0" smtClean="0"/>
              <a:t>Wound /sinus culture not reliable. Isolation of MRSA or </a:t>
            </a:r>
            <a:r>
              <a:rPr lang="en-US" dirty="0" err="1" smtClean="0"/>
              <a:t>vancomycin</a:t>
            </a:r>
            <a:r>
              <a:rPr lang="en-US" dirty="0" smtClean="0"/>
              <a:t> resistant </a:t>
            </a:r>
            <a:r>
              <a:rPr lang="en-US" dirty="0" err="1" smtClean="0"/>
              <a:t>enterococci</a:t>
            </a:r>
            <a:r>
              <a:rPr lang="en-US" dirty="0" smtClean="0"/>
              <a:t> should initiate infection control measures.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Definite microbiological diagnosis by culture of bone biopsy or FNA &amp; Histological examination  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Surgery for diagnosis and therapeutic purposes.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Treatment and Management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Extensive surgical debridement with antibiotic therapy</a:t>
            </a:r>
            <a:r>
              <a:rPr lang="en-US" dirty="0" smtClean="0"/>
              <a:t>. </a:t>
            </a:r>
            <a:r>
              <a:rPr lang="en-US" dirty="0" err="1" smtClean="0">
                <a:solidFill>
                  <a:srgbClr val="002060"/>
                </a:solidFill>
              </a:rPr>
              <a:t>Parenteral</a:t>
            </a:r>
            <a:r>
              <a:rPr lang="en-US" dirty="0" smtClean="0">
                <a:solidFill>
                  <a:srgbClr val="002060"/>
                </a:solidFill>
              </a:rPr>
              <a:t> antibiotics for 3-6 weeks followed by long term oral suppressive therapy.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Some patients may require life long antibiotic ,others for acute exacerbations.</a:t>
            </a:r>
          </a:p>
          <a:p>
            <a:r>
              <a:rPr lang="en-US" b="1" i="1" dirty="0" smtClean="0"/>
              <a:t>MSSA</a:t>
            </a:r>
            <a:r>
              <a:rPr lang="en-US" dirty="0" smtClean="0"/>
              <a:t>: </a:t>
            </a:r>
            <a:r>
              <a:rPr lang="en-US" dirty="0" err="1" smtClean="0"/>
              <a:t>Cloxacillin</a:t>
            </a:r>
            <a:endParaRPr lang="en-US" dirty="0" smtClean="0"/>
          </a:p>
          <a:p>
            <a:r>
              <a:rPr lang="en-US" b="1" i="1" dirty="0" smtClean="0"/>
              <a:t>MRSA &amp; </a:t>
            </a:r>
            <a:r>
              <a:rPr lang="en-US" b="1" i="1" dirty="0" err="1" smtClean="0"/>
              <a:t>S.epidermidis</a:t>
            </a:r>
            <a:r>
              <a:rPr lang="en-US" dirty="0" smtClean="0"/>
              <a:t>: </a:t>
            </a:r>
            <a:r>
              <a:rPr lang="en-US" dirty="0" err="1" smtClean="0"/>
              <a:t>Vancomycin</a:t>
            </a:r>
            <a:r>
              <a:rPr lang="en-US" dirty="0" smtClean="0"/>
              <a:t> then oral </a:t>
            </a:r>
            <a:r>
              <a:rPr lang="en-US" dirty="0" err="1" smtClean="0"/>
              <a:t>Clindamycin</a:t>
            </a:r>
            <a:r>
              <a:rPr lang="en-US" dirty="0" smtClean="0"/>
              <a:t> or TMP-SMX.</a:t>
            </a:r>
          </a:p>
          <a:p>
            <a:r>
              <a:rPr lang="en-US" dirty="0" smtClean="0"/>
              <a:t>Other bacteria treat as acute </a:t>
            </a:r>
            <a:r>
              <a:rPr lang="en-US" dirty="0" err="1" smtClean="0"/>
              <a:t>oesteomyelitis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MTB</a:t>
            </a:r>
            <a:r>
              <a:rPr lang="en-US" dirty="0" smtClean="0">
                <a:solidFill>
                  <a:srgbClr val="C00000"/>
                </a:solidFill>
              </a:rPr>
              <a:t>: 4 drugs : INH,RIF ,</a:t>
            </a:r>
            <a:r>
              <a:rPr lang="en-US" dirty="0" err="1" smtClean="0">
                <a:solidFill>
                  <a:srgbClr val="C00000"/>
                </a:solidFill>
              </a:rPr>
              <a:t>Pyrazinamide</a:t>
            </a:r>
            <a:r>
              <a:rPr lang="en-US" dirty="0" smtClean="0">
                <a:solidFill>
                  <a:srgbClr val="C00000"/>
                </a:solidFill>
              </a:rPr>
              <a:t> &amp; </a:t>
            </a:r>
            <a:r>
              <a:rPr lang="en-US" dirty="0" err="1" smtClean="0">
                <a:solidFill>
                  <a:srgbClr val="C00000"/>
                </a:solidFill>
              </a:rPr>
              <a:t>Ethambutol</a:t>
            </a:r>
            <a:r>
              <a:rPr lang="en-US" dirty="0" smtClean="0">
                <a:solidFill>
                  <a:srgbClr val="C00000"/>
                </a:solidFill>
              </a:rPr>
              <a:t> for 2 months followed by RIF + INH for additional 4 months.  </a:t>
            </a:r>
            <a:r>
              <a:rPr lang="en-US" i="1" dirty="0" err="1" smtClean="0">
                <a:solidFill>
                  <a:srgbClr val="FF0000"/>
                </a:solidFill>
              </a:rPr>
              <a:t>Brucella</a:t>
            </a:r>
            <a:r>
              <a:rPr lang="en-US" dirty="0" smtClean="0">
                <a:solidFill>
                  <a:srgbClr val="FF0000"/>
                </a:solidFill>
              </a:rPr>
              <a:t> is treated with tetracycline and </a:t>
            </a:r>
            <a:r>
              <a:rPr lang="en-US" dirty="0" err="1" smtClean="0">
                <a:solidFill>
                  <a:srgbClr val="FF0000"/>
                </a:solidFill>
              </a:rPr>
              <a:t>rifampicin</a:t>
            </a:r>
            <a:r>
              <a:rPr lang="en-US" dirty="0" smtClean="0">
                <a:solidFill>
                  <a:srgbClr val="FF0000"/>
                </a:solidFill>
              </a:rPr>
              <a:t> for 2 to 3 months.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Prognosis &amp; Complications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Relapses are frequent </a:t>
            </a:r>
          </a:p>
          <a:p>
            <a:r>
              <a:rPr lang="en-US" b="1" dirty="0" smtClean="0"/>
              <a:t>Complications:</a:t>
            </a:r>
          </a:p>
          <a:p>
            <a:pPr>
              <a:buNone/>
            </a:pPr>
            <a:r>
              <a:rPr lang="en-US" dirty="0" smtClean="0"/>
              <a:t>Recurrence</a:t>
            </a:r>
          </a:p>
          <a:p>
            <a:pPr>
              <a:buNone/>
            </a:pPr>
            <a:r>
              <a:rPr lang="en-US" dirty="0" smtClean="0"/>
              <a:t>Loss of limb</a:t>
            </a:r>
          </a:p>
          <a:p>
            <a:pPr>
              <a:buNone/>
            </a:pPr>
            <a:r>
              <a:rPr lang="en-US" dirty="0" smtClean="0"/>
              <a:t>Pathological fractures</a:t>
            </a:r>
          </a:p>
          <a:p>
            <a:pPr>
              <a:buNone/>
            </a:pPr>
            <a:r>
              <a:rPr lang="en-US" dirty="0" smtClean="0"/>
              <a:t>Primary </a:t>
            </a:r>
            <a:r>
              <a:rPr lang="en-US" dirty="0" err="1" smtClean="0"/>
              <a:t>epidermoid</a:t>
            </a:r>
            <a:r>
              <a:rPr lang="en-US" dirty="0" smtClean="0"/>
              <a:t> carcinoma of sinus tract</a:t>
            </a:r>
          </a:p>
          <a:p>
            <a:pPr>
              <a:buNone/>
            </a:pPr>
            <a:r>
              <a:rPr lang="en-US" dirty="0" smtClean="0"/>
              <a:t>Malignant </a:t>
            </a:r>
            <a:r>
              <a:rPr lang="en-US" dirty="0" err="1" smtClean="0"/>
              <a:t>histocytoma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Secondary </a:t>
            </a:r>
            <a:r>
              <a:rPr lang="en-US" dirty="0" err="1" smtClean="0"/>
              <a:t>amyloidosis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Lymphoma &amp; multiple myeloma( rare)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 Blood culture &amp; Bone images and cases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99330" name="Picture 2" descr="http://t2.gstatic.com/images?q=tbn:o1PxYjGpU6gxMM:http://www.rch.org.au/specimen/images/specimen400/Blood-Culture-Bottles-all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371600"/>
            <a:ext cx="2743200" cy="2590800"/>
          </a:xfrm>
          <a:prstGeom prst="rect">
            <a:avLst/>
          </a:prstGeom>
          <a:noFill/>
        </p:spPr>
      </p:pic>
      <p:pic>
        <p:nvPicPr>
          <p:cNvPr id="99332" name="Picture 4" descr="http://t2.gstatic.com/images?q=tbn:xwZqxgi7Iy6HVM:http://caribbean.scielo.org/img/revistas/wimj/v54n3/a10fig0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1371600"/>
            <a:ext cx="2057400" cy="2286000"/>
          </a:xfrm>
          <a:prstGeom prst="rect">
            <a:avLst/>
          </a:prstGeom>
          <a:noFill/>
        </p:spPr>
      </p:pic>
      <p:pic>
        <p:nvPicPr>
          <p:cNvPr id="99334" name="Picture 6" descr="http://t2.gstatic.com/images?q=tbn:THEEWTMnS8QxyM:http://farm1.static.flickr.com/200/495054326_dd31f8723e.jpg%3Fv%3D0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91000" y="1600200"/>
            <a:ext cx="1885950" cy="1924050"/>
          </a:xfrm>
          <a:prstGeom prst="rect">
            <a:avLst/>
          </a:prstGeom>
          <a:noFill/>
        </p:spPr>
      </p:pic>
      <p:pic>
        <p:nvPicPr>
          <p:cNvPr id="99336" name="Picture 8" descr="http://t2.gstatic.com/images?q=tbn:eWShvuUpUsluOM:http://www0.sun.ac.za/ortho/webct-ortho/osteitis/osteomyelitis-arthritis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81800" y="3886200"/>
            <a:ext cx="1981200" cy="2286000"/>
          </a:xfrm>
          <a:prstGeom prst="rect">
            <a:avLst/>
          </a:prstGeom>
          <a:noFill/>
        </p:spPr>
      </p:pic>
      <p:pic>
        <p:nvPicPr>
          <p:cNvPr id="99338" name="Picture 10" descr="http://t2.gstatic.com/images?q=tbn:OOMEv8amyaMyWM:http://www.thachers.org/images/Chronic_osteomyelitis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267200" y="3886200"/>
            <a:ext cx="2286000" cy="2133600"/>
          </a:xfrm>
          <a:prstGeom prst="rect">
            <a:avLst/>
          </a:prstGeom>
          <a:noFill/>
        </p:spPr>
      </p:pic>
      <p:pic>
        <p:nvPicPr>
          <p:cNvPr id="99340" name="Picture 12" descr="http://t2.gstatic.com/images?q=tbn:H0oRn4pfq0MuyM:http://www.medicalook.com/diseases_images/osteomyelitis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066800" y="4267200"/>
            <a:ext cx="2438400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Arthritis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Infectious Arthritis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 smtClean="0"/>
              <a:t>is inflammation of the joint space secondary to infection.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Generally affects a single joint and result in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suppurative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inflammation.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r>
              <a:rPr lang="en-US" dirty="0" err="1" smtClean="0">
                <a:solidFill>
                  <a:srgbClr val="C00000"/>
                </a:solidFill>
              </a:rPr>
              <a:t>Hematogenous</a:t>
            </a:r>
            <a:r>
              <a:rPr lang="en-US" dirty="0" smtClean="0">
                <a:solidFill>
                  <a:srgbClr val="C00000"/>
                </a:solidFill>
              </a:rPr>
              <a:t> seeding of joint is most common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Pain, swelling, limitation of movement common symptoms</a:t>
            </a:r>
          </a:p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Diagnosis by </a:t>
            </a:r>
            <a:r>
              <a:rPr lang="en-US" b="1" dirty="0" err="1" smtClean="0">
                <a:solidFill>
                  <a:srgbClr val="7030A0"/>
                </a:solidFill>
              </a:rPr>
              <a:t>Arthrocentesis</a:t>
            </a:r>
            <a:r>
              <a:rPr lang="en-US" dirty="0" smtClean="0">
                <a:solidFill>
                  <a:srgbClr val="7030A0"/>
                </a:solidFill>
              </a:rPr>
              <a:t> to obtain synovial fluid for analysis.</a:t>
            </a:r>
          </a:p>
          <a:p>
            <a:pPr>
              <a:buNone/>
            </a:pPr>
            <a:r>
              <a:rPr lang="en-US" dirty="0" smtClean="0"/>
              <a:t>Gram stain, culture &amp; sensitivity</a:t>
            </a:r>
          </a:p>
          <a:p>
            <a:pPr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Drainage &amp; antimicrobial therapy important management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97282" name="Picture 2" descr="http://t0.gstatic.com/images?q=tbn:lBKUYLZE38Fo9M:http://patientsites.com/media/img/388/hand_finger_joint_intro0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28600"/>
            <a:ext cx="1181100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Etiology, Epidemiology&amp; Risk factors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Gonococcal</a:t>
            </a:r>
            <a:r>
              <a:rPr lang="en-US" dirty="0" smtClean="0"/>
              <a:t> infection most common cause in young, sexually active adults caused by </a:t>
            </a:r>
            <a:r>
              <a:rPr lang="en-US" i="1" dirty="0" err="1" smtClean="0"/>
              <a:t>Neisseria</a:t>
            </a:r>
            <a:r>
              <a:rPr lang="en-US" i="1" dirty="0" smtClean="0"/>
              <a:t> </a:t>
            </a:r>
            <a:r>
              <a:rPr lang="en-US" i="1" dirty="0" err="1" smtClean="0"/>
              <a:t>gonorrheae</a:t>
            </a:r>
            <a:r>
              <a:rPr lang="en-US" i="1" dirty="0" smtClean="0"/>
              <a:t> . </a:t>
            </a:r>
            <a:r>
              <a:rPr lang="en-US" dirty="0" smtClean="0"/>
              <a:t>Leads to disseminated infection secondary to  </a:t>
            </a:r>
            <a:r>
              <a:rPr lang="en-US" dirty="0" err="1" smtClean="0"/>
              <a:t>urethritis</a:t>
            </a:r>
            <a:r>
              <a:rPr lang="en-US" dirty="0" smtClean="0"/>
              <a:t>/</a:t>
            </a:r>
            <a:r>
              <a:rPr lang="en-US" dirty="0" err="1" smtClean="0"/>
              <a:t>cervicitis</a:t>
            </a:r>
            <a:r>
              <a:rPr lang="en-US" dirty="0" smtClean="0"/>
              <a:t>. 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Initially present with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polyarthralgia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tenosynovitis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fever, skin lesions. If untreated leads to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suppurative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monoarthritis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Nongonococcal</a:t>
            </a:r>
            <a:r>
              <a:rPr lang="en-US" dirty="0" smtClean="0">
                <a:solidFill>
                  <a:srgbClr val="002060"/>
                </a:solidFill>
              </a:rPr>
              <a:t> arthritis occurs in older adults. Results from introduction of organisms into joint space as a results of </a:t>
            </a:r>
            <a:r>
              <a:rPr lang="en-US" dirty="0" err="1" smtClean="0">
                <a:solidFill>
                  <a:srgbClr val="002060"/>
                </a:solidFill>
              </a:rPr>
              <a:t>bacteremia</a:t>
            </a:r>
            <a:r>
              <a:rPr lang="en-US" dirty="0" smtClean="0">
                <a:solidFill>
                  <a:srgbClr val="002060"/>
                </a:solidFill>
              </a:rPr>
              <a:t> or </a:t>
            </a:r>
            <a:r>
              <a:rPr lang="en-US" dirty="0" err="1" smtClean="0">
                <a:solidFill>
                  <a:srgbClr val="002060"/>
                </a:solidFill>
              </a:rPr>
              <a:t>fungemia</a:t>
            </a:r>
            <a:r>
              <a:rPr lang="en-US" dirty="0" smtClean="0">
                <a:solidFill>
                  <a:srgbClr val="002060"/>
                </a:solidFill>
              </a:rPr>
              <a:t> from infection at other body sites.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Occasionally results from direct trauma, procedures (</a:t>
            </a:r>
            <a:r>
              <a:rPr lang="en-US" dirty="0" smtClean="0">
                <a:solidFill>
                  <a:srgbClr val="C00000"/>
                </a:solidFill>
              </a:rPr>
              <a:t>arthroscopy</a:t>
            </a:r>
            <a:r>
              <a:rPr lang="en-US" dirty="0" smtClean="0"/>
              <a:t>) or from contiguous soft tissue infection.</a:t>
            </a:r>
          </a:p>
          <a:p>
            <a:pPr>
              <a:buNone/>
            </a:pPr>
            <a:r>
              <a:rPr lang="en-US" i="1" dirty="0" err="1" smtClean="0">
                <a:solidFill>
                  <a:srgbClr val="C00000"/>
                </a:solidFill>
              </a:rPr>
              <a:t>S.aureus</a:t>
            </a:r>
            <a:r>
              <a:rPr lang="en-US" dirty="0" smtClean="0">
                <a:solidFill>
                  <a:srgbClr val="C00000"/>
                </a:solidFill>
              </a:rPr>
              <a:t> is most common cause. Other organisms : streptococci and aerobic Gram negative bacilli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Lyme disease in endemic areas</a:t>
            </a:r>
            <a:r>
              <a:rPr lang="en-US" dirty="0" smtClean="0"/>
              <a:t>. Uncommon in KSA.</a:t>
            </a:r>
          </a:p>
          <a:p>
            <a:r>
              <a:rPr lang="en-US" dirty="0" smtClean="0"/>
              <a:t>In sickle cell disease patients and like </a:t>
            </a:r>
            <a:r>
              <a:rPr lang="en-US" dirty="0" err="1" smtClean="0"/>
              <a:t>oesteomyelitis</a:t>
            </a:r>
            <a:r>
              <a:rPr lang="en-US" dirty="0" smtClean="0"/>
              <a:t> it is caused by </a:t>
            </a:r>
            <a:r>
              <a:rPr lang="en-US" i="1" dirty="0" smtClean="0">
                <a:solidFill>
                  <a:srgbClr val="FF0000"/>
                </a:solidFill>
              </a:rPr>
              <a:t>Salmonella</a:t>
            </a:r>
            <a:r>
              <a:rPr lang="en-US" dirty="0" smtClean="0"/>
              <a:t> species.</a:t>
            </a:r>
          </a:p>
          <a:p>
            <a:r>
              <a:rPr lang="en-US" dirty="0" smtClean="0"/>
              <a:t>Chronic arthritis may be due to MTB or fungi.</a:t>
            </a:r>
          </a:p>
          <a:p>
            <a:r>
              <a:rPr lang="en-US" b="1" dirty="0" smtClean="0"/>
              <a:t>Risk factors</a:t>
            </a:r>
            <a:r>
              <a:rPr lang="en-US" dirty="0" smtClean="0"/>
              <a:t>: age, diabetes, </a:t>
            </a:r>
            <a:r>
              <a:rPr lang="en-US" dirty="0" err="1" smtClean="0"/>
              <a:t>immunosuppresion</a:t>
            </a:r>
            <a:r>
              <a:rPr lang="en-US" dirty="0" smtClean="0"/>
              <a:t>, IV drug use,  CV catheters, prior joint damage (</a:t>
            </a:r>
            <a:r>
              <a:rPr lang="en-US" sz="2000" dirty="0" smtClean="0"/>
              <a:t>rheumatoid arthritis</a:t>
            </a:r>
            <a:r>
              <a:rPr lang="en-US" dirty="0" smtClean="0"/>
              <a:t>) or procedure (</a:t>
            </a:r>
            <a:r>
              <a:rPr lang="en-US" b="1" dirty="0" smtClean="0">
                <a:solidFill>
                  <a:srgbClr val="0070C0"/>
                </a:solidFill>
              </a:rPr>
              <a:t>arthroscopy</a:t>
            </a:r>
            <a:r>
              <a:rPr lang="en-US" dirty="0" smtClean="0"/>
              <a:t>),history of sexually transmitted diseases.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Patient Presentation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Gonococcal</a:t>
            </a:r>
            <a:r>
              <a:rPr lang="en-US" b="1" dirty="0" smtClean="0">
                <a:solidFill>
                  <a:srgbClr val="0070C0"/>
                </a:solidFill>
              </a:rPr>
              <a:t> arthritis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Early disease</a:t>
            </a:r>
            <a:r>
              <a:rPr lang="en-US" dirty="0" smtClean="0"/>
              <a:t>: fever, rash, </a:t>
            </a:r>
            <a:r>
              <a:rPr lang="en-US" dirty="0" err="1" smtClean="0"/>
              <a:t>tenosynovitis</a:t>
            </a:r>
            <a:r>
              <a:rPr lang="en-US" dirty="0" smtClean="0"/>
              <a:t> ( </a:t>
            </a:r>
            <a:r>
              <a:rPr lang="en-US" sz="2000" dirty="0" smtClean="0"/>
              <a:t>especially of hands, wrists</a:t>
            </a:r>
            <a:r>
              <a:rPr lang="en-US" dirty="0" smtClean="0"/>
              <a:t>), </a:t>
            </a:r>
            <a:r>
              <a:rPr lang="en-US" dirty="0" err="1" smtClean="0"/>
              <a:t>polyarthralgia</a:t>
            </a:r>
            <a:r>
              <a:rPr lang="en-US" dirty="0" smtClean="0"/>
              <a:t> resulting from non-</a:t>
            </a:r>
            <a:r>
              <a:rPr lang="en-US" dirty="0" err="1" smtClean="0"/>
              <a:t>suppurative</a:t>
            </a:r>
            <a:r>
              <a:rPr lang="en-US" dirty="0" smtClean="0"/>
              <a:t> arthritis.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Late disease</a:t>
            </a:r>
            <a:r>
              <a:rPr lang="en-US" dirty="0" smtClean="0"/>
              <a:t>: </a:t>
            </a:r>
            <a:r>
              <a:rPr lang="en-US" dirty="0" err="1" smtClean="0"/>
              <a:t>monoarticular</a:t>
            </a:r>
            <a:r>
              <a:rPr lang="en-US" dirty="0" smtClean="0"/>
              <a:t>, </a:t>
            </a:r>
            <a:r>
              <a:rPr lang="en-US" dirty="0" err="1" smtClean="0"/>
              <a:t>suppurative</a:t>
            </a:r>
            <a:r>
              <a:rPr lang="en-US" dirty="0" smtClean="0"/>
              <a:t> arthritis.</a:t>
            </a:r>
          </a:p>
          <a:p>
            <a:pPr marL="514350" indent="-514350"/>
            <a:r>
              <a:rPr lang="en-US" b="1" dirty="0" smtClean="0">
                <a:solidFill>
                  <a:srgbClr val="0070C0"/>
                </a:solidFill>
              </a:rPr>
              <a:t>Non-</a:t>
            </a:r>
            <a:r>
              <a:rPr lang="en-US" b="1" dirty="0" err="1" smtClean="0">
                <a:solidFill>
                  <a:srgbClr val="0070C0"/>
                </a:solidFill>
              </a:rPr>
              <a:t>gonococcal</a:t>
            </a:r>
            <a:r>
              <a:rPr lang="en-US" b="1" dirty="0" smtClean="0">
                <a:solidFill>
                  <a:srgbClr val="0070C0"/>
                </a:solidFill>
              </a:rPr>
              <a:t> arthritis</a:t>
            </a:r>
          </a:p>
          <a:p>
            <a:pPr marL="514350" indent="-514350">
              <a:buNone/>
            </a:pPr>
            <a:r>
              <a:rPr lang="en-US" dirty="0" err="1" smtClean="0"/>
              <a:t>Monoarthicular</a:t>
            </a:r>
            <a:r>
              <a:rPr lang="en-US" dirty="0" smtClean="0"/>
              <a:t> </a:t>
            </a:r>
            <a:r>
              <a:rPr lang="en-US" dirty="0" err="1" smtClean="0"/>
              <a:t>suppurative</a:t>
            </a:r>
            <a:r>
              <a:rPr lang="en-US" dirty="0" smtClean="0"/>
              <a:t> arthritis ( </a:t>
            </a:r>
            <a:r>
              <a:rPr lang="en-US" sz="2000" dirty="0" smtClean="0"/>
              <a:t>knee, wrist  most common</a:t>
            </a:r>
            <a:r>
              <a:rPr lang="en-US" dirty="0" smtClean="0"/>
              <a:t>),fever, pain, limitation of joint movement, swollen and tender joint, joint effusion, limited range of movement.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Sternoclavecular</a:t>
            </a:r>
            <a:r>
              <a:rPr lang="en-US" dirty="0" smtClean="0"/>
              <a:t> or </a:t>
            </a:r>
            <a:r>
              <a:rPr lang="en-US" dirty="0" err="1" smtClean="0"/>
              <a:t>Sacroilliac</a:t>
            </a:r>
            <a:r>
              <a:rPr lang="en-US" dirty="0" smtClean="0"/>
              <a:t> joint pain in IV drug users( </a:t>
            </a:r>
            <a:r>
              <a:rPr lang="en-US" b="1" dirty="0" smtClean="0">
                <a:solidFill>
                  <a:srgbClr val="0070C0"/>
                </a:solidFill>
              </a:rPr>
              <a:t>commonly </a:t>
            </a:r>
            <a:r>
              <a:rPr lang="en-US" b="1" i="1" dirty="0" err="1" smtClean="0">
                <a:solidFill>
                  <a:srgbClr val="0070C0"/>
                </a:solidFill>
              </a:rPr>
              <a:t>P.aeruginosa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Immunocommpromized</a:t>
            </a:r>
            <a:r>
              <a:rPr lang="en-US" dirty="0" smtClean="0"/>
              <a:t> hosts: disseminated </a:t>
            </a:r>
            <a:r>
              <a:rPr lang="en-US" b="1" dirty="0" smtClean="0"/>
              <a:t>fungal </a:t>
            </a:r>
            <a:r>
              <a:rPr lang="en-US" dirty="0" smtClean="0"/>
              <a:t>or </a:t>
            </a:r>
            <a:r>
              <a:rPr lang="en-US" b="1" dirty="0" err="1" smtClean="0"/>
              <a:t>mycobacterial</a:t>
            </a:r>
            <a:r>
              <a:rPr lang="en-US" dirty="0" smtClean="0"/>
              <a:t> disease may present as septic arthritis.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Acute </a:t>
            </a:r>
            <a:r>
              <a:rPr lang="en-US" b="1" dirty="0" err="1" smtClean="0">
                <a:solidFill>
                  <a:schemeClr val="accent6">
                    <a:lumMod val="50000"/>
                  </a:schemeClr>
                </a:solidFill>
              </a:rPr>
              <a:t>Oesteomyelitis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Acute </a:t>
            </a:r>
            <a:r>
              <a:rPr lang="en-US" dirty="0" err="1" smtClean="0"/>
              <a:t>osteomyelitis</a:t>
            </a:r>
            <a:r>
              <a:rPr lang="en-US" dirty="0" smtClean="0"/>
              <a:t> </a:t>
            </a:r>
            <a:r>
              <a:rPr lang="en-US" dirty="0" smtClean="0"/>
              <a:t>is acute infectious process of the bone and bone marrow 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How the pathogen can reach the bone ?</a:t>
            </a:r>
          </a:p>
          <a:p>
            <a:pPr>
              <a:buNone/>
            </a:pPr>
            <a:r>
              <a:rPr lang="en-US" dirty="0" smtClean="0"/>
              <a:t>1- </a:t>
            </a:r>
            <a:r>
              <a:rPr lang="en-US" b="1" dirty="0" err="1" smtClean="0"/>
              <a:t>Hematogenous</a:t>
            </a:r>
            <a:r>
              <a:rPr lang="en-US" b="1" dirty="0" smtClean="0"/>
              <a:t> route</a:t>
            </a:r>
          </a:p>
          <a:p>
            <a:pPr>
              <a:buNone/>
            </a:pPr>
            <a:r>
              <a:rPr lang="en-US" dirty="0" smtClean="0"/>
              <a:t>2- </a:t>
            </a:r>
            <a:r>
              <a:rPr lang="en-US" b="1" dirty="0" smtClean="0"/>
              <a:t>Contiguous soft tissue focus </a:t>
            </a:r>
            <a:r>
              <a:rPr lang="en-US" dirty="0" smtClean="0"/>
              <a:t>( </a:t>
            </a:r>
            <a:r>
              <a:rPr lang="en-US" sz="1800" dirty="0" smtClean="0"/>
              <a:t>post operative infection, contaminated open fracture, soft tissue infection , puncture wounds)</a:t>
            </a:r>
          </a:p>
          <a:p>
            <a:pPr>
              <a:buNone/>
            </a:pPr>
            <a:r>
              <a:rPr lang="en-US" sz="2400" dirty="0" smtClean="0"/>
              <a:t>3- </a:t>
            </a:r>
            <a:r>
              <a:rPr lang="en-US" sz="2400" b="1" dirty="0" smtClean="0"/>
              <a:t>In association with peripheral vascular disease </a:t>
            </a:r>
            <a:r>
              <a:rPr lang="en-US" sz="1800" dirty="0" smtClean="0"/>
              <a:t>(diabetes mellitus ,severe atherosclerosis, </a:t>
            </a:r>
            <a:r>
              <a:rPr lang="en-US" sz="1800" dirty="0" err="1" smtClean="0"/>
              <a:t>vasculitis</a:t>
            </a:r>
            <a:r>
              <a:rPr lang="en-US" sz="1800" dirty="0" smtClean="0"/>
              <a:t>)</a:t>
            </a:r>
          </a:p>
          <a:p>
            <a:r>
              <a:rPr lang="en-US" sz="1800" dirty="0" smtClean="0"/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Can have a short duration </a:t>
            </a:r>
            <a:r>
              <a:rPr lang="en-US" sz="1800" dirty="0" smtClean="0"/>
              <a:t>( few days for </a:t>
            </a:r>
            <a:r>
              <a:rPr lang="en-US" sz="1800" dirty="0" err="1" smtClean="0"/>
              <a:t>hematogenously</a:t>
            </a:r>
            <a:r>
              <a:rPr lang="en-US" sz="1800" dirty="0" smtClean="0"/>
              <a:t> acquired infection) </a:t>
            </a:r>
            <a:r>
              <a:rPr lang="en-US" sz="2400" dirty="0" smtClean="0">
                <a:solidFill>
                  <a:srgbClr val="002060"/>
                </a:solidFill>
              </a:rPr>
              <a:t>or may last several weeks to months</a:t>
            </a:r>
            <a:r>
              <a:rPr lang="en-US" sz="2400" dirty="0" smtClean="0"/>
              <a:t>( </a:t>
            </a:r>
            <a:r>
              <a:rPr lang="en-US" sz="1800" dirty="0" smtClean="0"/>
              <a:t>if secondary to contiguous focus of infection).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Differential Diagnosis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Crystal –induced arthritis </a:t>
            </a:r>
            <a:r>
              <a:rPr lang="en-US" dirty="0" smtClean="0">
                <a:solidFill>
                  <a:srgbClr val="0070C0"/>
                </a:solidFill>
              </a:rPr>
              <a:t>( gout, </a:t>
            </a:r>
            <a:r>
              <a:rPr lang="en-US" dirty="0" err="1" smtClean="0">
                <a:solidFill>
                  <a:srgbClr val="0070C0"/>
                </a:solidFill>
              </a:rPr>
              <a:t>pseudogout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r>
              <a:rPr lang="en-US" dirty="0" smtClean="0"/>
              <a:t>Noninfectious inflammatory arthritis </a:t>
            </a:r>
            <a:r>
              <a:rPr lang="en-US" dirty="0" smtClean="0">
                <a:solidFill>
                  <a:srgbClr val="0070C0"/>
                </a:solidFill>
              </a:rPr>
              <a:t>( acute rheumatoid arthritis)</a:t>
            </a:r>
          </a:p>
          <a:p>
            <a:r>
              <a:rPr lang="en-US" dirty="0" smtClean="0"/>
              <a:t>Reactive arthritis </a:t>
            </a:r>
            <a:r>
              <a:rPr lang="en-US" dirty="0" smtClean="0">
                <a:solidFill>
                  <a:srgbClr val="0070C0"/>
                </a:solidFill>
              </a:rPr>
              <a:t>( Reiter syndrome, acute rheumatic fever)</a:t>
            </a:r>
          </a:p>
          <a:p>
            <a:r>
              <a:rPr lang="en-US" dirty="0" smtClean="0"/>
              <a:t>Trauma</a:t>
            </a:r>
          </a:p>
          <a:p>
            <a:r>
              <a:rPr lang="en-US" dirty="0" smtClean="0"/>
              <a:t>Viral arthritis </a:t>
            </a:r>
            <a:r>
              <a:rPr lang="en-US" dirty="0" smtClean="0">
                <a:solidFill>
                  <a:srgbClr val="0070C0"/>
                </a:solidFill>
              </a:rPr>
              <a:t>( Parvovirus B19, Hepatitis B virus).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Diagnosis of Infectious Arthritis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History/examination to exclude systemic illness. </a:t>
            </a:r>
            <a:r>
              <a:rPr lang="en-US" dirty="0" smtClean="0">
                <a:solidFill>
                  <a:srgbClr val="C00000"/>
                </a:solidFill>
              </a:rPr>
              <a:t>Note history of tick exposure in endemic areas</a:t>
            </a:r>
          </a:p>
          <a:p>
            <a:r>
              <a:rPr lang="en-US" b="1" dirty="0" err="1" smtClean="0">
                <a:solidFill>
                  <a:srgbClr val="002060"/>
                </a:solidFill>
              </a:rPr>
              <a:t>Arthrocentesis</a:t>
            </a:r>
            <a:r>
              <a:rPr lang="en-US" dirty="0" smtClean="0"/>
              <a:t> should be done as soon as possible; </a:t>
            </a:r>
            <a:r>
              <a:rPr lang="en-US" dirty="0" smtClean="0">
                <a:solidFill>
                  <a:srgbClr val="002060"/>
                </a:solidFill>
              </a:rPr>
              <a:t>1-Synovial fluid is cloudy and purulent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 2- Leukocyte count generally &gt; 50,000/mm3,with &gt; 75 % PMN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3- Gram stain and culture are positive in &gt;90% of cases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4-Exclude crystal deposition arthritis or noninfectious inflammatory arthritis. 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Blood cultures indicated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If </a:t>
            </a:r>
            <a:r>
              <a:rPr lang="en-US" dirty="0" err="1" smtClean="0">
                <a:solidFill>
                  <a:srgbClr val="002060"/>
                </a:solidFill>
              </a:rPr>
              <a:t>gonococcal</a:t>
            </a:r>
            <a:r>
              <a:rPr lang="en-US" dirty="0" smtClean="0">
                <a:solidFill>
                  <a:srgbClr val="002060"/>
                </a:solidFill>
              </a:rPr>
              <a:t> infection suspected, take specimen from cervix, urethra, rectum &amp; pharynx for culture or DNA testing for </a:t>
            </a:r>
            <a:r>
              <a:rPr lang="en-US" i="1" dirty="0" err="1" smtClean="0">
                <a:solidFill>
                  <a:srgbClr val="002060"/>
                </a:solidFill>
              </a:rPr>
              <a:t>N.gonorrheae</a:t>
            </a:r>
            <a:r>
              <a:rPr lang="en-US" i="1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en-US" dirty="0" smtClean="0"/>
              <a:t> -</a:t>
            </a:r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dirty="0" smtClean="0"/>
              <a:t> - </a:t>
            </a:r>
            <a:r>
              <a:rPr lang="en-US" dirty="0" smtClean="0">
                <a:solidFill>
                  <a:srgbClr val="0070C0"/>
                </a:solidFill>
              </a:rPr>
              <a:t>Culture of joint fluid, skin lesions and blood culture also indicated.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70C0"/>
                </a:solidFill>
              </a:rPr>
              <a:t>Treatment &amp; Management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Arthrocentesis</a:t>
            </a:r>
            <a:r>
              <a:rPr lang="en-US" dirty="0" smtClean="0">
                <a:solidFill>
                  <a:srgbClr val="C00000"/>
                </a:solidFill>
              </a:rPr>
              <a:t> with drainage of infected synovial fluid.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Repeated therapeutic </a:t>
            </a:r>
            <a:r>
              <a:rPr lang="en-US" dirty="0" err="1" smtClean="0">
                <a:solidFill>
                  <a:srgbClr val="0070C0"/>
                </a:solidFill>
              </a:rPr>
              <a:t>arthrocentesis</a:t>
            </a:r>
            <a:r>
              <a:rPr lang="en-US" dirty="0" smtClean="0">
                <a:solidFill>
                  <a:srgbClr val="0070C0"/>
                </a:solidFill>
              </a:rPr>
              <a:t> often needed</a:t>
            </a:r>
          </a:p>
          <a:p>
            <a:r>
              <a:rPr lang="en-US" dirty="0" err="1" smtClean="0">
                <a:solidFill>
                  <a:srgbClr val="0070C0"/>
                </a:solidFill>
              </a:rPr>
              <a:t>Ocassionally</a:t>
            </a:r>
            <a:r>
              <a:rPr lang="en-US" dirty="0" smtClean="0">
                <a:solidFill>
                  <a:srgbClr val="0070C0"/>
                </a:solidFill>
              </a:rPr>
              <a:t>, arthroscopic or surgical drainage/debridement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Antimicrobial therapy should be directed at the  suspected organism and susceptibility results: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Gonococcal</a:t>
            </a:r>
            <a:r>
              <a:rPr lang="en-US" b="1" dirty="0" smtClean="0"/>
              <a:t> arthritis</a:t>
            </a:r>
            <a:r>
              <a:rPr lang="en-US" dirty="0" smtClean="0"/>
              <a:t>: IV </a:t>
            </a:r>
            <a:r>
              <a:rPr lang="en-US" dirty="0" err="1" smtClean="0"/>
              <a:t>Ceftriaxone</a:t>
            </a:r>
            <a:r>
              <a:rPr lang="en-US" dirty="0" smtClean="0"/>
              <a:t> ( </a:t>
            </a:r>
            <a:r>
              <a:rPr lang="en-US" sz="2000" dirty="0" smtClean="0"/>
              <a:t>or Ciprofloxacin or </a:t>
            </a:r>
            <a:r>
              <a:rPr lang="en-US" sz="2000" dirty="0" err="1" smtClean="0"/>
              <a:t>Ofloxacin</a:t>
            </a:r>
            <a:r>
              <a:rPr lang="en-US" dirty="0" smtClean="0"/>
              <a:t>) then switch to oral </a:t>
            </a:r>
            <a:r>
              <a:rPr lang="en-US" dirty="0" err="1" smtClean="0"/>
              <a:t>Quinolone</a:t>
            </a:r>
            <a:r>
              <a:rPr lang="en-US" dirty="0" smtClean="0"/>
              <a:t> or </a:t>
            </a:r>
            <a:r>
              <a:rPr lang="en-US" dirty="0" err="1" smtClean="0"/>
              <a:t>Cefixime</a:t>
            </a:r>
            <a:r>
              <a:rPr lang="en-US" dirty="0" smtClean="0"/>
              <a:t> for 7-10 days.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Nongonococcal</a:t>
            </a:r>
            <a:r>
              <a:rPr lang="en-US" b="1" dirty="0" smtClean="0"/>
              <a:t> </a:t>
            </a:r>
            <a:r>
              <a:rPr lang="en-US" b="1" dirty="0" err="1" smtClean="0"/>
              <a:t>infectiuos</a:t>
            </a:r>
            <a:r>
              <a:rPr lang="en-US" b="1" dirty="0" smtClean="0"/>
              <a:t> arthritis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MSSA</a:t>
            </a:r>
            <a:r>
              <a:rPr lang="en-US" dirty="0" smtClean="0"/>
              <a:t>: </a:t>
            </a:r>
            <a:r>
              <a:rPr lang="en-US" dirty="0" err="1" smtClean="0"/>
              <a:t>Cloxacillin</a:t>
            </a:r>
            <a:r>
              <a:rPr lang="en-US" dirty="0" smtClean="0"/>
              <a:t> or </a:t>
            </a:r>
            <a:r>
              <a:rPr lang="en-US" dirty="0" err="1" smtClean="0"/>
              <a:t>Cefazolin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MRSA</a:t>
            </a:r>
            <a:r>
              <a:rPr lang="en-US" dirty="0" smtClean="0"/>
              <a:t>: </a:t>
            </a:r>
            <a:r>
              <a:rPr lang="en-US" dirty="0" err="1" smtClean="0"/>
              <a:t>Vancomycin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Streptococci:</a:t>
            </a:r>
            <a:r>
              <a:rPr lang="en-US" dirty="0" smtClean="0"/>
              <a:t> Penicillin or </a:t>
            </a:r>
            <a:r>
              <a:rPr lang="en-US" dirty="0" err="1" smtClean="0"/>
              <a:t>Ceftriaxone</a:t>
            </a:r>
            <a:r>
              <a:rPr lang="en-US" dirty="0" smtClean="0"/>
              <a:t> or </a:t>
            </a:r>
            <a:r>
              <a:rPr lang="en-US" dirty="0" err="1" smtClean="0"/>
              <a:t>Cefazolin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err="1" smtClean="0">
                <a:solidFill>
                  <a:srgbClr val="0070C0"/>
                </a:solidFill>
              </a:rPr>
              <a:t>Enterobacetriacae</a:t>
            </a:r>
            <a:r>
              <a:rPr lang="en-US" dirty="0" smtClean="0"/>
              <a:t>: </a:t>
            </a:r>
            <a:r>
              <a:rPr lang="en-US" dirty="0" err="1" smtClean="0"/>
              <a:t>Ceftriaxone</a:t>
            </a:r>
            <a:r>
              <a:rPr lang="en-US" dirty="0" smtClean="0"/>
              <a:t> or </a:t>
            </a:r>
            <a:r>
              <a:rPr lang="en-US" dirty="0" err="1" smtClean="0"/>
              <a:t>Fluroquinolone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err="1" smtClean="0">
                <a:solidFill>
                  <a:srgbClr val="0070C0"/>
                </a:solidFill>
              </a:rPr>
              <a:t>Pesudomonas</a:t>
            </a:r>
            <a:r>
              <a:rPr lang="en-US" i="1" dirty="0" smtClean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Piperacillin</a:t>
            </a:r>
            <a:r>
              <a:rPr lang="en-US" dirty="0" smtClean="0"/>
              <a:t> and </a:t>
            </a:r>
            <a:r>
              <a:rPr lang="en-US" dirty="0" err="1" smtClean="0"/>
              <a:t>Aminoglycoside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Animal bite </a:t>
            </a:r>
            <a:r>
              <a:rPr lang="en-US" dirty="0" smtClean="0"/>
              <a:t>: </a:t>
            </a:r>
            <a:r>
              <a:rPr lang="en-US" dirty="0" err="1" smtClean="0"/>
              <a:t>Ampicillin-Sulbactam</a:t>
            </a:r>
            <a:endParaRPr lang="en-US" dirty="0" smtClean="0"/>
          </a:p>
          <a:p>
            <a:pPr marL="514350" indent="-514350"/>
            <a:r>
              <a:rPr lang="en-US" dirty="0" smtClean="0">
                <a:solidFill>
                  <a:srgbClr val="0070C0"/>
                </a:solidFill>
              </a:rPr>
              <a:t>Lyme disease arthritis</a:t>
            </a:r>
            <a:r>
              <a:rPr lang="en-US" dirty="0" smtClean="0"/>
              <a:t>: </a:t>
            </a:r>
            <a:r>
              <a:rPr lang="en-US" dirty="0" err="1" smtClean="0"/>
              <a:t>Doxycycline</a:t>
            </a:r>
            <a:r>
              <a:rPr lang="en-US" dirty="0" smtClean="0"/>
              <a:t> for 1 month.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Prognosis &amp; Complications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Gonococcal</a:t>
            </a:r>
            <a:r>
              <a:rPr lang="en-US" dirty="0" smtClean="0"/>
              <a:t> arthritis has an excellent outcome 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Nongonococcal</a:t>
            </a:r>
            <a:r>
              <a:rPr lang="en-US" dirty="0" smtClean="0">
                <a:solidFill>
                  <a:srgbClr val="C00000"/>
                </a:solidFill>
              </a:rPr>
              <a:t> arthritis: can result in scarring with limitation of movement, ambulation is affected in 50% of cases.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Risk factors for long –term adverse </a:t>
            </a:r>
            <a:r>
              <a:rPr lang="en-US" dirty="0" err="1" smtClean="0">
                <a:solidFill>
                  <a:srgbClr val="002060"/>
                </a:solidFill>
              </a:rPr>
              <a:t>sequellae</a:t>
            </a:r>
            <a:r>
              <a:rPr lang="en-US" dirty="0" smtClean="0">
                <a:solidFill>
                  <a:srgbClr val="002060"/>
                </a:solidFill>
              </a:rPr>
              <a:t> include: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Age, prior rheumatoid arthritis, </a:t>
            </a:r>
            <a:r>
              <a:rPr lang="en-US" dirty="0" err="1" smtClean="0">
                <a:solidFill>
                  <a:srgbClr val="002060"/>
                </a:solidFill>
              </a:rPr>
              <a:t>polyarticular</a:t>
            </a:r>
            <a:r>
              <a:rPr lang="en-US" dirty="0" smtClean="0">
                <a:solidFill>
                  <a:srgbClr val="002060"/>
                </a:solidFill>
              </a:rPr>
              <a:t> joint involvement, hip or shoulder involvement, virulent pathogens and delayed initiation or response to therapy.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Arthritis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7410" name="Picture 2" descr="http://t0.gstatic.com/images?q=tbn:eW4cuvhqCCKUnM:http://ajs.sagepub.com/content/35/7/1059/F1.larg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524000"/>
            <a:ext cx="2971800" cy="2209800"/>
          </a:xfrm>
          <a:prstGeom prst="rect">
            <a:avLst/>
          </a:prstGeom>
          <a:noFill/>
        </p:spPr>
      </p:pic>
      <p:pic>
        <p:nvPicPr>
          <p:cNvPr id="17412" name="Picture 4" descr="http://t1.gstatic.com/images?q=tbn:3SE14OFBbJRkFM:http://www.agrabilityproject.org/images/clip_image005_000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3962400"/>
            <a:ext cx="2667000" cy="2286000"/>
          </a:xfrm>
          <a:prstGeom prst="rect">
            <a:avLst/>
          </a:prstGeom>
          <a:noFill/>
        </p:spPr>
      </p:pic>
      <p:pic>
        <p:nvPicPr>
          <p:cNvPr id="17414" name="Picture 6" descr="http://www.myoops.org/twocw/tufts/courses/6/content/D207699/C24644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19600" y="2133600"/>
            <a:ext cx="3429000" cy="3257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t2.gstatic.com/images?q=tbn:vEOaO9pLIY7cvM:http://www.aurorahealthcare.org/healthgate/images/si5555057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3886200"/>
            <a:ext cx="2209800" cy="2209800"/>
          </a:xfrm>
          <a:prstGeom prst="rect">
            <a:avLst/>
          </a:prstGeom>
          <a:noFill/>
        </p:spPr>
      </p:pic>
      <p:pic>
        <p:nvPicPr>
          <p:cNvPr id="19460" name="Picture 4" descr="http://t0.gstatic.com/images?q=tbn:v4Yc_nqj7_k3IM:http://i.ytimg.com/vi/I_byiWb21Bw/0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2286000"/>
            <a:ext cx="2209800" cy="1295400"/>
          </a:xfrm>
          <a:prstGeom prst="rect">
            <a:avLst/>
          </a:prstGeom>
          <a:noFill/>
        </p:spPr>
      </p:pic>
      <p:pic>
        <p:nvPicPr>
          <p:cNvPr id="19462" name="Picture 6" descr="See full size image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57400" y="304800"/>
            <a:ext cx="4038600" cy="1219200"/>
          </a:xfrm>
          <a:prstGeom prst="rect">
            <a:avLst/>
          </a:prstGeom>
          <a:noFill/>
        </p:spPr>
      </p:pic>
      <p:pic>
        <p:nvPicPr>
          <p:cNvPr id="19464" name="Picture 8" descr="http://t1.gstatic.com/images?q=tbn:BTY9B4jqSIr5UM:http://www.vetmed.wsu.edu/resources/Techniques/images/arthro_carpus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124200" y="2362200"/>
            <a:ext cx="2209800" cy="1447800"/>
          </a:xfrm>
          <a:prstGeom prst="rect">
            <a:avLst/>
          </a:prstGeom>
          <a:noFill/>
        </p:spPr>
      </p:pic>
      <p:pic>
        <p:nvPicPr>
          <p:cNvPr id="19466" name="Picture 10" descr="http://t2.gstatic.com/images?q=tbn:-NzeokeRKjJK3M:http://www.netterimages.com/images/vtn/000/000/010/10437-150x150.jpg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429000" y="3962400"/>
            <a:ext cx="2057400" cy="1981200"/>
          </a:xfrm>
          <a:prstGeom prst="rect">
            <a:avLst/>
          </a:prstGeom>
          <a:noFill/>
        </p:spPr>
      </p:pic>
      <p:pic>
        <p:nvPicPr>
          <p:cNvPr id="19468" name="Picture 12" descr="http://t1.gstatic.com/images?q=tbn:ZrHR2ZkSLqIB2M:http://www.mendmeshop.com/_img/arthrocentesis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638800" y="2362200"/>
            <a:ext cx="1828800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1000125" y="1289050"/>
          <a:ext cx="7145338" cy="4281488"/>
        </p:xfrm>
        <a:graphic>
          <a:graphicData uri="http://schemas.openxmlformats.org/presentationml/2006/ole">
            <p:oleObj spid="_x0000_s54274" name="Document" r:id="rId3" imgW="7145426" imgH="4282179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Infections of Joint Prosthesis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Occurs in 1 - 5  % of total joint replacement.</a:t>
            </a:r>
          </a:p>
          <a:p>
            <a:r>
              <a:rPr lang="en-US" dirty="0" smtClean="0"/>
              <a:t>Most  infections occur within 5 years of joint replacement.</a:t>
            </a:r>
          </a:p>
          <a:p>
            <a:r>
              <a:rPr lang="en-US" dirty="0" smtClean="0"/>
              <a:t>Often caused by skin flora.</a:t>
            </a:r>
          </a:p>
          <a:p>
            <a:r>
              <a:rPr lang="en-US" dirty="0" smtClean="0"/>
              <a:t>Diagnostic aspiration of joint fluid necessary .</a:t>
            </a:r>
          </a:p>
          <a:p>
            <a:r>
              <a:rPr lang="en-US" dirty="0" smtClean="0"/>
              <a:t>Result in significant morbidity and health care costs.</a:t>
            </a:r>
          </a:p>
          <a:p>
            <a:r>
              <a:rPr lang="en-US" dirty="0" smtClean="0"/>
              <a:t>Successful outcomes results  from multidisciplinary approach.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2" descr="http://4.bp.blogspot.com/_uYybgEua2dI/S8YMH2icVLI/AAAAAAAAAXI/01TGVcX3Eec/s1600/fibula_epiphysi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752600"/>
            <a:ext cx="3886200" cy="2514600"/>
          </a:xfrm>
          <a:prstGeom prst="rect">
            <a:avLst/>
          </a:prstGeom>
          <a:noFill/>
        </p:spPr>
      </p:pic>
      <p:pic>
        <p:nvPicPr>
          <p:cNvPr id="102404" name="Picture 4" descr="http://sci.washington.edu/images/bo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143000"/>
            <a:ext cx="4000500" cy="472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Etiology, Epidemiology&amp; Risk factors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Results from contamination during surgery or post op. wound infection adjacent to the prosthesis.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Factors delay healing ( hematoma, ischemia)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Occasionally result from </a:t>
            </a:r>
            <a:r>
              <a:rPr lang="en-US" dirty="0" err="1" smtClean="0">
                <a:solidFill>
                  <a:srgbClr val="C00000"/>
                </a:solidFill>
              </a:rPr>
              <a:t>bacteremia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Prosthesis &amp; bone cement predispose to infection</a:t>
            </a:r>
          </a:p>
          <a:p>
            <a:r>
              <a:rPr lang="en-US" dirty="0" smtClean="0"/>
              <a:t>Occurs at the prosthesis-bone interface</a:t>
            </a:r>
          </a:p>
          <a:p>
            <a:r>
              <a:rPr lang="en-US" dirty="0" smtClean="0"/>
              <a:t>Bacteria adhere to biomaterials and develop a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biofilm</a:t>
            </a:r>
            <a:r>
              <a:rPr lang="en-US" dirty="0" smtClean="0"/>
              <a:t> that protect them from host defenses and antimicrobial agents.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Mostly caused by </a:t>
            </a:r>
            <a:r>
              <a:rPr lang="en-US" dirty="0" err="1" smtClean="0">
                <a:solidFill>
                  <a:srgbClr val="002060"/>
                </a:solidFill>
              </a:rPr>
              <a:t>coagulase</a:t>
            </a:r>
            <a:r>
              <a:rPr lang="en-US" dirty="0" smtClean="0">
                <a:solidFill>
                  <a:srgbClr val="002060"/>
                </a:solidFill>
              </a:rPr>
              <a:t> negative staph., or </a:t>
            </a:r>
            <a:r>
              <a:rPr lang="en-US" i="1" dirty="0" err="1" smtClean="0">
                <a:solidFill>
                  <a:srgbClr val="002060"/>
                </a:solidFill>
              </a:rPr>
              <a:t>S.aureus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Occasional pathogens: streptococci, </a:t>
            </a:r>
            <a:r>
              <a:rPr lang="en-US" dirty="0" err="1" smtClean="0">
                <a:solidFill>
                  <a:srgbClr val="002060"/>
                </a:solidFill>
              </a:rPr>
              <a:t>enterococci</a:t>
            </a:r>
            <a:r>
              <a:rPr lang="en-US" dirty="0" smtClean="0">
                <a:solidFill>
                  <a:srgbClr val="002060"/>
                </a:solidFill>
              </a:rPr>
              <a:t> ,and anaerobes</a:t>
            </a:r>
          </a:p>
          <a:p>
            <a:r>
              <a:rPr lang="en-US" dirty="0" smtClean="0"/>
              <a:t>Usually single pathogen ,occasionally </a:t>
            </a:r>
            <a:r>
              <a:rPr lang="en-US" dirty="0" err="1" smtClean="0"/>
              <a:t>polymicrobial</a:t>
            </a:r>
            <a:endParaRPr lang="en-US" dirty="0" smtClean="0"/>
          </a:p>
          <a:p>
            <a:r>
              <a:rPr lang="en-US" b="1" dirty="0" smtClean="0"/>
              <a:t>Risk factors</a:t>
            </a:r>
            <a:r>
              <a:rPr lang="en-US" dirty="0" smtClean="0"/>
              <a:t>: History of superficial wound infection, post surgical complications, underlying illness, any source of  </a:t>
            </a:r>
            <a:r>
              <a:rPr lang="en-US" dirty="0" err="1" smtClean="0"/>
              <a:t>bacteremia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Differential diagnosis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Aseptic loosening or dislocation of prosthetic joint</a:t>
            </a:r>
          </a:p>
          <a:p>
            <a:pPr>
              <a:buNone/>
            </a:pPr>
            <a:r>
              <a:rPr lang="en-US" dirty="0" smtClean="0"/>
              <a:t>Prosthetic debris  induced </a:t>
            </a:r>
            <a:r>
              <a:rPr lang="en-US" dirty="0" err="1" smtClean="0"/>
              <a:t>synovitis</a:t>
            </a:r>
            <a:r>
              <a:rPr lang="en-US" dirty="0" smtClean="0"/>
              <a:t> &amp;</a:t>
            </a:r>
          </a:p>
          <a:p>
            <a:pPr>
              <a:buNone/>
            </a:pPr>
            <a:r>
              <a:rPr lang="en-US" dirty="0" err="1" smtClean="0"/>
              <a:t>hemarthrosis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Patient Presentation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Subacute</a:t>
            </a:r>
            <a:r>
              <a:rPr lang="en-US" dirty="0" smtClean="0"/>
              <a:t> onset</a:t>
            </a:r>
          </a:p>
          <a:p>
            <a:r>
              <a:rPr lang="en-US" i="1" dirty="0" err="1" smtClean="0">
                <a:solidFill>
                  <a:schemeClr val="accent6">
                    <a:lumMod val="50000"/>
                  </a:schemeClr>
                </a:solidFill>
              </a:rPr>
              <a:t>S.aureus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,  streptococci, Gram negative rods can cause acute ,rapidly progressive infection</a:t>
            </a:r>
          </a:p>
          <a:p>
            <a:r>
              <a:rPr lang="en-US" dirty="0" smtClean="0"/>
              <a:t>Joint pain ,swelling most common</a:t>
            </a:r>
          </a:p>
          <a:p>
            <a:r>
              <a:rPr lang="en-US" dirty="0" smtClean="0"/>
              <a:t>Fever with acute ,early postsurgical infections</a:t>
            </a:r>
          </a:p>
          <a:p>
            <a:r>
              <a:rPr lang="en-US" dirty="0" err="1" smtClean="0"/>
              <a:t>Cellulitis</a:t>
            </a:r>
            <a:r>
              <a:rPr lang="en-US" dirty="0" smtClean="0"/>
              <a:t>, </a:t>
            </a:r>
            <a:r>
              <a:rPr lang="en-US" dirty="0" err="1" smtClean="0"/>
              <a:t>cutaneous</a:t>
            </a:r>
            <a:r>
              <a:rPr lang="en-US" dirty="0" smtClean="0"/>
              <a:t> wound, or discharging sinus overlying the joint.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Diagnosis of Prosthetic Arthritis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Aspiration &amp; surgical exploration to obtain specimen for culture &amp; sensitivity testing &amp; histopathology.</a:t>
            </a:r>
          </a:p>
          <a:p>
            <a:r>
              <a:rPr lang="en-US" dirty="0" smtClean="0"/>
              <a:t>Skin flora regarded as pathogens if isolated from multiple deep tissue cultures.</a:t>
            </a:r>
          </a:p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Plain X-ray </a:t>
            </a:r>
            <a:r>
              <a:rPr lang="en-US" dirty="0" smtClean="0"/>
              <a:t>may not be helpful</a:t>
            </a:r>
          </a:p>
          <a:p>
            <a:r>
              <a:rPr lang="en-US" b="1" dirty="0" err="1" smtClean="0"/>
              <a:t>Arthrography</a:t>
            </a:r>
            <a:r>
              <a:rPr lang="en-US" dirty="0" smtClean="0"/>
              <a:t> may help define sinus tracts</a:t>
            </a:r>
          </a:p>
          <a:p>
            <a:r>
              <a:rPr lang="en-US" dirty="0" smtClean="0"/>
              <a:t>Bone scan-not specific  for infection</a:t>
            </a:r>
          </a:p>
          <a:p>
            <a:r>
              <a:rPr lang="en-US" dirty="0" smtClean="0"/>
              <a:t>ESR and C-reactive protein( CRP ) may be high.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Treatment &amp; Management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Surgical debridement and prolonged antimicrobial therapy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Surgery: removal of prosthesis</a:t>
            </a:r>
          </a:p>
          <a:p>
            <a:r>
              <a:rPr lang="en-US" dirty="0" smtClean="0"/>
              <a:t>Antibiotic –impregnated cement during re-implantation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Antimicrobial for 6 weeks: </a:t>
            </a:r>
          </a:p>
          <a:p>
            <a:r>
              <a:rPr lang="en-US" dirty="0" smtClean="0"/>
              <a:t>Begin empiric IV antibiotic to cover MRSA and Gram negative rods ( </a:t>
            </a:r>
            <a:r>
              <a:rPr lang="en-US" sz="2200" dirty="0" err="1" smtClean="0"/>
              <a:t>Vancomycin</a:t>
            </a:r>
            <a:r>
              <a:rPr lang="en-US" sz="2200" dirty="0" smtClean="0"/>
              <a:t>+ </a:t>
            </a:r>
            <a:r>
              <a:rPr lang="en-US" sz="2200" dirty="0" err="1" smtClean="0"/>
              <a:t>Cefepime</a:t>
            </a:r>
            <a:r>
              <a:rPr lang="en-US" sz="2200" dirty="0" smtClean="0"/>
              <a:t>, Ciprofloxacin, or </a:t>
            </a:r>
            <a:r>
              <a:rPr lang="en-US" sz="2200" dirty="0" err="1" smtClean="0"/>
              <a:t>Aminoglycoside</a:t>
            </a:r>
            <a:r>
              <a:rPr lang="en-US" sz="2200" dirty="0" smtClean="0"/>
              <a:t>)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Chronic therapy with oral drug if removal of prosthesis not possible.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</a:t>
            </a:r>
            <a:r>
              <a:rPr lang="en-US" dirty="0" smtClean="0">
                <a:solidFill>
                  <a:srgbClr val="002060"/>
                </a:solidFill>
              </a:rPr>
              <a:t>Etiology, Epidemiology &amp; Risk Factors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Primary </a:t>
            </a:r>
            <a:r>
              <a:rPr lang="en-US" b="1" dirty="0" err="1" smtClean="0">
                <a:solidFill>
                  <a:srgbClr val="C00000"/>
                </a:solidFill>
              </a:rPr>
              <a:t>hematogenous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is most common in infants &amp; children.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Infants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: 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S.aureus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group B streptococci,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E.coli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Children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: 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S.aureu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, group A streptococci,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H.influenzae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b="1" dirty="0" smtClean="0"/>
              <a:t>Site :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1">
                    <a:lumMod val="50000"/>
                  </a:schemeClr>
                </a:solidFill>
              </a:rPr>
              <a:t>Metaphysis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of long bones ( femur, tibia,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humerus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Adults: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Hematogenous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cases less common, but may occur due to reactivation of a quiescent focus of infection from infancy or childhood. Most cases due to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S.aureus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Septic arthritis common as the  infection begins in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diaphysis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 Acute </a:t>
            </a:r>
            <a:r>
              <a:rPr lang="en-US" b="1" dirty="0" err="1" smtClean="0">
                <a:solidFill>
                  <a:schemeClr val="tx1"/>
                </a:solidFill>
              </a:rPr>
              <a:t>Osteomyelitis</a:t>
            </a:r>
            <a:r>
              <a:rPr lang="en-US" b="1" dirty="0" smtClean="0">
                <a:solidFill>
                  <a:schemeClr val="tx1"/>
                </a:solidFill>
              </a:rPr>
              <a:t> 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Vertebral </a:t>
            </a:r>
            <a:r>
              <a:rPr lang="en-US" dirty="0" err="1" smtClean="0"/>
              <a:t>osteomyelitis</a:t>
            </a:r>
            <a:r>
              <a:rPr lang="en-US" dirty="0" smtClean="0"/>
              <a:t> </a:t>
            </a:r>
            <a:r>
              <a:rPr lang="en-US" dirty="0" smtClean="0"/>
              <a:t>can occur in adults secondary to a UTI or </a:t>
            </a:r>
            <a:r>
              <a:rPr lang="en-US" dirty="0" err="1" smtClean="0"/>
              <a:t>prostatitis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err="1" smtClean="0"/>
              <a:t>Candidemia</a:t>
            </a:r>
            <a:r>
              <a:rPr lang="en-US" dirty="0" smtClean="0"/>
              <a:t> from infected central venous catheters can lead to fungal </a:t>
            </a:r>
            <a:r>
              <a:rPr lang="en-US" dirty="0" err="1" smtClean="0"/>
              <a:t>osteomyelitis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Contiguous infection</a:t>
            </a:r>
            <a:r>
              <a:rPr lang="en-US" dirty="0" smtClean="0"/>
              <a:t>: bacteria related to primary focus , it includes: Gram positive </a:t>
            </a:r>
            <a:r>
              <a:rPr lang="en-US" dirty="0" err="1" smtClean="0"/>
              <a:t>cocci</a:t>
            </a:r>
            <a:r>
              <a:rPr lang="en-US" dirty="0" smtClean="0"/>
              <a:t>, Gram negative bacilli,  anaerobes, and poly-microbial infection.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Special clinical situations</a:t>
            </a:r>
            <a:r>
              <a:rPr lang="en-US" dirty="0" smtClean="0"/>
              <a:t>: </a:t>
            </a:r>
            <a:r>
              <a:rPr lang="en-US" dirty="0" err="1" smtClean="0">
                <a:solidFill>
                  <a:srgbClr val="002060"/>
                </a:solidFill>
              </a:rPr>
              <a:t>coagulase</a:t>
            </a:r>
            <a:r>
              <a:rPr lang="en-US" dirty="0" smtClean="0">
                <a:solidFill>
                  <a:srgbClr val="002060"/>
                </a:solidFill>
              </a:rPr>
              <a:t> -negative staphylococci, </a:t>
            </a:r>
            <a:r>
              <a:rPr lang="en-US" i="1" dirty="0" err="1" smtClean="0">
                <a:solidFill>
                  <a:srgbClr val="002060"/>
                </a:solidFill>
              </a:rPr>
              <a:t>Propionebacterium</a:t>
            </a:r>
            <a:r>
              <a:rPr lang="en-US" dirty="0" smtClean="0">
                <a:solidFill>
                  <a:srgbClr val="002060"/>
                </a:solidFill>
              </a:rPr>
              <a:t>, and </a:t>
            </a:r>
            <a:r>
              <a:rPr lang="en-US" i="1" dirty="0" err="1" smtClean="0">
                <a:solidFill>
                  <a:srgbClr val="002060"/>
                </a:solidFill>
              </a:rPr>
              <a:t>S.aureus</a:t>
            </a:r>
            <a:r>
              <a:rPr lang="en-US" dirty="0" smtClean="0">
                <a:solidFill>
                  <a:srgbClr val="002060"/>
                </a:solidFill>
              </a:rPr>
              <a:t> in foreign body infections ( </a:t>
            </a:r>
            <a:r>
              <a:rPr lang="en-US" dirty="0" err="1" smtClean="0">
                <a:solidFill>
                  <a:srgbClr val="002060"/>
                </a:solidFill>
              </a:rPr>
              <a:t>eg.Prosthesis</a:t>
            </a:r>
            <a:r>
              <a:rPr lang="en-US" dirty="0" smtClean="0">
                <a:solidFill>
                  <a:srgbClr val="002060"/>
                </a:solidFill>
              </a:rPr>
              <a:t>), </a:t>
            </a:r>
            <a:r>
              <a:rPr lang="en-US" i="1" dirty="0" err="1" smtClean="0">
                <a:solidFill>
                  <a:schemeClr val="accent1">
                    <a:lumMod val="50000"/>
                  </a:schemeClr>
                </a:solidFill>
              </a:rPr>
              <a:t>Enterobacteriacea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and 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Pseudomonas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in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nosocomial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infections and IV drug use,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continue-special clinical situations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Streptococci and anaerobes in fist injuries, diabetic foot and </a:t>
            </a:r>
            <a:r>
              <a:rPr lang="en-US" dirty="0" err="1" smtClean="0">
                <a:solidFill>
                  <a:srgbClr val="002060"/>
                </a:solidFill>
              </a:rPr>
              <a:t>decubitus</a:t>
            </a:r>
            <a:r>
              <a:rPr lang="en-US" dirty="0" smtClean="0">
                <a:solidFill>
                  <a:srgbClr val="002060"/>
                </a:solidFill>
              </a:rPr>
              <a:t> ulcers,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/>
              <a:t> </a:t>
            </a:r>
            <a:r>
              <a:rPr lang="en-US" i="1" dirty="0" smtClean="0">
                <a:solidFill>
                  <a:srgbClr val="C00000"/>
                </a:solidFill>
              </a:rPr>
              <a:t>Salmonella</a:t>
            </a:r>
            <a:r>
              <a:rPr lang="en-US" dirty="0" smtClean="0">
                <a:solidFill>
                  <a:srgbClr val="C00000"/>
                </a:solidFill>
              </a:rPr>
              <a:t> or </a:t>
            </a:r>
            <a:r>
              <a:rPr lang="en-US" i="1" dirty="0" smtClean="0">
                <a:solidFill>
                  <a:srgbClr val="C00000"/>
                </a:solidFill>
              </a:rPr>
              <a:t>Streptococcus 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i="1" dirty="0" err="1" smtClean="0">
                <a:solidFill>
                  <a:srgbClr val="C00000"/>
                </a:solidFill>
              </a:rPr>
              <a:t>pneumoniae</a:t>
            </a:r>
            <a:r>
              <a:rPr lang="en-US" dirty="0" smtClean="0">
                <a:solidFill>
                  <a:srgbClr val="C00000"/>
                </a:solidFill>
              </a:rPr>
              <a:t> in sickle cell patients</a:t>
            </a:r>
            <a:r>
              <a:rPr lang="en-US" dirty="0" smtClean="0"/>
              <a:t>; 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/>
              <a:t> </a:t>
            </a:r>
            <a:r>
              <a:rPr lang="en-US" i="1" dirty="0" smtClean="0"/>
              <a:t>Mycobacterium tuberculosis</a:t>
            </a:r>
            <a:r>
              <a:rPr lang="en-US" dirty="0" smtClean="0"/>
              <a:t> ( MTB) or </a:t>
            </a:r>
            <a:r>
              <a:rPr lang="en-US" i="1" dirty="0" smtClean="0"/>
              <a:t>Mycobacterium  </a:t>
            </a:r>
            <a:r>
              <a:rPr lang="en-US" i="1" dirty="0" err="1" smtClean="0"/>
              <a:t>avium</a:t>
            </a:r>
            <a:r>
              <a:rPr lang="en-US" i="1" dirty="0" smtClean="0"/>
              <a:t> </a:t>
            </a:r>
            <a:r>
              <a:rPr lang="en-US" dirty="0" smtClean="0"/>
              <a:t>in AIDS patients.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Patient Presentation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Systemic manifestations occur in less than 50% of patients.</a:t>
            </a:r>
          </a:p>
          <a:p>
            <a:r>
              <a:rPr lang="en-US" b="1" dirty="0" smtClean="0"/>
              <a:t>Acute onset of </a:t>
            </a:r>
            <a:r>
              <a:rPr lang="en-US" b="1" dirty="0" smtClean="0">
                <a:solidFill>
                  <a:srgbClr val="FF0000"/>
                </a:solidFill>
              </a:rPr>
              <a:t>bone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pain, fever </a:t>
            </a:r>
            <a:r>
              <a:rPr lang="en-US" b="1" dirty="0" smtClean="0"/>
              <a:t>with rigors .</a:t>
            </a:r>
          </a:p>
          <a:p>
            <a:r>
              <a:rPr lang="en-US" dirty="0" smtClean="0"/>
              <a:t>Symptoms usually of less than 3 week’s duration.</a:t>
            </a:r>
          </a:p>
          <a:p>
            <a:r>
              <a:rPr lang="en-US" b="1" dirty="0" smtClean="0">
                <a:solidFill>
                  <a:srgbClr val="002060"/>
                </a:solidFill>
              </a:rPr>
              <a:t>Local signs 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70C0"/>
                </a:solidFill>
              </a:rPr>
              <a:t>soft tissue swelling, </a:t>
            </a:r>
            <a:r>
              <a:rPr lang="en-US" dirty="0" err="1" smtClean="0">
                <a:solidFill>
                  <a:srgbClr val="0070C0"/>
                </a:solidFill>
              </a:rPr>
              <a:t>erythema</a:t>
            </a:r>
            <a:r>
              <a:rPr lang="en-US" dirty="0" smtClean="0">
                <a:solidFill>
                  <a:srgbClr val="0070C0"/>
                </a:solidFill>
              </a:rPr>
              <a:t>, warmth, point tenderness, percussion tenderness over the vertebral body &amp; </a:t>
            </a:r>
            <a:r>
              <a:rPr lang="en-US" dirty="0" smtClean="0">
                <a:solidFill>
                  <a:srgbClr val="FF0000"/>
                </a:solidFill>
              </a:rPr>
              <a:t>limited mobility </a:t>
            </a:r>
            <a:r>
              <a:rPr lang="en-US" dirty="0" smtClean="0">
                <a:solidFill>
                  <a:srgbClr val="0070C0"/>
                </a:solidFill>
              </a:rPr>
              <a:t>of the involved extremity.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002060"/>
                </a:solidFill>
              </a:rPr>
              <a:t>Differential diagnosis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Primary and metastatic bone </a:t>
            </a:r>
            <a:r>
              <a:rPr lang="en-US" dirty="0" err="1" smtClean="0"/>
              <a:t>malignacies</a:t>
            </a:r>
            <a:endParaRPr lang="en-US" dirty="0" smtClean="0"/>
          </a:p>
          <a:p>
            <a:r>
              <a:rPr lang="en-US" dirty="0" smtClean="0"/>
              <a:t>Trauma</a:t>
            </a:r>
          </a:p>
          <a:p>
            <a:r>
              <a:rPr lang="en-US" dirty="0" smtClean="0"/>
              <a:t>Acute rheumatic arthritis</a:t>
            </a:r>
          </a:p>
          <a:p>
            <a:r>
              <a:rPr lang="en-US" dirty="0" err="1" smtClean="0"/>
              <a:t>Hemarthrosis</a:t>
            </a:r>
            <a:endParaRPr lang="en-US" dirty="0" smtClean="0"/>
          </a:p>
          <a:p>
            <a:r>
              <a:rPr lang="en-US" dirty="0" smtClean="0"/>
              <a:t>Ewing sarcoma</a:t>
            </a:r>
          </a:p>
          <a:p>
            <a:r>
              <a:rPr lang="en-US" dirty="0" smtClean="0"/>
              <a:t>Vertebral compression fracture.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2206</TotalTime>
  <Words>2288</Words>
  <Application>Microsoft Office PowerPoint</Application>
  <PresentationFormat>On-screen Show (4:3)</PresentationFormat>
  <Paragraphs>248</Paragraphs>
  <Slides>44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6" baseType="lpstr">
      <vt:lpstr>Civic</vt:lpstr>
      <vt:lpstr>Document</vt:lpstr>
      <vt:lpstr>Microbiology of Bone and Joint Infections</vt:lpstr>
      <vt:lpstr>Introduction</vt:lpstr>
      <vt:lpstr>Acute Oesteomyelitis</vt:lpstr>
      <vt:lpstr>Slide 4</vt:lpstr>
      <vt:lpstr> Etiology, Epidemiology &amp; Risk Factors</vt:lpstr>
      <vt:lpstr> Acute Osteomyelitis  </vt:lpstr>
      <vt:lpstr>continue-special clinical situations</vt:lpstr>
      <vt:lpstr>Patient Presentation</vt:lpstr>
      <vt:lpstr>Differential diagnosis</vt:lpstr>
      <vt:lpstr>Diagnosis  </vt:lpstr>
      <vt:lpstr>Continue- imaging</vt:lpstr>
      <vt:lpstr>Treatment &amp; Management</vt:lpstr>
      <vt:lpstr>Continue- treatment &amp; management</vt:lpstr>
      <vt:lpstr>Prognosis &amp; Complications</vt:lpstr>
      <vt:lpstr>Chronic Osteomyelitis</vt:lpstr>
      <vt:lpstr>Etiology, Epidemiology &amp; Risk factors</vt:lpstr>
      <vt:lpstr>Slide 17</vt:lpstr>
      <vt:lpstr>Slide 18</vt:lpstr>
      <vt:lpstr>Patient Presentation</vt:lpstr>
      <vt:lpstr>Differential Diagnosis</vt:lpstr>
      <vt:lpstr>Diagnosis</vt:lpstr>
      <vt:lpstr>Treatment and Management</vt:lpstr>
      <vt:lpstr>Prognosis &amp; Complications</vt:lpstr>
      <vt:lpstr> Blood culture &amp; Bone images and cases</vt:lpstr>
      <vt:lpstr>Arthritis</vt:lpstr>
      <vt:lpstr>Etiology, Epidemiology&amp; Risk factors</vt:lpstr>
      <vt:lpstr>Slide 27</vt:lpstr>
      <vt:lpstr>Patient Presentation</vt:lpstr>
      <vt:lpstr>Slide 29</vt:lpstr>
      <vt:lpstr>Differential Diagnosis</vt:lpstr>
      <vt:lpstr>Diagnosis of Infectious Arthritis</vt:lpstr>
      <vt:lpstr>Slide 32</vt:lpstr>
      <vt:lpstr>Treatment &amp; Management</vt:lpstr>
      <vt:lpstr>Slide 34</vt:lpstr>
      <vt:lpstr>Prognosis &amp; Complications</vt:lpstr>
      <vt:lpstr>Arthritis</vt:lpstr>
      <vt:lpstr>Slide 37</vt:lpstr>
      <vt:lpstr>Slide 38</vt:lpstr>
      <vt:lpstr>Infections of Joint Prosthesis</vt:lpstr>
      <vt:lpstr>Etiology, Epidemiology&amp; Risk factors</vt:lpstr>
      <vt:lpstr>Slide 41</vt:lpstr>
      <vt:lpstr>Patient Presentation</vt:lpstr>
      <vt:lpstr>Diagnosis of Prosthetic Arthritis</vt:lpstr>
      <vt:lpstr>Treatment &amp; Management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Arthritis and muscle infections</dc:title>
  <dc:creator>Dr.Hannan</dc:creator>
  <cp:lastModifiedBy>DRHANNAN</cp:lastModifiedBy>
  <cp:revision>220</cp:revision>
  <dcterms:created xsi:type="dcterms:W3CDTF">2010-04-25T08:14:52Z</dcterms:created>
  <dcterms:modified xsi:type="dcterms:W3CDTF">2012-12-31T04:39:29Z</dcterms:modified>
</cp:coreProperties>
</file>