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 id="2147483684" r:id="rId2"/>
    <p:sldMasterId id="2147483696" r:id="rId3"/>
  </p:sldMasterIdLst>
  <p:notesMasterIdLst>
    <p:notesMasterId r:id="rId31"/>
  </p:notesMasterIdLst>
  <p:sldIdLst>
    <p:sldId id="256" r:id="rId4"/>
    <p:sldId id="304" r:id="rId5"/>
    <p:sldId id="303" r:id="rId6"/>
    <p:sldId id="257" r:id="rId7"/>
    <p:sldId id="297" r:id="rId8"/>
    <p:sldId id="260" r:id="rId9"/>
    <p:sldId id="259" r:id="rId10"/>
    <p:sldId id="262" r:id="rId11"/>
    <p:sldId id="298" r:id="rId12"/>
    <p:sldId id="263" r:id="rId13"/>
    <p:sldId id="269" r:id="rId14"/>
    <p:sldId id="265" r:id="rId15"/>
    <p:sldId id="280" r:id="rId16"/>
    <p:sldId id="281" r:id="rId17"/>
    <p:sldId id="285" r:id="rId18"/>
    <p:sldId id="299" r:id="rId19"/>
    <p:sldId id="283" r:id="rId20"/>
    <p:sldId id="289" r:id="rId21"/>
    <p:sldId id="286" r:id="rId22"/>
    <p:sldId id="287" r:id="rId23"/>
    <p:sldId id="288" r:id="rId24"/>
    <p:sldId id="300" r:id="rId25"/>
    <p:sldId id="301" r:id="rId26"/>
    <p:sldId id="302" r:id="rId27"/>
    <p:sldId id="295" r:id="rId28"/>
    <p:sldId id="296" r:id="rId29"/>
    <p:sldId id="268" r:id="rId30"/>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a:srgbClr val="3399FF"/>
    <a:srgbClr val="532476"/>
    <a:srgbClr val="EFEF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60" d="100"/>
          <a:sy n="60" d="100"/>
        </p:scale>
        <p:origin x="-1350" y="-9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38722C15-AC56-4A8E-8227-8F2575E8855F}" type="datetimeFigureOut">
              <a:rPr lang="ar-SA" smtClean="0"/>
              <a:pPr/>
              <a:t>19/02/1434</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7236F0B9-6D53-474D-BFAB-8E8D97B86623}" type="slidenum">
              <a:rPr lang="ar-SA" smtClean="0"/>
              <a:pPr/>
              <a:t>‹#›</a:t>
            </a:fld>
            <a:endParaRPr lang="ar-SA"/>
          </a:p>
        </p:txBody>
      </p:sp>
    </p:spTree>
    <p:extLst>
      <p:ext uri="{BB962C8B-B14F-4D97-AF65-F5344CB8AC3E}">
        <p14:creationId xmlns:p14="http://schemas.microsoft.com/office/powerpoint/2010/main" val="316955025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50" kern="1200" dirty="0" smtClean="0">
                <a:solidFill>
                  <a:schemeClr val="tx1"/>
                </a:solidFill>
                <a:latin typeface="+mn-lt"/>
                <a:ea typeface="+mn-ea"/>
                <a:cs typeface="+mn-cs"/>
              </a:rPr>
              <a:t>Necrotizing fasciitis and </a:t>
            </a:r>
            <a:r>
              <a:rPr lang="en-US" sz="1050" kern="1200" dirty="0" err="1" smtClean="0">
                <a:solidFill>
                  <a:schemeClr val="tx1"/>
                </a:solidFill>
                <a:latin typeface="+mn-lt"/>
                <a:ea typeface="+mn-ea"/>
                <a:cs typeface="+mn-cs"/>
              </a:rPr>
              <a:t>clostridial</a:t>
            </a:r>
            <a:r>
              <a:rPr lang="en-US" sz="1050" kern="1200" dirty="0" smtClean="0">
                <a:solidFill>
                  <a:schemeClr val="tx1"/>
                </a:solidFill>
                <a:latin typeface="+mn-lt"/>
                <a:ea typeface="+mn-ea"/>
                <a:cs typeface="+mn-cs"/>
              </a:rPr>
              <a:t> </a:t>
            </a:r>
            <a:r>
              <a:rPr lang="en-US" sz="1050" kern="1200" dirty="0" err="1" smtClean="0">
                <a:solidFill>
                  <a:schemeClr val="tx1"/>
                </a:solidFill>
                <a:latin typeface="+mn-lt"/>
                <a:ea typeface="+mn-ea"/>
                <a:cs typeface="+mn-cs"/>
              </a:rPr>
              <a:t>myonecrosis</a:t>
            </a:r>
            <a:r>
              <a:rPr lang="en-US" sz="1050" kern="1200" dirty="0" smtClean="0">
                <a:solidFill>
                  <a:schemeClr val="tx1"/>
                </a:solidFill>
                <a:latin typeface="+mn-lt"/>
                <a:ea typeface="+mn-ea"/>
                <a:cs typeface="+mn-cs"/>
              </a:rPr>
              <a:t> due to infection with </a:t>
            </a:r>
            <a:r>
              <a:rPr lang="en-US" sz="1050" i="1" kern="1200" dirty="0" smtClean="0">
                <a:solidFill>
                  <a:schemeClr val="tx1"/>
                </a:solidFill>
                <a:latin typeface="+mn-lt"/>
                <a:ea typeface="+mn-ea"/>
                <a:cs typeface="+mn-cs"/>
              </a:rPr>
              <a:t>Clostridium </a:t>
            </a:r>
            <a:r>
              <a:rPr lang="en-US" sz="1050" i="1" kern="1200" dirty="0" err="1" smtClean="0">
                <a:solidFill>
                  <a:schemeClr val="tx1"/>
                </a:solidFill>
                <a:latin typeface="+mn-lt"/>
                <a:ea typeface="+mn-ea"/>
                <a:cs typeface="+mn-cs"/>
              </a:rPr>
              <a:t>septicum</a:t>
            </a:r>
            <a:r>
              <a:rPr lang="en-US" sz="1050" kern="1200" dirty="0" smtClean="0">
                <a:solidFill>
                  <a:schemeClr val="tx1"/>
                </a:solidFill>
                <a:latin typeface="+mn-lt"/>
                <a:ea typeface="+mn-ea"/>
                <a:cs typeface="+mn-cs"/>
              </a:rPr>
              <a:t>. The patient required multiple extensive </a:t>
            </a:r>
            <a:r>
              <a:rPr lang="en-US" sz="1050" kern="1200" dirty="0" err="1" smtClean="0">
                <a:solidFill>
                  <a:schemeClr val="tx1"/>
                </a:solidFill>
                <a:latin typeface="+mn-lt"/>
                <a:ea typeface="+mn-ea"/>
                <a:cs typeface="+mn-cs"/>
              </a:rPr>
              <a:t>debridements</a:t>
            </a:r>
            <a:r>
              <a:rPr lang="en-US" sz="1050" kern="1200" dirty="0" smtClean="0">
                <a:solidFill>
                  <a:schemeClr val="tx1"/>
                </a:solidFill>
                <a:latin typeface="+mn-lt"/>
                <a:ea typeface="+mn-ea"/>
                <a:cs typeface="+mn-cs"/>
              </a:rPr>
              <a:t> down to bone (see image), but did not survive the severe infection with severe septic shock. Blood and wound cultures were positive for the organism. At autopsy, an occult colonic malignancy was also noted--presumably the source for her infection.</a:t>
            </a:r>
            <a:endParaRPr lang="en-US" dirty="0"/>
          </a:p>
        </p:txBody>
      </p:sp>
      <p:sp>
        <p:nvSpPr>
          <p:cNvPr id="4" name="Slide Number Placeholder 3"/>
          <p:cNvSpPr>
            <a:spLocks noGrp="1"/>
          </p:cNvSpPr>
          <p:nvPr>
            <p:ph type="sldNum" sz="quarter" idx="10"/>
          </p:nvPr>
        </p:nvSpPr>
        <p:spPr/>
        <p:txBody>
          <a:bodyPr/>
          <a:lstStyle/>
          <a:p>
            <a:fld id="{7236F0B9-6D53-474D-BFAB-8E8D97B86623}" type="slidenum">
              <a:rPr lang="ar-SA" smtClean="0"/>
              <a:pPr/>
              <a:t>18</a:t>
            </a:fld>
            <a:endParaRPr lang="ar-S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Book Antiqua"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52EF6559-05D7-4348-BC9A-6BEE667C8CBB}" type="datetime1">
              <a:rPr lang="ar-SA" smtClean="0"/>
              <a:pPr/>
              <a:t>19/02/1434</a:t>
            </a:fld>
            <a:endParaRPr lang="ar-SA"/>
          </a:p>
        </p:txBody>
      </p:sp>
      <p:sp>
        <p:nvSpPr>
          <p:cNvPr id="17" name="Footer Placeholder 16"/>
          <p:cNvSpPr>
            <a:spLocks noGrp="1"/>
          </p:cNvSpPr>
          <p:nvPr>
            <p:ph type="ftr" sz="quarter" idx="11"/>
          </p:nvPr>
        </p:nvSpPr>
        <p:spPr>
          <a:xfrm>
            <a:off x="2898648" y="6355080"/>
            <a:ext cx="3474720" cy="365760"/>
          </a:xfrm>
        </p:spPr>
        <p:txBody>
          <a:bodyPr/>
          <a:lstStyle/>
          <a:p>
            <a:endParaRPr lang="ar-SA"/>
          </a:p>
        </p:txBody>
      </p:sp>
      <p:sp>
        <p:nvSpPr>
          <p:cNvPr id="29" name="Slide Number Placeholder 28"/>
          <p:cNvSpPr>
            <a:spLocks noGrp="1"/>
          </p:cNvSpPr>
          <p:nvPr>
            <p:ph type="sldNum" sz="quarter" idx="12"/>
          </p:nvPr>
        </p:nvSpPr>
        <p:spPr>
          <a:xfrm>
            <a:off x="1216152" y="6355080"/>
            <a:ext cx="1219200" cy="365760"/>
          </a:xfrm>
        </p:spPr>
        <p:txBody>
          <a:bodyPr/>
          <a:lstStyle/>
          <a:p>
            <a:fld id="{C6896A99-D66E-4861-80B0-E738C08901FB}" type="slidenum">
              <a:rPr lang="ar-SA" smtClean="0"/>
              <a:pPr/>
              <a:t>‹#›</a:t>
            </a:fld>
            <a:endParaRPr lang="ar-SA"/>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5F5117F-05BF-4AA8-8180-4432BB772709}" type="datetime1">
              <a:rPr lang="ar-SA" smtClean="0"/>
              <a:pPr/>
              <a:t>19/02/1434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C6896A99-D66E-4861-80B0-E738C08901F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46F77AE-3814-4609-96F4-808BB76E3939}" type="datetime1">
              <a:rPr lang="ar-SA" smtClean="0"/>
              <a:pPr/>
              <a:t>19/02/1434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C6896A99-D66E-4861-80B0-E738C08901FB}" type="slidenum">
              <a:rPr lang="ar-SA" smtClean="0"/>
              <a:pPr/>
              <a:t>‹#›</a:t>
            </a:fld>
            <a:endParaRPr lang="ar-SA"/>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8850" name="Group 2"/>
          <p:cNvGrpSpPr>
            <a:grpSpLocks/>
          </p:cNvGrpSpPr>
          <p:nvPr/>
        </p:nvGrpSpPr>
        <p:grpSpPr bwMode="auto">
          <a:xfrm>
            <a:off x="-3222625" y="304800"/>
            <a:ext cx="11909425" cy="4724400"/>
            <a:chOff x="-2030" y="192"/>
            <a:chExt cx="7502" cy="2976"/>
          </a:xfrm>
        </p:grpSpPr>
        <p:sp>
          <p:nvSpPr>
            <p:cNvPr id="78851" name="Line 3"/>
            <p:cNvSpPr>
              <a:spLocks noChangeShapeType="1"/>
            </p:cNvSpPr>
            <p:nvPr/>
          </p:nvSpPr>
          <p:spPr bwMode="auto">
            <a:xfrm>
              <a:off x="912" y="1584"/>
              <a:ext cx="456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eaLnBrk="0" fontAlgn="base" hangingPunct="0">
                <a:spcBef>
                  <a:spcPct val="0"/>
                </a:spcBef>
                <a:spcAft>
                  <a:spcPct val="0"/>
                </a:spcAft>
              </a:pPr>
              <a:endParaRPr lang="en-US">
                <a:solidFill>
                  <a:srgbClr val="000000"/>
                </a:solidFill>
              </a:endParaRPr>
            </a:p>
          </p:txBody>
        </p:sp>
        <p:sp>
          <p:nvSpPr>
            <p:cNvPr id="78852" name="AutoShape 4"/>
            <p:cNvSpPr>
              <a:spLocks noChangeArrowheads="1"/>
            </p:cNvSpPr>
            <p:nvPr/>
          </p:nvSpPr>
          <p:spPr bwMode="auto">
            <a:xfrm>
              <a:off x="-1584" y="864"/>
              <a:ext cx="2304" cy="2304"/>
            </a:xfrm>
            <a:custGeom>
              <a:avLst/>
              <a:gdLst>
                <a:gd name="G0" fmla="+- 12083 0 0"/>
                <a:gd name="G1" fmla="+- -3200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12083 -32000"/>
                <a:gd name="T13" fmla="*/ T12 w 64000"/>
                <a:gd name="T14" fmla="+- 0 -29632 -32000"/>
                <a:gd name="T15" fmla="*/ -29632 h 64000"/>
                <a:gd name="T16" fmla="+- 0 32000 -32000"/>
                <a:gd name="T17" fmla="*/ T16 w 64000"/>
                <a:gd name="T18" fmla="+- 0 0 -32000"/>
                <a:gd name="T19" fmla="*/ 0 h 64000"/>
                <a:gd name="T20" fmla="+- 0 12083 -32000"/>
                <a:gd name="T21" fmla="*/ T20 w 64000"/>
                <a:gd name="T22" fmla="+- 0 29631 -32000"/>
                <a:gd name="T23" fmla="*/ 29631 h 64000"/>
                <a:gd name="T24" fmla="+- 0 12083 -32000"/>
                <a:gd name="T25" fmla="*/ T24 w 64000"/>
                <a:gd name="T26" fmla="+- 0 29631 -32000"/>
                <a:gd name="T27" fmla="*/ 29631 h 64000"/>
                <a:gd name="T28" fmla="+- 0 12082 -32000"/>
                <a:gd name="T29" fmla="*/ T28 w 64000"/>
                <a:gd name="T30" fmla="+- 0 29631 -32000"/>
                <a:gd name="T31" fmla="*/ 29631 h 64000"/>
                <a:gd name="T32" fmla="+- 0 12083 -32000"/>
                <a:gd name="T33" fmla="*/ T32 w 64000"/>
                <a:gd name="T34" fmla="+- 0 29632 -32000"/>
                <a:gd name="T35" fmla="*/ 29632 h 64000"/>
                <a:gd name="T36" fmla="+- 0 12083 -32000"/>
                <a:gd name="T37" fmla="*/ T36 w 64000"/>
                <a:gd name="T38" fmla="+- 0 -29632 -32000"/>
                <a:gd name="T39" fmla="*/ -29632 h 64000"/>
                <a:gd name="T40" fmla="+- 0 12082 -32000"/>
                <a:gd name="T41" fmla="*/ T40 w 64000"/>
                <a:gd name="T42" fmla="+- 0 -29632 -32000"/>
                <a:gd name="T43" fmla="*/ -29632 h 64000"/>
                <a:gd name="T44" fmla="+- 0 12083 -32000"/>
                <a:gd name="T45" fmla="*/ T44 w 64000"/>
                <a:gd name="T46" fmla="+- 0 -29632 -32000"/>
                <a:gd name="T47" fmla="*/ -29632 h 64000"/>
                <a:gd name="T48" fmla="+- 0 G27 -32000"/>
                <a:gd name="T49" fmla="*/ T48 w 64000"/>
                <a:gd name="T50" fmla="+- 0 G11 -32000"/>
                <a:gd name="T51" fmla="*/ G11 h 64000"/>
                <a:gd name="T52" fmla="+- 0 G25 -32000"/>
                <a:gd name="T53" fmla="*/ T52 w 64000"/>
                <a:gd name="T54" fmla="+- 0 G14 -32000"/>
                <a:gd name="T55" fmla="*/ G14 h 64000"/>
              </a:gdLst>
              <a:ahLst/>
              <a:cxnLst>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T49" t="T51" r="T53" b="T55"/>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rtl="0" fontAlgn="base">
                <a:spcBef>
                  <a:spcPct val="0"/>
                </a:spcBef>
                <a:spcAft>
                  <a:spcPct val="0"/>
                </a:spcAft>
              </a:pPr>
              <a:endParaRPr lang="en-US" sz="2400">
                <a:solidFill>
                  <a:srgbClr val="000000"/>
                </a:solidFill>
                <a:latin typeface="Times New Roman" pitchFamily="18" charset="0"/>
              </a:endParaRPr>
            </a:p>
          </p:txBody>
        </p:sp>
        <p:sp>
          <p:nvSpPr>
            <p:cNvPr id="78853" name="AutoShape 5"/>
            <p:cNvSpPr>
              <a:spLocks noChangeArrowheads="1"/>
            </p:cNvSpPr>
            <p:nvPr/>
          </p:nvSpPr>
          <p:spPr bwMode="auto">
            <a:xfrm>
              <a:off x="-2030" y="192"/>
              <a:ext cx="2544" cy="2544"/>
            </a:xfrm>
            <a:custGeom>
              <a:avLst/>
              <a:gdLst>
                <a:gd name="G0" fmla="+- 18994 0 0"/>
                <a:gd name="G1" fmla="+- -30013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18994 -32000"/>
                <a:gd name="T13" fmla="*/ T12 w 64000"/>
                <a:gd name="T14" fmla="+- 0 -25754 -32000"/>
                <a:gd name="T15" fmla="*/ -25754 h 64000"/>
                <a:gd name="T16" fmla="+- 0 32000 -32000"/>
                <a:gd name="T17" fmla="*/ T16 w 64000"/>
                <a:gd name="T18" fmla="+- 0 0 -32000"/>
                <a:gd name="T19" fmla="*/ 0 h 64000"/>
                <a:gd name="T20" fmla="+- 0 18994 -32000"/>
                <a:gd name="T21" fmla="*/ T20 w 64000"/>
                <a:gd name="T22" fmla="+- 0 25753 -32000"/>
                <a:gd name="T23" fmla="*/ 25753 h 64000"/>
                <a:gd name="T24" fmla="+- 0 18994 -32000"/>
                <a:gd name="T25" fmla="*/ T24 w 64000"/>
                <a:gd name="T26" fmla="+- 0 25753 -32000"/>
                <a:gd name="T27" fmla="*/ 25753 h 64000"/>
                <a:gd name="T28" fmla="+- 0 18993 -32000"/>
                <a:gd name="T29" fmla="*/ T28 w 64000"/>
                <a:gd name="T30" fmla="+- 0 25753 -32000"/>
                <a:gd name="T31" fmla="*/ 25753 h 64000"/>
                <a:gd name="T32" fmla="+- 0 18994 -32000"/>
                <a:gd name="T33" fmla="*/ T32 w 64000"/>
                <a:gd name="T34" fmla="+- 0 25754 -32000"/>
                <a:gd name="T35" fmla="*/ 25754 h 64000"/>
                <a:gd name="T36" fmla="+- 0 18994 -32000"/>
                <a:gd name="T37" fmla="*/ T36 w 64000"/>
                <a:gd name="T38" fmla="+- 0 -25754 -32000"/>
                <a:gd name="T39" fmla="*/ -25754 h 64000"/>
                <a:gd name="T40" fmla="+- 0 18993 -32000"/>
                <a:gd name="T41" fmla="*/ T40 w 64000"/>
                <a:gd name="T42" fmla="+- 0 -25754 -32000"/>
                <a:gd name="T43" fmla="*/ -25754 h 64000"/>
                <a:gd name="T44" fmla="+- 0 18994 -32000"/>
                <a:gd name="T45" fmla="*/ T44 w 64000"/>
                <a:gd name="T46" fmla="+- 0 -25754 -32000"/>
                <a:gd name="T47" fmla="*/ -25754 h 64000"/>
                <a:gd name="T48" fmla="+- 0 G27 -32000"/>
                <a:gd name="T49" fmla="*/ T48 w 64000"/>
                <a:gd name="T50" fmla="+- 0 G11 -32000"/>
                <a:gd name="T51" fmla="*/ G11 h 64000"/>
                <a:gd name="T52" fmla="+- 0 G25 -32000"/>
                <a:gd name="T53" fmla="*/ T52 w 64000"/>
                <a:gd name="T54" fmla="+- 0 G14 -32000"/>
                <a:gd name="T55" fmla="*/ G14 h 64000"/>
              </a:gdLst>
              <a:ahLst/>
              <a:cxnLst>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T49" t="T51" r="T53" b="T55"/>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rtl="0" fontAlgn="base">
                <a:spcBef>
                  <a:spcPct val="0"/>
                </a:spcBef>
                <a:spcAft>
                  <a:spcPct val="0"/>
                </a:spcAft>
              </a:pPr>
              <a:endParaRPr lang="en-US">
                <a:solidFill>
                  <a:srgbClr val="000000"/>
                </a:solidFill>
                <a:latin typeface="Arial" charset="0"/>
              </a:endParaRPr>
            </a:p>
          </p:txBody>
        </p:sp>
      </p:grpSp>
      <p:sp>
        <p:nvSpPr>
          <p:cNvPr id="78854" name="Rectangle 6"/>
          <p:cNvSpPr>
            <a:spLocks noGrp="1" noChangeArrowheads="1"/>
          </p:cNvSpPr>
          <p:nvPr>
            <p:ph type="ctrTitle"/>
          </p:nvPr>
        </p:nvSpPr>
        <p:spPr>
          <a:xfrm>
            <a:off x="1443038" y="985838"/>
            <a:ext cx="7239000" cy="1444625"/>
          </a:xfrm>
        </p:spPr>
        <p:txBody>
          <a:bodyPr/>
          <a:lstStyle>
            <a:lvl1pPr>
              <a:defRPr sz="4000"/>
            </a:lvl1pPr>
          </a:lstStyle>
          <a:p>
            <a:pPr lvl="0"/>
            <a:r>
              <a:rPr lang="en-US" noProof="0" smtClean="0"/>
              <a:t>Click to edit Master title style</a:t>
            </a:r>
          </a:p>
        </p:txBody>
      </p:sp>
      <p:sp>
        <p:nvSpPr>
          <p:cNvPr id="78855" name="Rectangle 7"/>
          <p:cNvSpPr>
            <a:spLocks noGrp="1" noChangeArrowheads="1"/>
          </p:cNvSpPr>
          <p:nvPr>
            <p:ph type="subTitle" idx="1"/>
          </p:nvPr>
        </p:nvSpPr>
        <p:spPr>
          <a:xfrm>
            <a:off x="1443038" y="3427413"/>
            <a:ext cx="7239000" cy="1752600"/>
          </a:xfrm>
        </p:spPr>
        <p:txBody>
          <a:bodyPr/>
          <a:lstStyle>
            <a:lvl1pPr marL="0" indent="0">
              <a:buFont typeface="Wingdings" pitchFamily="2" charset="2"/>
              <a:buNone/>
              <a:defRPr/>
            </a:lvl1pPr>
          </a:lstStyle>
          <a:p>
            <a:pPr lvl="0"/>
            <a:r>
              <a:rPr lang="en-US" noProof="0" smtClean="0"/>
              <a:t>Click to edit Master subtitle style</a:t>
            </a:r>
          </a:p>
        </p:txBody>
      </p:sp>
      <p:sp>
        <p:nvSpPr>
          <p:cNvPr id="78856" name="Rectangle 8"/>
          <p:cNvSpPr>
            <a:spLocks noGrp="1" noChangeArrowheads="1"/>
          </p:cNvSpPr>
          <p:nvPr>
            <p:ph type="dt" sz="half" idx="2"/>
          </p:nvPr>
        </p:nvSpPr>
        <p:spPr/>
        <p:txBody>
          <a:bodyPr/>
          <a:lstStyle>
            <a:lvl1pPr>
              <a:defRPr/>
            </a:lvl1pPr>
          </a:lstStyle>
          <a:p>
            <a:endParaRPr lang="en-US">
              <a:solidFill>
                <a:srgbClr val="000000"/>
              </a:solidFill>
            </a:endParaRPr>
          </a:p>
        </p:txBody>
      </p:sp>
      <p:sp>
        <p:nvSpPr>
          <p:cNvPr id="78857" name="Rectangle 9"/>
          <p:cNvSpPr>
            <a:spLocks noGrp="1" noChangeArrowheads="1"/>
          </p:cNvSpPr>
          <p:nvPr>
            <p:ph type="ftr" sz="quarter" idx="3"/>
          </p:nvPr>
        </p:nvSpPr>
        <p:spPr/>
        <p:txBody>
          <a:bodyPr/>
          <a:lstStyle>
            <a:lvl1pPr>
              <a:defRPr/>
            </a:lvl1pPr>
          </a:lstStyle>
          <a:p>
            <a:endParaRPr lang="en-US">
              <a:solidFill>
                <a:srgbClr val="000000"/>
              </a:solidFill>
            </a:endParaRPr>
          </a:p>
        </p:txBody>
      </p:sp>
      <p:sp>
        <p:nvSpPr>
          <p:cNvPr id="78858" name="Rectangle 10"/>
          <p:cNvSpPr>
            <a:spLocks noGrp="1" noChangeArrowheads="1"/>
          </p:cNvSpPr>
          <p:nvPr>
            <p:ph type="sldNum" sz="quarter" idx="4"/>
          </p:nvPr>
        </p:nvSpPr>
        <p:spPr/>
        <p:txBody>
          <a:bodyPr/>
          <a:lstStyle>
            <a:lvl1pPr>
              <a:defRPr/>
            </a:lvl1pPr>
          </a:lstStyle>
          <a:p>
            <a:fld id="{5253535F-A5D3-4627-9BF5-B9E73799E76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012913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3AAB4F5-6E0E-4547-A9F6-72475F94AB5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85536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A6E2A0F-7D25-4458-BB62-FEF770C8D41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90799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70013" y="1827213"/>
            <a:ext cx="35798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2225" y="1827213"/>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6A882BA-E0B2-41DE-A14C-00CDF9FC297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264853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F9E20CD9-235F-4CDC-93AB-76EB1ED386A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451841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D6327D85-B11B-41C2-A023-8C9A37312B1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668945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0A32CE40-53F6-43E2-96E5-D2A960941A4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968599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41E58F3-3440-4403-B853-7C6671C7515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34636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802213D-0AB8-4895-96F0-86ABF9411F61}" type="datetime1">
              <a:rPr lang="ar-SA" smtClean="0"/>
              <a:pPr/>
              <a:t>19/02/1434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C6896A99-D66E-4861-80B0-E738C08901FB}" type="slidenum">
              <a:rPr lang="ar-SA" smtClean="0"/>
              <a:pPr/>
              <a:t>‹#›</a:t>
            </a:fld>
            <a:endParaRPr lang="ar-SA"/>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D683B8B-1ABA-45EA-A2C7-E745F7E90F5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932312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0BB9CE4-31DF-4F28-8FD2-560C8BEEBE6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216044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6413" y="301625"/>
            <a:ext cx="1827212" cy="56403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70013" y="301625"/>
            <a:ext cx="5334000" cy="56403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FA01B01-C75D-4BEA-A0F8-3537DB0FB0E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654117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904875" y="3648075"/>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rtl="0">
              <a:defRPr/>
            </a:pPr>
            <a:endParaRPr lang="en-US">
              <a:solidFill>
                <a:prstClr val="white"/>
              </a:solidFill>
            </a:endParaRPr>
          </a:p>
        </p:txBody>
      </p:sp>
      <p:sp>
        <p:nvSpPr>
          <p:cNvPr id="5" name="Rectangle 4"/>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rtl="0">
              <a:defRPr/>
            </a:pPr>
            <a:endParaRPr lang="en-US">
              <a:solidFill>
                <a:prstClr val="white"/>
              </a:solidFill>
            </a:endParaRPr>
          </a:p>
        </p:txBody>
      </p:sp>
      <p:sp>
        <p:nvSpPr>
          <p:cNvPr id="6" name="Rectangle 5"/>
          <p:cNvSpPr/>
          <p:nvPr/>
        </p:nvSpPr>
        <p:spPr>
          <a:xfrm>
            <a:off x="904875" y="3648075"/>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rtl="0">
              <a:defRPr/>
            </a:pPr>
            <a:endParaRPr lang="en-US">
              <a:solidFill>
                <a:prstClr val="white"/>
              </a:solidFill>
            </a:endParaRPr>
          </a:p>
        </p:txBody>
      </p:sp>
      <p:sp>
        <p:nvSpPr>
          <p:cNvPr id="7" name="Rectangle 6"/>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rtl="0">
              <a:defRPr/>
            </a:pPr>
            <a:endParaRPr lang="en-US">
              <a:solidFill>
                <a:prstClr val="white"/>
              </a:solidFill>
            </a:endParaRPr>
          </a:p>
        </p:txBody>
      </p:sp>
      <p:sp>
        <p:nvSpPr>
          <p:cNvPr id="8" name="Title 7"/>
          <p:cNvSpPr>
            <a:spLocks noGrp="1"/>
          </p:cNvSpPr>
          <p:nvPr>
            <p:ph type="ctrTitle"/>
          </p:nvPr>
        </p:nvSpPr>
        <p:spPr>
          <a:xfrm>
            <a:off x="1219200" y="3886200"/>
            <a:ext cx="6858000" cy="990600"/>
          </a:xfrm>
        </p:spPr>
        <p:txBody>
          <a:bodyPr anchor="t"/>
          <a:lstStyle>
            <a:lvl1pPr algn="r">
              <a:defRPr sz="3200">
                <a:solidFill>
                  <a:schemeClr val="tx1"/>
                </a:solidFill>
              </a:defRPr>
            </a:lvl1pPr>
          </a:lstStyle>
          <a:p>
            <a:r>
              <a:rPr lang="en-US" smtClean="0"/>
              <a:t>Click to edit Master title style</a:t>
            </a:r>
            <a:endParaRPr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0" name="Date Placeholder 27"/>
          <p:cNvSpPr>
            <a:spLocks noGrp="1"/>
          </p:cNvSpPr>
          <p:nvPr>
            <p:ph type="dt" sz="half" idx="10"/>
          </p:nvPr>
        </p:nvSpPr>
        <p:spPr>
          <a:xfrm>
            <a:off x="6400800" y="6354763"/>
            <a:ext cx="2286000" cy="366712"/>
          </a:xfrm>
        </p:spPr>
        <p:txBody>
          <a:bodyPr/>
          <a:lstStyle>
            <a:lvl1pPr>
              <a:defRPr/>
            </a:lvl1pPr>
          </a:lstStyle>
          <a:p>
            <a:fld id="{BE78E56E-F3D2-4683-B67E-FAB608176E55}" type="datetime1">
              <a:rPr lang="en-US">
                <a:solidFill>
                  <a:srgbClr val="464653"/>
                </a:solidFill>
              </a:rPr>
              <a:pPr/>
              <a:t>1/1/2013</a:t>
            </a:fld>
            <a:endParaRPr lang="en-US">
              <a:solidFill>
                <a:srgbClr val="464653"/>
              </a:solidFill>
            </a:endParaRPr>
          </a:p>
        </p:txBody>
      </p:sp>
      <p:sp>
        <p:nvSpPr>
          <p:cNvPr id="11" name="Footer Placeholder 16"/>
          <p:cNvSpPr>
            <a:spLocks noGrp="1"/>
          </p:cNvSpPr>
          <p:nvPr>
            <p:ph type="ftr" sz="quarter" idx="11"/>
          </p:nvPr>
        </p:nvSpPr>
        <p:spPr>
          <a:xfrm>
            <a:off x="2898775" y="6354763"/>
            <a:ext cx="3475038" cy="366712"/>
          </a:xfrm>
        </p:spPr>
        <p:txBody>
          <a:bodyPr/>
          <a:lstStyle>
            <a:lvl1pPr>
              <a:defRPr/>
            </a:lvl1pPr>
          </a:lstStyle>
          <a:p>
            <a:pPr>
              <a:defRPr/>
            </a:pPr>
            <a:endParaRPr lang="en-US">
              <a:solidFill>
                <a:srgbClr val="464653"/>
              </a:solidFill>
            </a:endParaRPr>
          </a:p>
        </p:txBody>
      </p:sp>
      <p:sp>
        <p:nvSpPr>
          <p:cNvPr id="12" name="Slide Number Placeholder 28"/>
          <p:cNvSpPr>
            <a:spLocks noGrp="1"/>
          </p:cNvSpPr>
          <p:nvPr>
            <p:ph type="sldNum" sz="quarter" idx="12"/>
          </p:nvPr>
        </p:nvSpPr>
        <p:spPr>
          <a:xfrm>
            <a:off x="1216025" y="6354763"/>
            <a:ext cx="1219200" cy="366712"/>
          </a:xfrm>
        </p:spPr>
        <p:txBody>
          <a:bodyPr/>
          <a:lstStyle>
            <a:lvl1pPr>
              <a:defRPr/>
            </a:lvl1pPr>
          </a:lstStyle>
          <a:p>
            <a:fld id="{D8FEC3A8-1270-4E8E-82CC-7E9A379EB7C3}" type="slidenum">
              <a:rPr lang="en-US">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20823457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219200"/>
            <a:ext cx="822960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fld id="{2ED287AC-F603-461C-8FE4-C51B937CF286}" type="datetime1">
              <a:rPr lang="en-US">
                <a:solidFill>
                  <a:srgbClr val="464653"/>
                </a:solidFill>
              </a:rPr>
              <a:pPr/>
              <a:t>1/1/2013</a:t>
            </a:fld>
            <a:endParaRPr lang="en-US">
              <a:solidFill>
                <a:srgbClr val="464653"/>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464653"/>
              </a:solidFill>
            </a:endParaRPr>
          </a:p>
        </p:txBody>
      </p:sp>
      <p:sp>
        <p:nvSpPr>
          <p:cNvPr id="6" name="Slide Number Placeholder 22"/>
          <p:cNvSpPr>
            <a:spLocks noGrp="1"/>
          </p:cNvSpPr>
          <p:nvPr>
            <p:ph type="sldNum" sz="quarter" idx="12"/>
          </p:nvPr>
        </p:nvSpPr>
        <p:spPr/>
        <p:txBody>
          <a:bodyPr/>
          <a:lstStyle>
            <a:lvl1pPr>
              <a:defRPr/>
            </a:lvl1pPr>
          </a:lstStyle>
          <a:p>
            <a:fld id="{FCAA249C-42CC-4F9A-927D-88AAC2E3850A}" type="slidenum">
              <a:rPr lang="en-US">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8982936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914400" y="28194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rtl="0">
              <a:defRPr/>
            </a:pPr>
            <a:endParaRPr lang="en-US">
              <a:solidFill>
                <a:prstClr val="white"/>
              </a:solidFill>
            </a:endParaRPr>
          </a:p>
        </p:txBody>
      </p:sp>
      <p:sp>
        <p:nvSpPr>
          <p:cNvPr id="5" name="Rectangle 4"/>
          <p:cNvSpPr/>
          <p:nvPr/>
        </p:nvSpPr>
        <p:spPr>
          <a:xfrm>
            <a:off x="914400" y="2819400"/>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rtl="0">
              <a:defRPr/>
            </a:pPr>
            <a:endParaRPr lang="en-US">
              <a:solidFill>
                <a:prstClr val="white"/>
              </a:solidFill>
            </a:endParaRPr>
          </a:p>
        </p:txBody>
      </p:sp>
      <p:sp>
        <p:nvSpPr>
          <p:cNvPr id="2" name="Title 1"/>
          <p:cNvSpPr>
            <a:spLocks noGrp="1"/>
          </p:cNvSpPr>
          <p:nvPr>
            <p:ph type="title"/>
          </p:nvPr>
        </p:nvSpPr>
        <p:spPr>
          <a:xfrm>
            <a:off x="1219200" y="2971800"/>
            <a:ext cx="6858000" cy="1066800"/>
          </a:xfrm>
        </p:spPr>
        <p:txBody>
          <a:bodyPr anchor="t"/>
          <a:lstStyle>
            <a:lvl1pPr algn="r">
              <a:buNone/>
              <a:defRPr sz="3200" b="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1295400" y="4267200"/>
            <a:ext cx="67818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a:xfrm>
            <a:off x="6400800" y="6354763"/>
            <a:ext cx="2286000" cy="366712"/>
          </a:xfrm>
        </p:spPr>
        <p:txBody>
          <a:bodyPr/>
          <a:lstStyle>
            <a:lvl1pPr>
              <a:defRPr/>
            </a:lvl1pPr>
          </a:lstStyle>
          <a:p>
            <a:fld id="{0D4F6754-3506-4586-897B-1C67603F9D24}" type="datetime1">
              <a:rPr lang="en-US">
                <a:solidFill>
                  <a:srgbClr val="DDE9EC"/>
                </a:solidFill>
              </a:rPr>
              <a:pPr/>
              <a:t>1/1/2013</a:t>
            </a:fld>
            <a:endParaRPr lang="en-US">
              <a:solidFill>
                <a:srgbClr val="DDE9EC"/>
              </a:solidFill>
            </a:endParaRPr>
          </a:p>
        </p:txBody>
      </p:sp>
      <p:sp>
        <p:nvSpPr>
          <p:cNvPr id="7" name="Footer Placeholder 4"/>
          <p:cNvSpPr>
            <a:spLocks noGrp="1"/>
          </p:cNvSpPr>
          <p:nvPr>
            <p:ph type="ftr" sz="quarter" idx="11"/>
          </p:nvPr>
        </p:nvSpPr>
        <p:spPr>
          <a:xfrm>
            <a:off x="2898775" y="6354763"/>
            <a:ext cx="3475038" cy="366712"/>
          </a:xfrm>
        </p:spPr>
        <p:txBody>
          <a:bodyPr/>
          <a:lstStyle>
            <a:lvl1pPr>
              <a:defRPr/>
            </a:lvl1pPr>
          </a:lstStyle>
          <a:p>
            <a:pPr>
              <a:defRPr/>
            </a:pPr>
            <a:endParaRPr lang="en-US">
              <a:solidFill>
                <a:srgbClr val="DDE9EC"/>
              </a:solidFill>
            </a:endParaRPr>
          </a:p>
        </p:txBody>
      </p:sp>
      <p:sp>
        <p:nvSpPr>
          <p:cNvPr id="8" name="Slide Number Placeholder 5"/>
          <p:cNvSpPr>
            <a:spLocks noGrp="1"/>
          </p:cNvSpPr>
          <p:nvPr>
            <p:ph type="sldNum" sz="quarter" idx="12"/>
          </p:nvPr>
        </p:nvSpPr>
        <p:spPr>
          <a:xfrm>
            <a:off x="1069975" y="6354763"/>
            <a:ext cx="1520825" cy="366712"/>
          </a:xfrm>
        </p:spPr>
        <p:txBody>
          <a:bodyPr/>
          <a:lstStyle>
            <a:lvl1pPr>
              <a:defRPr/>
            </a:lvl1pPr>
          </a:lstStyle>
          <a:p>
            <a:fld id="{BDA46747-1FC8-4A0E-A903-7E0E65C7F1E7}" type="slidenum">
              <a:rPr lang="en-US">
                <a:solidFill>
                  <a:srgbClr val="DDE9EC"/>
                </a:solidFill>
              </a:rPr>
              <a:pPr/>
              <a:t>‹#›</a:t>
            </a:fld>
            <a:endParaRPr lang="en-US">
              <a:solidFill>
                <a:srgbClr val="DDE9EC"/>
              </a:solidFill>
            </a:endParaRPr>
          </a:p>
        </p:txBody>
      </p:sp>
    </p:spTree>
    <p:extLst>
      <p:ext uri="{BB962C8B-B14F-4D97-AF65-F5344CB8AC3E}">
        <p14:creationId xmlns:p14="http://schemas.microsoft.com/office/powerpoint/2010/main" val="2581843031"/>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219200"/>
            <a:ext cx="4041648"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632198" y="1216152"/>
            <a:ext cx="4041648"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fld id="{D909EF5F-3618-414B-9CF4-31C92BE96791}" type="datetime1">
              <a:rPr lang="en-US">
                <a:solidFill>
                  <a:srgbClr val="464653"/>
                </a:solidFill>
              </a:rPr>
              <a:pPr/>
              <a:t>1/1/2013</a:t>
            </a:fld>
            <a:endParaRPr lang="en-US">
              <a:solidFill>
                <a:srgbClr val="464653"/>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464653"/>
              </a:solidFill>
            </a:endParaRPr>
          </a:p>
        </p:txBody>
      </p:sp>
      <p:sp>
        <p:nvSpPr>
          <p:cNvPr id="7" name="Slide Number Placeholder 22"/>
          <p:cNvSpPr>
            <a:spLocks noGrp="1"/>
          </p:cNvSpPr>
          <p:nvPr>
            <p:ph type="sldNum" sz="quarter" idx="12"/>
          </p:nvPr>
        </p:nvSpPr>
        <p:spPr/>
        <p:txBody>
          <a:bodyPr/>
          <a:lstStyle>
            <a:lvl1pPr>
              <a:defRPr/>
            </a:lvl1pPr>
          </a:lstStyle>
          <a:p>
            <a:fld id="{8EA0057B-9E3C-4D35-964A-ABBCF8AF5759}" type="slidenum">
              <a:rPr lang="en-US">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32433608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quarter" idx="2"/>
          </p:nvPr>
        </p:nvSpPr>
        <p:spPr>
          <a:xfrm>
            <a:off x="457200" y="2133600"/>
            <a:ext cx="40386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133600"/>
            <a:ext cx="40386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fld id="{4F123A7B-E67F-40E4-A151-4190E8D5ADF4}" type="datetime1">
              <a:rPr lang="en-US">
                <a:solidFill>
                  <a:srgbClr val="464653"/>
                </a:solidFill>
              </a:rPr>
              <a:pPr/>
              <a:t>1/1/2013</a:t>
            </a:fld>
            <a:endParaRPr lang="en-US">
              <a:solidFill>
                <a:srgbClr val="464653"/>
              </a:solidFill>
            </a:endParaRPr>
          </a:p>
        </p:txBody>
      </p:sp>
      <p:sp>
        <p:nvSpPr>
          <p:cNvPr id="8" name="Footer Placeholder 2"/>
          <p:cNvSpPr>
            <a:spLocks noGrp="1"/>
          </p:cNvSpPr>
          <p:nvPr>
            <p:ph type="ftr" sz="quarter" idx="11"/>
          </p:nvPr>
        </p:nvSpPr>
        <p:spPr/>
        <p:txBody>
          <a:bodyPr/>
          <a:lstStyle>
            <a:lvl1pPr>
              <a:defRPr/>
            </a:lvl1pPr>
          </a:lstStyle>
          <a:p>
            <a:pPr>
              <a:defRPr/>
            </a:pPr>
            <a:endParaRPr lang="en-US">
              <a:solidFill>
                <a:srgbClr val="464653"/>
              </a:solidFill>
            </a:endParaRPr>
          </a:p>
        </p:txBody>
      </p:sp>
      <p:sp>
        <p:nvSpPr>
          <p:cNvPr id="9" name="Slide Number Placeholder 22"/>
          <p:cNvSpPr>
            <a:spLocks noGrp="1"/>
          </p:cNvSpPr>
          <p:nvPr>
            <p:ph type="sldNum" sz="quarter" idx="12"/>
          </p:nvPr>
        </p:nvSpPr>
        <p:spPr/>
        <p:txBody>
          <a:bodyPr/>
          <a:lstStyle>
            <a:lvl1pPr>
              <a:defRPr/>
            </a:lvl1pPr>
          </a:lstStyle>
          <a:p>
            <a:fld id="{15764BCE-4727-43A2-B291-2AC90D5337AD}" type="slidenum">
              <a:rPr lang="en-US">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32202364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Isosceles Triangle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rtl="0">
              <a:defRPr/>
            </a:pPr>
            <a:endParaRPr lang="en-US">
              <a:solidFill>
                <a:prstClr val="white"/>
              </a:solidFill>
            </a:endParaRPr>
          </a:p>
        </p:txBody>
      </p:sp>
      <p:sp>
        <p:nvSpPr>
          <p:cNvPr id="2" name="Title 1"/>
          <p:cNvSpPr>
            <a:spLocks noGrp="1"/>
          </p:cNvSpPr>
          <p:nvPr>
            <p:ph type="title"/>
          </p:nvPr>
        </p:nvSpPr>
        <p:spPr>
          <a:xfrm>
            <a:off x="457200" y="228600"/>
            <a:ext cx="8229600" cy="914400"/>
          </a:xfrm>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fld id="{F3A4F021-262F-44A6-AAAE-BBD8274B5044}" type="datetime1">
              <a:rPr lang="en-US">
                <a:solidFill>
                  <a:srgbClr val="464653"/>
                </a:solidFill>
              </a:rPr>
              <a:pPr/>
              <a:t>1/1/2013</a:t>
            </a:fld>
            <a:endParaRPr lang="en-US">
              <a:solidFill>
                <a:srgbClr val="464653"/>
              </a:solidFill>
            </a:endParaRPr>
          </a:p>
        </p:txBody>
      </p:sp>
      <p:sp>
        <p:nvSpPr>
          <p:cNvPr id="5" name="Footer Placeholder 3"/>
          <p:cNvSpPr>
            <a:spLocks noGrp="1"/>
          </p:cNvSpPr>
          <p:nvPr>
            <p:ph type="ftr" sz="quarter" idx="11"/>
          </p:nvPr>
        </p:nvSpPr>
        <p:spPr/>
        <p:txBody>
          <a:bodyPr/>
          <a:lstStyle>
            <a:lvl1pPr>
              <a:defRPr/>
            </a:lvl1pPr>
          </a:lstStyle>
          <a:p>
            <a:pPr>
              <a:defRPr/>
            </a:pPr>
            <a:endParaRPr lang="en-US">
              <a:solidFill>
                <a:srgbClr val="464653"/>
              </a:solidFill>
            </a:endParaRPr>
          </a:p>
        </p:txBody>
      </p:sp>
      <p:sp>
        <p:nvSpPr>
          <p:cNvPr id="6" name="Slide Number Placeholder 4"/>
          <p:cNvSpPr>
            <a:spLocks noGrp="1"/>
          </p:cNvSpPr>
          <p:nvPr>
            <p:ph type="sldNum" sz="quarter" idx="12"/>
          </p:nvPr>
        </p:nvSpPr>
        <p:spPr/>
        <p:txBody>
          <a:bodyPr/>
          <a:lstStyle>
            <a:lvl1pPr>
              <a:defRPr/>
            </a:lvl1pPr>
          </a:lstStyle>
          <a:p>
            <a:fld id="{A541DB45-3AB4-4676-AA6A-210E125AB90C}" type="slidenum">
              <a:rPr lang="en-US">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1119554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traight Connector 1"/>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lgn="l" defTabSz="457200" rtl="0">
              <a:defRPr/>
            </a:pPr>
            <a:endParaRPr lang="en-US">
              <a:solidFill>
                <a:prstClr val="black"/>
              </a:solidFill>
              <a:ea typeface="ＭＳ Ｐゴシック" charset="-128"/>
            </a:endParaRPr>
          </a:p>
        </p:txBody>
      </p:sp>
      <p:sp>
        <p:nvSpPr>
          <p:cNvPr id="3" name="Isosceles Triangle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rtl="0">
              <a:defRPr/>
            </a:pPr>
            <a:endParaRPr lang="en-US">
              <a:solidFill>
                <a:prstClr val="white"/>
              </a:solidFill>
            </a:endParaRPr>
          </a:p>
        </p:txBody>
      </p:sp>
      <p:sp>
        <p:nvSpPr>
          <p:cNvPr id="4" name="Date Placeholder 1"/>
          <p:cNvSpPr>
            <a:spLocks noGrp="1"/>
          </p:cNvSpPr>
          <p:nvPr>
            <p:ph type="dt" sz="half" idx="10"/>
          </p:nvPr>
        </p:nvSpPr>
        <p:spPr/>
        <p:txBody>
          <a:bodyPr/>
          <a:lstStyle>
            <a:lvl1pPr>
              <a:defRPr/>
            </a:lvl1pPr>
          </a:lstStyle>
          <a:p>
            <a:fld id="{54981554-EE9A-43A1-BCFC-D6E2499CF75E}" type="datetime1">
              <a:rPr lang="en-US">
                <a:solidFill>
                  <a:srgbClr val="464653"/>
                </a:solidFill>
              </a:rPr>
              <a:pPr/>
              <a:t>1/1/2013</a:t>
            </a:fld>
            <a:endParaRPr lang="en-US">
              <a:solidFill>
                <a:srgbClr val="464653"/>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464653"/>
              </a:solidFill>
            </a:endParaRPr>
          </a:p>
        </p:txBody>
      </p:sp>
      <p:sp>
        <p:nvSpPr>
          <p:cNvPr id="6" name="Slide Number Placeholder 3"/>
          <p:cNvSpPr>
            <a:spLocks noGrp="1"/>
          </p:cNvSpPr>
          <p:nvPr>
            <p:ph type="sldNum" sz="quarter" idx="12"/>
          </p:nvPr>
        </p:nvSpPr>
        <p:spPr/>
        <p:txBody>
          <a:bodyPr/>
          <a:lstStyle>
            <a:lvl1pPr>
              <a:defRPr/>
            </a:lvl1pPr>
          </a:lstStyle>
          <a:p>
            <a:fld id="{B3D7A387-A163-4377-9DF4-4A7AFF8AB662}" type="slidenum">
              <a:rPr lang="en-US">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204375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2B871455-A312-4240-B04A-39610682D37A}" type="datetime1">
              <a:rPr lang="ar-SA" smtClean="0"/>
              <a:pPr/>
              <a:t>19/02/1434</a:t>
            </a:fld>
            <a:endParaRPr lang="ar-SA"/>
          </a:p>
        </p:txBody>
      </p:sp>
      <p:sp>
        <p:nvSpPr>
          <p:cNvPr id="5" name="Footer Placeholder 4"/>
          <p:cNvSpPr>
            <a:spLocks noGrp="1"/>
          </p:cNvSpPr>
          <p:nvPr>
            <p:ph type="ftr" sz="quarter" idx="11"/>
          </p:nvPr>
        </p:nvSpPr>
        <p:spPr>
          <a:xfrm>
            <a:off x="2898648" y="6355080"/>
            <a:ext cx="3474720" cy="365760"/>
          </a:xfrm>
        </p:spPr>
        <p:txBody>
          <a:bodyPr/>
          <a:lstStyle/>
          <a:p>
            <a:endParaRPr lang="ar-SA"/>
          </a:p>
        </p:txBody>
      </p:sp>
      <p:sp>
        <p:nvSpPr>
          <p:cNvPr id="6" name="Slide Number Placeholder 5"/>
          <p:cNvSpPr>
            <a:spLocks noGrp="1"/>
          </p:cNvSpPr>
          <p:nvPr>
            <p:ph type="sldNum" sz="quarter" idx="12"/>
          </p:nvPr>
        </p:nvSpPr>
        <p:spPr>
          <a:xfrm>
            <a:off x="1069848" y="6355080"/>
            <a:ext cx="1520952" cy="365760"/>
          </a:xfrm>
        </p:spPr>
        <p:txBody>
          <a:bodyPr/>
          <a:lstStyle/>
          <a:p>
            <a:fld id="{C6896A99-D66E-4861-80B0-E738C08901FB}" type="slidenum">
              <a:rPr lang="ar-SA" smtClean="0"/>
              <a:pPr/>
              <a:t>‹#›</a:t>
            </a:fld>
            <a:endParaRPr lang="ar-SA"/>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lgn="l" defTabSz="457200" rtl="0">
              <a:defRPr/>
            </a:pPr>
            <a:endParaRPr lang="en-US">
              <a:solidFill>
                <a:prstClr val="black"/>
              </a:solidFill>
              <a:ea typeface="ＭＳ Ｐゴシック" charset="-128"/>
            </a:endParaRPr>
          </a:p>
        </p:txBody>
      </p:sp>
      <p:sp>
        <p:nvSpPr>
          <p:cNvPr id="6" name="Straight Connector 5"/>
          <p:cNvSpPr>
            <a:spLocks noChangeShapeType="1"/>
          </p:cNvSpPr>
          <p:nvPr/>
        </p:nvSpPr>
        <p:spPr bwMode="auto">
          <a:xfrm rot="5400000">
            <a:off x="3160712" y="3324226"/>
            <a:ext cx="6035675" cy="0"/>
          </a:xfrm>
          <a:prstGeom prst="line">
            <a:avLst/>
          </a:prstGeom>
          <a:noFill/>
          <a:ln w="9525" cap="flat" cmpd="sng" algn="ctr">
            <a:solidFill>
              <a:schemeClr val="accent2"/>
            </a:solidFill>
            <a:prstDash val="dash"/>
            <a:round/>
            <a:headEnd type="none" w="med" len="med"/>
            <a:tailEnd type="none" w="med" len="med"/>
          </a:ln>
          <a:effectLst/>
        </p:spPr>
        <p:txBody>
          <a:bodyPr/>
          <a:lstStyle/>
          <a:p>
            <a:pPr algn="l" defTabSz="457200" rtl="0">
              <a:defRPr/>
            </a:pPr>
            <a:endParaRPr lang="en-US" dirty="0">
              <a:solidFill>
                <a:prstClr val="black"/>
              </a:solidFill>
              <a:ea typeface="ＭＳ Ｐゴシック" charset="-128"/>
            </a:endParaRPr>
          </a:p>
        </p:txBody>
      </p:sp>
      <p:sp>
        <p:nvSpPr>
          <p:cNvPr id="7" name="Isosceles Triangle 6"/>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rtl="0">
              <a:defRPr/>
            </a:pPr>
            <a:endParaRPr lang="en-US">
              <a:solidFill>
                <a:prstClr val="white"/>
              </a:solidFill>
            </a:endParaRPr>
          </a:p>
        </p:txBody>
      </p:sp>
      <p:sp>
        <p:nvSpPr>
          <p:cNvPr id="2" name="Title 1"/>
          <p:cNvSpPr>
            <a:spLocks noGrp="1"/>
          </p:cNvSpPr>
          <p:nvPr>
            <p:ph type="title"/>
          </p:nvPr>
        </p:nvSpPr>
        <p:spPr>
          <a:xfrm>
            <a:off x="6324600" y="304800"/>
            <a:ext cx="2514600" cy="838200"/>
          </a:xfrm>
        </p:spPr>
        <p:txBody>
          <a:bodyPr>
            <a:noAutofit/>
          </a:bodyPr>
          <a:lstStyle>
            <a:lvl1pPr algn="l">
              <a:buNone/>
              <a:defRPr sz="2000" b="1">
                <a:solidFill>
                  <a:schemeClr val="tx2"/>
                </a:solidFill>
                <a:latin typeface="+mn-lt"/>
                <a:ea typeface="+mn-ea"/>
                <a:cs typeface="+mn-cs"/>
              </a:defRPr>
            </a:lvl1pPr>
          </a:lstStyle>
          <a:p>
            <a:r>
              <a:rPr lang="en-US" smtClean="0"/>
              <a:t>Click to edit Master title style</a:t>
            </a:r>
            <a:endParaRPr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2" name="Content Placeholder 11"/>
          <p:cNvSpPr>
            <a:spLocks noGrp="1"/>
          </p:cNvSpPr>
          <p:nvPr>
            <p:ph sz="quarter" idx="1"/>
          </p:nvPr>
        </p:nvSpPr>
        <p:spPr>
          <a:xfrm>
            <a:off x="304800" y="304800"/>
            <a:ext cx="57150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p:txBody>
          <a:bodyPr/>
          <a:lstStyle>
            <a:lvl1pPr>
              <a:defRPr/>
            </a:lvl1pPr>
          </a:lstStyle>
          <a:p>
            <a:fld id="{32BA2F30-FE75-467E-8DAE-BCABFD3BBEA1}" type="datetime1">
              <a:rPr lang="en-US">
                <a:solidFill>
                  <a:srgbClr val="464653"/>
                </a:solidFill>
              </a:rPr>
              <a:pPr/>
              <a:t>1/1/2013</a:t>
            </a:fld>
            <a:endParaRPr lang="en-US">
              <a:solidFill>
                <a:srgbClr val="464653"/>
              </a:solidFill>
            </a:endParaRPr>
          </a:p>
        </p:txBody>
      </p:sp>
      <p:sp>
        <p:nvSpPr>
          <p:cNvPr id="9" name="Footer Placeholder 5"/>
          <p:cNvSpPr>
            <a:spLocks noGrp="1"/>
          </p:cNvSpPr>
          <p:nvPr>
            <p:ph type="ftr" sz="quarter" idx="11"/>
          </p:nvPr>
        </p:nvSpPr>
        <p:spPr/>
        <p:txBody>
          <a:bodyPr/>
          <a:lstStyle>
            <a:lvl1pPr>
              <a:defRPr/>
            </a:lvl1pPr>
          </a:lstStyle>
          <a:p>
            <a:pPr>
              <a:defRPr/>
            </a:pPr>
            <a:endParaRPr lang="en-US">
              <a:solidFill>
                <a:srgbClr val="464653"/>
              </a:solidFill>
            </a:endParaRPr>
          </a:p>
        </p:txBody>
      </p:sp>
      <p:sp>
        <p:nvSpPr>
          <p:cNvPr id="10" name="Slide Number Placeholder 6"/>
          <p:cNvSpPr>
            <a:spLocks noGrp="1"/>
          </p:cNvSpPr>
          <p:nvPr>
            <p:ph type="sldNum" sz="quarter" idx="12"/>
          </p:nvPr>
        </p:nvSpPr>
        <p:spPr/>
        <p:txBody>
          <a:bodyPr/>
          <a:lstStyle>
            <a:lvl1pPr>
              <a:defRPr/>
            </a:lvl1pPr>
          </a:lstStyle>
          <a:p>
            <a:fld id="{F0E87098-4C9E-4BA1-8FB0-96567FAF366A}" type="slidenum">
              <a:rPr lang="en-US">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18261495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lgn="l" defTabSz="457200" rtl="0">
              <a:defRPr/>
            </a:pPr>
            <a:endParaRPr lang="en-US">
              <a:solidFill>
                <a:prstClr val="white"/>
              </a:solidFill>
              <a:ea typeface="ＭＳ Ｐゴシック" charset="-128"/>
            </a:endParaRPr>
          </a:p>
        </p:txBody>
      </p:sp>
      <p:sp>
        <p:nvSpPr>
          <p:cNvPr id="6" name="Isosceles Triangle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rtl="0">
              <a:defRPr/>
            </a:pPr>
            <a:endParaRPr lang="en-US">
              <a:solidFill>
                <a:prstClr val="white"/>
              </a:solidFill>
            </a:endParaRPr>
          </a:p>
        </p:txBody>
      </p:sp>
      <p:sp>
        <p:nvSpPr>
          <p:cNvPr id="7" name="Rectangle 6"/>
          <p:cNvSpPr/>
          <p:nvPr/>
        </p:nvSpPr>
        <p:spPr>
          <a:xfrm>
            <a:off x="457200" y="500063"/>
            <a:ext cx="182563"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rtl="0">
              <a:defRPr/>
            </a:pPr>
            <a:endParaRPr lang="en-US">
              <a:solidFill>
                <a:prstClr val="white"/>
              </a:solidFill>
            </a:endParaRPr>
          </a:p>
        </p:txBody>
      </p:sp>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57200" y="1219200"/>
            <a:ext cx="8229600"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fld id="{EFC5FBD6-D3C9-4B80-BB3C-C68E579B2507}" type="datetime1">
              <a:rPr lang="en-US">
                <a:solidFill>
                  <a:srgbClr val="DDE9EC"/>
                </a:solidFill>
              </a:rPr>
              <a:pPr/>
              <a:t>1/1/2013</a:t>
            </a:fld>
            <a:endParaRPr lang="en-US">
              <a:solidFill>
                <a:srgbClr val="DDE9EC"/>
              </a:solidFill>
            </a:endParaRPr>
          </a:p>
        </p:txBody>
      </p:sp>
      <p:sp>
        <p:nvSpPr>
          <p:cNvPr id="9" name="Footer Placeholder 5"/>
          <p:cNvSpPr>
            <a:spLocks noGrp="1"/>
          </p:cNvSpPr>
          <p:nvPr>
            <p:ph type="ftr" sz="quarter" idx="11"/>
          </p:nvPr>
        </p:nvSpPr>
        <p:spPr/>
        <p:txBody>
          <a:bodyPr/>
          <a:lstStyle>
            <a:lvl1pPr>
              <a:defRPr/>
            </a:lvl1pPr>
          </a:lstStyle>
          <a:p>
            <a:pPr>
              <a:defRPr/>
            </a:pPr>
            <a:endParaRPr lang="en-US">
              <a:solidFill>
                <a:srgbClr val="DDE9EC"/>
              </a:solidFill>
            </a:endParaRPr>
          </a:p>
        </p:txBody>
      </p:sp>
      <p:sp>
        <p:nvSpPr>
          <p:cNvPr id="10" name="Slide Number Placeholder 6"/>
          <p:cNvSpPr>
            <a:spLocks noGrp="1"/>
          </p:cNvSpPr>
          <p:nvPr>
            <p:ph type="sldNum" sz="quarter" idx="12"/>
          </p:nvPr>
        </p:nvSpPr>
        <p:spPr/>
        <p:txBody>
          <a:bodyPr/>
          <a:lstStyle>
            <a:lvl1pPr>
              <a:defRPr/>
            </a:lvl1pPr>
          </a:lstStyle>
          <a:p>
            <a:fld id="{D072D620-EF04-4560-B575-72F3F883D8D0}" type="slidenum">
              <a:rPr lang="en-US">
                <a:solidFill>
                  <a:srgbClr val="DDE9EC"/>
                </a:solidFill>
              </a:rPr>
              <a:pPr/>
              <a:t>‹#›</a:t>
            </a:fld>
            <a:endParaRPr lang="en-US">
              <a:solidFill>
                <a:srgbClr val="DDE9EC"/>
              </a:solidFill>
            </a:endParaRPr>
          </a:p>
        </p:txBody>
      </p:sp>
    </p:spTree>
    <p:extLst>
      <p:ext uri="{BB962C8B-B14F-4D97-AF65-F5344CB8AC3E}">
        <p14:creationId xmlns:p14="http://schemas.microsoft.com/office/powerpoint/2010/main" val="1827855477"/>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fld id="{A9265FDF-D21F-4E14-9FA6-4409F99448BA}" type="datetime1">
              <a:rPr lang="en-US">
                <a:solidFill>
                  <a:srgbClr val="464653"/>
                </a:solidFill>
              </a:rPr>
              <a:pPr/>
              <a:t>1/1/2013</a:t>
            </a:fld>
            <a:endParaRPr lang="en-US">
              <a:solidFill>
                <a:srgbClr val="464653"/>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464653"/>
              </a:solidFill>
            </a:endParaRPr>
          </a:p>
        </p:txBody>
      </p:sp>
      <p:sp>
        <p:nvSpPr>
          <p:cNvPr id="6" name="Slide Number Placeholder 22"/>
          <p:cNvSpPr>
            <a:spLocks noGrp="1"/>
          </p:cNvSpPr>
          <p:nvPr>
            <p:ph type="sldNum" sz="quarter" idx="12"/>
          </p:nvPr>
        </p:nvSpPr>
        <p:spPr/>
        <p:txBody>
          <a:bodyPr/>
          <a:lstStyle>
            <a:lvl1pPr>
              <a:defRPr/>
            </a:lvl1pPr>
          </a:lstStyle>
          <a:p>
            <a:fld id="{8211269C-8EC3-4B21-B658-5C9FD423B741}" type="slidenum">
              <a:rPr lang="en-US">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21457421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lgn="l" defTabSz="457200" rtl="0">
              <a:defRPr/>
            </a:pPr>
            <a:endParaRPr lang="en-US">
              <a:solidFill>
                <a:prstClr val="black"/>
              </a:solidFill>
              <a:ea typeface="ＭＳ Ｐゴシック" charset="-128"/>
            </a:endParaRPr>
          </a:p>
        </p:txBody>
      </p:sp>
      <p:sp>
        <p:nvSpPr>
          <p:cNvPr id="5" name="Isosceles Triangle 4"/>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rtl="0">
              <a:defRPr/>
            </a:pPr>
            <a:endParaRPr lang="en-US">
              <a:solidFill>
                <a:prstClr val="white"/>
              </a:solidFill>
            </a:endParaRPr>
          </a:p>
        </p:txBody>
      </p:sp>
      <p:sp>
        <p:nvSpPr>
          <p:cNvPr id="6" name="Straight Connector 5"/>
          <p:cNvSpPr>
            <a:spLocks noChangeShapeType="1"/>
          </p:cNvSpPr>
          <p:nvPr/>
        </p:nvSpPr>
        <p:spPr bwMode="auto">
          <a:xfrm rot="5400000">
            <a:off x="3630612" y="3201988"/>
            <a:ext cx="5851525" cy="0"/>
          </a:xfrm>
          <a:prstGeom prst="line">
            <a:avLst/>
          </a:prstGeom>
          <a:noFill/>
          <a:ln w="9525" cap="flat" cmpd="sng" algn="ctr">
            <a:solidFill>
              <a:schemeClr val="accent2"/>
            </a:solidFill>
            <a:prstDash val="dash"/>
            <a:round/>
            <a:headEnd type="none" w="med" len="med"/>
            <a:tailEnd type="none" w="med" len="med"/>
          </a:ln>
          <a:effectLst/>
        </p:spPr>
        <p:txBody>
          <a:bodyPr/>
          <a:lstStyle/>
          <a:p>
            <a:pPr algn="l" defTabSz="457200" rtl="0">
              <a:defRPr/>
            </a:pPr>
            <a:endParaRPr lang="en-US">
              <a:solidFill>
                <a:prstClr val="black"/>
              </a:solidFill>
              <a:ea typeface="ＭＳ Ｐゴシック" charset="-128"/>
            </a:endParaRPr>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B548F1B4-0A1D-461C-840B-FF30AF4B4104}" type="datetime1">
              <a:rPr lang="en-US">
                <a:solidFill>
                  <a:srgbClr val="464653"/>
                </a:solidFill>
              </a:rPr>
              <a:pPr/>
              <a:t>1/1/2013</a:t>
            </a:fld>
            <a:endParaRPr lang="en-US">
              <a:solidFill>
                <a:srgbClr val="464653"/>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464653"/>
              </a:solidFill>
            </a:endParaRPr>
          </a:p>
        </p:txBody>
      </p:sp>
      <p:sp>
        <p:nvSpPr>
          <p:cNvPr id="9" name="Slide Number Placeholder 5"/>
          <p:cNvSpPr>
            <a:spLocks noGrp="1"/>
          </p:cNvSpPr>
          <p:nvPr>
            <p:ph type="sldNum" sz="quarter" idx="12"/>
          </p:nvPr>
        </p:nvSpPr>
        <p:spPr/>
        <p:txBody>
          <a:bodyPr/>
          <a:lstStyle>
            <a:lvl1pPr>
              <a:defRPr/>
            </a:lvl1pPr>
          </a:lstStyle>
          <a:p>
            <a:fld id="{A7A8EF2A-E523-4937-B598-B02333261467}" type="slidenum">
              <a:rPr lang="en-US">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5421993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4582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46275"/>
            <a:ext cx="8485188" cy="4114800"/>
          </a:xfrm>
        </p:spPr>
        <p:txBody>
          <a:bodyPr>
            <a:normAutofit/>
          </a:bodyPr>
          <a:lstStyle/>
          <a:p>
            <a:pPr lvl="0"/>
            <a:endParaRPr lang="en-US" noProof="0" smtClean="0"/>
          </a:p>
        </p:txBody>
      </p:sp>
      <p:sp>
        <p:nvSpPr>
          <p:cNvPr id="4" name="Rectangle 35"/>
          <p:cNvSpPr>
            <a:spLocks noGrp="1" noChangeArrowheads="1"/>
          </p:cNvSpPr>
          <p:nvPr>
            <p:ph type="dt" sz="half" idx="10"/>
          </p:nvPr>
        </p:nvSpPr>
        <p:spPr/>
        <p:txBody>
          <a:bodyPr/>
          <a:lstStyle>
            <a:lvl1pPr fontAlgn="auto">
              <a:spcBef>
                <a:spcPts val="0"/>
              </a:spcBef>
              <a:spcAft>
                <a:spcPts val="0"/>
              </a:spcAft>
              <a:defRPr>
                <a:latin typeface="+mn-lt"/>
                <a:ea typeface="+mn-ea"/>
              </a:defRPr>
            </a:lvl1pPr>
          </a:lstStyle>
          <a:p>
            <a:pPr>
              <a:defRPr/>
            </a:pPr>
            <a:endParaRPr lang="en-US">
              <a:solidFill>
                <a:srgbClr val="464653"/>
              </a:solidFill>
            </a:endParaRPr>
          </a:p>
        </p:txBody>
      </p:sp>
      <p:sp>
        <p:nvSpPr>
          <p:cNvPr id="5" name="Rectangle 36"/>
          <p:cNvSpPr>
            <a:spLocks noGrp="1" noChangeArrowheads="1"/>
          </p:cNvSpPr>
          <p:nvPr>
            <p:ph type="ftr" sz="quarter" idx="11"/>
          </p:nvPr>
        </p:nvSpPr>
        <p:spPr/>
        <p:txBody>
          <a:bodyPr/>
          <a:lstStyle>
            <a:lvl1pPr>
              <a:defRPr/>
            </a:lvl1pPr>
          </a:lstStyle>
          <a:p>
            <a:pPr>
              <a:defRPr/>
            </a:pPr>
            <a:endParaRPr lang="en-US">
              <a:solidFill>
                <a:srgbClr val="464653"/>
              </a:solidFill>
            </a:endParaRPr>
          </a:p>
        </p:txBody>
      </p:sp>
      <p:sp>
        <p:nvSpPr>
          <p:cNvPr id="6" name="Rectangle 37"/>
          <p:cNvSpPr>
            <a:spLocks noGrp="1" noChangeArrowheads="1"/>
          </p:cNvSpPr>
          <p:nvPr>
            <p:ph type="sldNum" sz="quarter" idx="12"/>
          </p:nvPr>
        </p:nvSpPr>
        <p:spPr/>
        <p:txBody>
          <a:bodyPr/>
          <a:lstStyle>
            <a:lvl1pPr>
              <a:defRPr/>
            </a:lvl1pPr>
          </a:lstStyle>
          <a:p>
            <a:fld id="{68A42EE4-FB43-4A55-88F7-789979F90B0D}" type="slidenum">
              <a:rPr lang="en-US">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723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4582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946275"/>
            <a:ext cx="4165600" cy="4114800"/>
          </a:xfrm>
        </p:spPr>
        <p:txBody>
          <a:bodyPr>
            <a:normAutofit/>
          </a:bodyPr>
          <a:lstStyle/>
          <a:p>
            <a:pPr lvl="0"/>
            <a:endParaRPr lang="en-US" noProof="0" smtClean="0"/>
          </a:p>
        </p:txBody>
      </p:sp>
      <p:sp>
        <p:nvSpPr>
          <p:cNvPr id="4" name="Text Placeholder 3"/>
          <p:cNvSpPr>
            <a:spLocks noGrp="1"/>
          </p:cNvSpPr>
          <p:nvPr>
            <p:ph type="body" sz="half" idx="2"/>
          </p:nvPr>
        </p:nvSpPr>
        <p:spPr>
          <a:xfrm>
            <a:off x="4775200" y="1946275"/>
            <a:ext cx="4167188"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5"/>
          <p:cNvSpPr>
            <a:spLocks noGrp="1" noChangeArrowheads="1"/>
          </p:cNvSpPr>
          <p:nvPr>
            <p:ph type="dt" sz="half" idx="10"/>
          </p:nvPr>
        </p:nvSpPr>
        <p:spPr/>
        <p:txBody>
          <a:bodyPr/>
          <a:lstStyle>
            <a:lvl1pPr fontAlgn="auto">
              <a:spcBef>
                <a:spcPts val="0"/>
              </a:spcBef>
              <a:spcAft>
                <a:spcPts val="0"/>
              </a:spcAft>
              <a:defRPr>
                <a:latin typeface="+mn-lt"/>
                <a:ea typeface="+mn-ea"/>
              </a:defRPr>
            </a:lvl1pPr>
          </a:lstStyle>
          <a:p>
            <a:pPr>
              <a:defRPr/>
            </a:pPr>
            <a:endParaRPr lang="en-US">
              <a:solidFill>
                <a:srgbClr val="464653"/>
              </a:solidFill>
            </a:endParaRPr>
          </a:p>
        </p:txBody>
      </p:sp>
      <p:sp>
        <p:nvSpPr>
          <p:cNvPr id="6" name="Rectangle 36"/>
          <p:cNvSpPr>
            <a:spLocks noGrp="1" noChangeArrowheads="1"/>
          </p:cNvSpPr>
          <p:nvPr>
            <p:ph type="ftr" sz="quarter" idx="11"/>
          </p:nvPr>
        </p:nvSpPr>
        <p:spPr/>
        <p:txBody>
          <a:bodyPr/>
          <a:lstStyle>
            <a:lvl1pPr>
              <a:defRPr/>
            </a:lvl1pPr>
          </a:lstStyle>
          <a:p>
            <a:pPr>
              <a:defRPr/>
            </a:pPr>
            <a:endParaRPr lang="en-US">
              <a:solidFill>
                <a:srgbClr val="464653"/>
              </a:solidFill>
            </a:endParaRPr>
          </a:p>
        </p:txBody>
      </p:sp>
      <p:sp>
        <p:nvSpPr>
          <p:cNvPr id="7" name="Rectangle 37"/>
          <p:cNvSpPr>
            <a:spLocks noGrp="1" noChangeArrowheads="1"/>
          </p:cNvSpPr>
          <p:nvPr>
            <p:ph type="sldNum" sz="quarter" idx="12"/>
          </p:nvPr>
        </p:nvSpPr>
        <p:spPr/>
        <p:txBody>
          <a:bodyPr/>
          <a:lstStyle>
            <a:lvl1pPr>
              <a:defRPr/>
            </a:lvl1pPr>
          </a:lstStyle>
          <a:p>
            <a:fld id="{037A5969-6C70-4735-A7AF-8BE8F6EDF949}" type="slidenum">
              <a:rPr lang="en-US">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853227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3C8DDDD-540B-4C35-9E62-787225EF269D}" type="datetime1">
              <a:rPr lang="ar-SA" smtClean="0"/>
              <a:pPr/>
              <a:t>19/02/1434</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C6896A99-D66E-4861-80B0-E738C08901FB}" type="slidenum">
              <a:rPr lang="ar-SA" smtClean="0"/>
              <a:pPr/>
              <a:t>‹#›</a:t>
            </a:fld>
            <a:endParaRPr lang="ar-SA"/>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A128C16F-57B3-4BDC-A9FD-7365288199F4}" type="datetime1">
              <a:rPr lang="ar-SA" smtClean="0"/>
              <a:pPr/>
              <a:t>19/02/1434</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C6896A99-D66E-4861-80B0-E738C08901FB}" type="slidenum">
              <a:rPr lang="ar-SA" smtClean="0"/>
              <a:pPr/>
              <a:t>‹#›</a:t>
            </a:fld>
            <a:endParaRPr lang="ar-SA"/>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93B968B-4B35-4945-A09D-EA18FF4CA79C}" type="datetime1">
              <a:rPr lang="ar-SA" smtClean="0"/>
              <a:pPr/>
              <a:t>19/02/1434</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C6896A99-D66E-4861-80B0-E738C08901FB}" type="slidenum">
              <a:rPr lang="ar-SA" smtClean="0"/>
              <a:pPr/>
              <a:t>‹#›</a:t>
            </a:fld>
            <a:endParaRPr lang="ar-SA"/>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552B4E-FE1E-45F0-872C-60A2032960FE}" type="datetime1">
              <a:rPr lang="ar-SA" smtClean="0"/>
              <a:pPr/>
              <a:t>19/02/1434</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C6896A99-D66E-4861-80B0-E738C08901FB}" type="slidenum">
              <a:rPr lang="ar-SA" smtClean="0"/>
              <a:pPr/>
              <a:t>‹#›</a:t>
            </a:fld>
            <a:endParaRPr lang="ar-SA"/>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F820600-1E62-4AEA-8396-BD3A0FA7AB9F}" type="datetime1">
              <a:rPr lang="ar-SA" smtClean="0"/>
              <a:pPr/>
              <a:t>19/02/1434</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C6896A99-D66E-4861-80B0-E738C08901FB}" type="slidenum">
              <a:rPr lang="ar-SA" smtClean="0"/>
              <a:pPr/>
              <a:t>‹#›</a:t>
            </a:fld>
            <a:endParaRPr lang="ar-SA"/>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B9DDFE9-F33B-4C0C-8A68-05FAA034CE27}" type="datetime1">
              <a:rPr lang="ar-SA" smtClean="0"/>
              <a:pPr/>
              <a:t>19/02/1434</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C6896A99-D66E-4861-80B0-E738C08901FB}" type="slidenum">
              <a:rPr lang="ar-SA" smtClean="0"/>
              <a:pPr/>
              <a:t>‹#›</a:t>
            </a:fld>
            <a:endParaRPr lang="ar-SA"/>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399FF"/>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E15AC27F-36C8-40CB-9034-A9BC750D8CEB}" type="datetime1">
              <a:rPr lang="ar-SA" smtClean="0"/>
              <a:pPr/>
              <a:t>19/02/1434</a:t>
            </a:fld>
            <a:endParaRPr lang="ar-SA"/>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ar-SA"/>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C6896A99-D66E-4861-80B0-E738C08901FB}" type="slidenum">
              <a:rPr lang="ar-SA" smtClean="0"/>
              <a:pPr/>
              <a:t>‹#›</a:t>
            </a:fld>
            <a:endParaRPr lang="ar-SA"/>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1" eaLnBrk="1" latinLnBrk="0" hangingPunct="1">
        <a:spcBef>
          <a:spcPct val="0"/>
        </a:spcBef>
        <a:buNone/>
        <a:defRPr kumimoji="0" sz="3200" kern="120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r" rtl="1"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r" rtl="1"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r" rtl="1"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r" rtl="1"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r" rtl="1"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r" rtl="1"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r" rtl="1"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r" rtl="1"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3399FF"/>
        </a:solidFill>
        <a:effectLst/>
      </p:bgPr>
    </p:bg>
    <p:spTree>
      <p:nvGrpSpPr>
        <p:cNvPr id="1" name=""/>
        <p:cNvGrpSpPr/>
        <p:nvPr/>
      </p:nvGrpSpPr>
      <p:grpSpPr>
        <a:xfrm>
          <a:off x="0" y="0"/>
          <a:ext cx="0" cy="0"/>
          <a:chOff x="0" y="0"/>
          <a:chExt cx="0" cy="0"/>
        </a:xfrm>
      </p:grpSpPr>
      <p:grpSp>
        <p:nvGrpSpPr>
          <p:cNvPr id="77826" name="Group 2"/>
          <p:cNvGrpSpPr>
            <a:grpSpLocks/>
          </p:cNvGrpSpPr>
          <p:nvPr/>
        </p:nvGrpSpPr>
        <p:grpSpPr bwMode="auto">
          <a:xfrm>
            <a:off x="-3238500" y="0"/>
            <a:ext cx="11925300" cy="3810000"/>
            <a:chOff x="-2040" y="0"/>
            <a:chExt cx="7512" cy="2400"/>
          </a:xfrm>
        </p:grpSpPr>
        <p:sp>
          <p:nvSpPr>
            <p:cNvPr id="77827" name="AutoShape 3"/>
            <p:cNvSpPr>
              <a:spLocks noChangeArrowheads="1"/>
            </p:cNvSpPr>
            <p:nvPr/>
          </p:nvSpPr>
          <p:spPr bwMode="auto">
            <a:xfrm>
              <a:off x="-2040" y="432"/>
              <a:ext cx="2592" cy="1968"/>
            </a:xfrm>
            <a:custGeom>
              <a:avLst/>
              <a:gdLst>
                <a:gd name="G0" fmla="+- 18296 0 0"/>
                <a:gd name="G1" fmla="+- -30880 0 0"/>
                <a:gd name="G2" fmla="+- 31512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18296 -32000"/>
                <a:gd name="T13" fmla="*/ T12 w 64000"/>
                <a:gd name="T14" fmla="+- 0 -26254 -32000"/>
                <a:gd name="T15" fmla="*/ -26254 h 64000"/>
                <a:gd name="T16" fmla="+- 0 32000 -32000"/>
                <a:gd name="T17" fmla="*/ T16 w 64000"/>
                <a:gd name="T18" fmla="+- 0 0 -32000"/>
                <a:gd name="T19" fmla="*/ 0 h 64000"/>
                <a:gd name="T20" fmla="+- 0 18296 -32000"/>
                <a:gd name="T21" fmla="*/ T20 w 64000"/>
                <a:gd name="T22" fmla="+- 0 26253 -32000"/>
                <a:gd name="T23" fmla="*/ 26253 h 64000"/>
                <a:gd name="T24" fmla="+- 0 18296 -32000"/>
                <a:gd name="T25" fmla="*/ T24 w 64000"/>
                <a:gd name="T26" fmla="+- 0 26253 -32000"/>
                <a:gd name="T27" fmla="*/ 26253 h 64000"/>
                <a:gd name="T28" fmla="+- 0 18295 -32000"/>
                <a:gd name="T29" fmla="*/ T28 w 64000"/>
                <a:gd name="T30" fmla="+- 0 26253 -32000"/>
                <a:gd name="T31" fmla="*/ 26253 h 64000"/>
                <a:gd name="T32" fmla="+- 0 18296 -32000"/>
                <a:gd name="T33" fmla="*/ T32 w 64000"/>
                <a:gd name="T34" fmla="+- 0 26254 -32000"/>
                <a:gd name="T35" fmla="*/ 26254 h 64000"/>
                <a:gd name="T36" fmla="+- 0 18296 -32000"/>
                <a:gd name="T37" fmla="*/ T36 w 64000"/>
                <a:gd name="T38" fmla="+- 0 -26254 -32000"/>
                <a:gd name="T39" fmla="*/ -26254 h 64000"/>
                <a:gd name="T40" fmla="+- 0 18295 -32000"/>
                <a:gd name="T41" fmla="*/ T40 w 64000"/>
                <a:gd name="T42" fmla="+- 0 -26254 -32000"/>
                <a:gd name="T43" fmla="*/ -26254 h 64000"/>
                <a:gd name="T44" fmla="+- 0 18296 -32000"/>
                <a:gd name="T45" fmla="*/ T44 w 64000"/>
                <a:gd name="T46" fmla="+- 0 -26254 -32000"/>
                <a:gd name="T47" fmla="*/ -26254 h 64000"/>
                <a:gd name="T48" fmla="+- 0 G27 -32000"/>
                <a:gd name="T49" fmla="*/ T48 w 64000"/>
                <a:gd name="T50" fmla="+- 0 G11 -32000"/>
                <a:gd name="T51" fmla="*/ G11 h 64000"/>
                <a:gd name="T52" fmla="+- 0 G25 -32000"/>
                <a:gd name="T53" fmla="*/ T52 w 64000"/>
                <a:gd name="T54" fmla="+- 0 G14 -32000"/>
                <a:gd name="T55" fmla="*/ G14 h 64000"/>
              </a:gdLst>
              <a:ahLst/>
              <a:cxnLst>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T49" t="T51" r="T53" b="T55"/>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rtl="0" fontAlgn="base">
                <a:spcBef>
                  <a:spcPct val="0"/>
                </a:spcBef>
                <a:spcAft>
                  <a:spcPct val="0"/>
                </a:spcAft>
              </a:pPr>
              <a:endParaRPr lang="en-US" sz="2400">
                <a:solidFill>
                  <a:srgbClr val="000000"/>
                </a:solidFill>
                <a:latin typeface="Times New Roman" pitchFamily="18" charset="0"/>
              </a:endParaRPr>
            </a:p>
          </p:txBody>
        </p:sp>
        <p:sp>
          <p:nvSpPr>
            <p:cNvPr id="77828" name="AutoShape 4"/>
            <p:cNvSpPr>
              <a:spLocks noChangeArrowheads="1"/>
            </p:cNvSpPr>
            <p:nvPr/>
          </p:nvSpPr>
          <p:spPr bwMode="auto">
            <a:xfrm>
              <a:off x="-1528" y="0"/>
              <a:ext cx="1949" cy="1987"/>
            </a:xfrm>
            <a:custGeom>
              <a:avLst/>
              <a:gdLst>
                <a:gd name="G0" fmla="+- 18077 0 0"/>
                <a:gd name="G1" fmla="+- -3088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18077 -32000"/>
                <a:gd name="T13" fmla="*/ T12 w 64000"/>
                <a:gd name="T14" fmla="+- 0 -26405 -32000"/>
                <a:gd name="T15" fmla="*/ -26405 h 64000"/>
                <a:gd name="T16" fmla="+- 0 32000 -32000"/>
                <a:gd name="T17" fmla="*/ T16 w 64000"/>
                <a:gd name="T18" fmla="+- 0 0 -32000"/>
                <a:gd name="T19" fmla="*/ 0 h 64000"/>
                <a:gd name="T20" fmla="+- 0 18077 -32000"/>
                <a:gd name="T21" fmla="*/ T20 w 64000"/>
                <a:gd name="T22" fmla="+- 0 26404 -32000"/>
                <a:gd name="T23" fmla="*/ 26404 h 64000"/>
                <a:gd name="T24" fmla="+- 0 18077 -32000"/>
                <a:gd name="T25" fmla="*/ T24 w 64000"/>
                <a:gd name="T26" fmla="+- 0 26404 -32000"/>
                <a:gd name="T27" fmla="*/ 26404 h 64000"/>
                <a:gd name="T28" fmla="+- 0 18076 -32000"/>
                <a:gd name="T29" fmla="*/ T28 w 64000"/>
                <a:gd name="T30" fmla="+- 0 26404 -32000"/>
                <a:gd name="T31" fmla="*/ 26404 h 64000"/>
                <a:gd name="T32" fmla="+- 0 18077 -32000"/>
                <a:gd name="T33" fmla="*/ T32 w 64000"/>
                <a:gd name="T34" fmla="+- 0 26405 -32000"/>
                <a:gd name="T35" fmla="*/ 26405 h 64000"/>
                <a:gd name="T36" fmla="+- 0 18077 -32000"/>
                <a:gd name="T37" fmla="*/ T36 w 64000"/>
                <a:gd name="T38" fmla="+- 0 -26405 -32000"/>
                <a:gd name="T39" fmla="*/ -26405 h 64000"/>
                <a:gd name="T40" fmla="+- 0 18076 -32000"/>
                <a:gd name="T41" fmla="*/ T40 w 64000"/>
                <a:gd name="T42" fmla="+- 0 -26405 -32000"/>
                <a:gd name="T43" fmla="*/ -26405 h 64000"/>
                <a:gd name="T44" fmla="+- 0 18077 -32000"/>
                <a:gd name="T45" fmla="*/ T44 w 64000"/>
                <a:gd name="T46" fmla="+- 0 -26405 -32000"/>
                <a:gd name="T47" fmla="*/ -26405 h 64000"/>
                <a:gd name="T48" fmla="+- 0 G27 -32000"/>
                <a:gd name="T49" fmla="*/ T48 w 64000"/>
                <a:gd name="T50" fmla="+- 0 G11 -32000"/>
                <a:gd name="T51" fmla="*/ G11 h 64000"/>
                <a:gd name="T52" fmla="+- 0 G25 -32000"/>
                <a:gd name="T53" fmla="*/ T52 w 64000"/>
                <a:gd name="T54" fmla="+- 0 G14 -32000"/>
                <a:gd name="T55" fmla="*/ G14 h 64000"/>
              </a:gdLst>
              <a:ahLst/>
              <a:cxnLst>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T49" t="T51" r="T53" b="T55"/>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rtl="0" fontAlgn="base">
                <a:spcBef>
                  <a:spcPct val="0"/>
                </a:spcBef>
                <a:spcAft>
                  <a:spcPct val="0"/>
                </a:spcAft>
              </a:pPr>
              <a:endParaRPr lang="en-US">
                <a:solidFill>
                  <a:srgbClr val="000000"/>
                </a:solidFill>
                <a:latin typeface="Arial" charset="0"/>
              </a:endParaRPr>
            </a:p>
          </p:txBody>
        </p:sp>
        <p:sp>
          <p:nvSpPr>
            <p:cNvPr id="77829" name="Line 5"/>
            <p:cNvSpPr>
              <a:spLocks noChangeShapeType="1"/>
            </p:cNvSpPr>
            <p:nvPr/>
          </p:nvSpPr>
          <p:spPr bwMode="auto">
            <a:xfrm>
              <a:off x="864" y="960"/>
              <a:ext cx="460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eaLnBrk="0" fontAlgn="base" hangingPunct="0">
                <a:spcBef>
                  <a:spcPct val="0"/>
                </a:spcBef>
                <a:spcAft>
                  <a:spcPct val="0"/>
                </a:spcAft>
              </a:pPr>
              <a:endParaRPr lang="en-US">
                <a:solidFill>
                  <a:srgbClr val="000000"/>
                </a:solidFill>
              </a:endParaRPr>
            </a:p>
          </p:txBody>
        </p:sp>
      </p:grpSp>
      <p:sp>
        <p:nvSpPr>
          <p:cNvPr id="77830" name="Rectangle 6"/>
          <p:cNvSpPr>
            <a:spLocks noGrp="1" noChangeArrowheads="1"/>
          </p:cNvSpPr>
          <p:nvPr>
            <p:ph type="title"/>
          </p:nvPr>
        </p:nvSpPr>
        <p:spPr bwMode="auto">
          <a:xfrm>
            <a:off x="1370013" y="301625"/>
            <a:ext cx="731361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77831" name="Rectangle 7"/>
          <p:cNvSpPr>
            <a:spLocks noGrp="1" noChangeArrowheads="1"/>
          </p:cNvSpPr>
          <p:nvPr>
            <p:ph type="body" idx="1"/>
          </p:nvPr>
        </p:nvSpPr>
        <p:spPr bwMode="auto">
          <a:xfrm>
            <a:off x="1370013" y="1827213"/>
            <a:ext cx="7313612"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7832" name="Rectangle 8"/>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lgn="l" rtl="0" fontAlgn="base">
              <a:spcBef>
                <a:spcPct val="0"/>
              </a:spcBef>
              <a:spcAft>
                <a:spcPct val="0"/>
              </a:spcAft>
            </a:pPr>
            <a:endParaRPr lang="en-US">
              <a:solidFill>
                <a:srgbClr val="000000"/>
              </a:solidFill>
            </a:endParaRPr>
          </a:p>
        </p:txBody>
      </p:sp>
      <p:sp>
        <p:nvSpPr>
          <p:cNvPr id="77833" name="Rectangle 9"/>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vl1pPr>
          </a:lstStyle>
          <a:p>
            <a:pPr rtl="0" fontAlgn="base">
              <a:spcBef>
                <a:spcPct val="0"/>
              </a:spcBef>
              <a:spcAft>
                <a:spcPct val="0"/>
              </a:spcAft>
            </a:pPr>
            <a:endParaRPr lang="en-US">
              <a:solidFill>
                <a:srgbClr val="000000"/>
              </a:solidFill>
            </a:endParaRPr>
          </a:p>
        </p:txBody>
      </p:sp>
      <p:sp>
        <p:nvSpPr>
          <p:cNvPr id="77834" name="Rectangle 10"/>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rtl="0" fontAlgn="base">
              <a:spcBef>
                <a:spcPct val="0"/>
              </a:spcBef>
              <a:spcAft>
                <a:spcPct val="0"/>
              </a:spcAft>
            </a:pPr>
            <a:fld id="{3ADCAD73-5400-441E-B7D7-05196946373F}" type="slidenum">
              <a:rPr lang="en-US">
                <a:solidFill>
                  <a:srgbClr val="000000"/>
                </a:solidFill>
              </a:rPr>
              <a:pPr rtl="0"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154306255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fontAlgn="base">
        <a:spcBef>
          <a:spcPct val="0"/>
        </a:spcBef>
        <a:spcAft>
          <a:spcPct val="0"/>
        </a:spcAft>
        <a:defRPr sz="3600">
          <a:solidFill>
            <a:schemeClr val="tx2"/>
          </a:solidFill>
          <a:latin typeface="+mj-lt"/>
          <a:ea typeface="+mj-ea"/>
          <a:cs typeface="+mj-cs"/>
        </a:defRPr>
      </a:lvl1pPr>
      <a:lvl2pPr algn="l" rtl="0" fontAlgn="base">
        <a:spcBef>
          <a:spcPct val="0"/>
        </a:spcBef>
        <a:spcAft>
          <a:spcPct val="0"/>
        </a:spcAft>
        <a:defRPr sz="3600">
          <a:solidFill>
            <a:schemeClr val="tx2"/>
          </a:solidFill>
          <a:latin typeface="Arial" charset="0"/>
        </a:defRPr>
      </a:lvl2pPr>
      <a:lvl3pPr algn="l" rtl="0" fontAlgn="base">
        <a:spcBef>
          <a:spcPct val="0"/>
        </a:spcBef>
        <a:spcAft>
          <a:spcPct val="0"/>
        </a:spcAft>
        <a:defRPr sz="3600">
          <a:solidFill>
            <a:schemeClr val="tx2"/>
          </a:solidFill>
          <a:latin typeface="Arial" charset="0"/>
        </a:defRPr>
      </a:lvl3pPr>
      <a:lvl4pPr algn="l" rtl="0" fontAlgn="base">
        <a:spcBef>
          <a:spcPct val="0"/>
        </a:spcBef>
        <a:spcAft>
          <a:spcPct val="0"/>
        </a:spcAft>
        <a:defRPr sz="3600">
          <a:solidFill>
            <a:schemeClr val="tx2"/>
          </a:solidFill>
          <a:latin typeface="Arial" charset="0"/>
        </a:defRPr>
      </a:lvl4pPr>
      <a:lvl5pPr algn="l" rtl="0" fontAlgn="base">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342900" indent="-342900" algn="l" rtl="0" fontAlgn="base">
        <a:spcBef>
          <a:spcPct val="20000"/>
        </a:spcBef>
        <a:spcAft>
          <a:spcPct val="0"/>
        </a:spcAft>
        <a:buClr>
          <a:schemeClr val="tx2"/>
        </a:buClr>
        <a:buSzPct val="70000"/>
        <a:buFont typeface="Wingdings" pitchFamily="2" charset="2"/>
        <a:buChar char="¡"/>
        <a:defRPr sz="29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l"/>
        <a:defRPr sz="2500">
          <a:solidFill>
            <a:schemeClr val="tx1"/>
          </a:solidFill>
          <a:latin typeface="+mn-lt"/>
        </a:defRPr>
      </a:lvl2pPr>
      <a:lvl3pPr marL="1143000" indent="-228600" algn="l" rtl="0" fontAlgn="base">
        <a:spcBef>
          <a:spcPct val="20000"/>
        </a:spcBef>
        <a:spcAft>
          <a:spcPct val="0"/>
        </a:spcAft>
        <a:buClr>
          <a:schemeClr val="tx2"/>
        </a:buClr>
        <a:buSzPct val="65000"/>
        <a:buFont typeface="Wingdings" pitchFamily="2" charset="2"/>
        <a:buChar char="¡"/>
        <a:defRPr sz="2200">
          <a:solidFill>
            <a:schemeClr val="tx1"/>
          </a:solidFill>
          <a:latin typeface="+mn-lt"/>
        </a:defRPr>
      </a:lvl3pPr>
      <a:lvl4pPr marL="1600200" indent="-228600" algn="l" rtl="0" fontAlgn="base">
        <a:spcBef>
          <a:spcPct val="20000"/>
        </a:spcBef>
        <a:spcAft>
          <a:spcPct val="0"/>
        </a:spcAft>
        <a:buClr>
          <a:schemeClr val="accent2"/>
        </a:buClr>
        <a:buSzPct val="70000"/>
        <a:buFont typeface="Wingdings" pitchFamily="2" charset="2"/>
        <a:buChar char="l"/>
        <a:defRPr sz="1900">
          <a:solidFill>
            <a:schemeClr val="tx1"/>
          </a:solidFill>
          <a:latin typeface="+mn-lt"/>
        </a:defRPr>
      </a:lvl4pPr>
      <a:lvl5pPr marL="20574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5pPr>
      <a:lvl6pPr marL="25146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3399FF"/>
        </a:solid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457200" y="1524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457200" y="1219200"/>
            <a:ext cx="8229600" cy="491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400800" y="6356350"/>
            <a:ext cx="2289175" cy="365125"/>
          </a:xfrm>
          <a:prstGeom prst="rect">
            <a:avLst/>
          </a:prstGeom>
        </p:spPr>
        <p:txBody>
          <a:bodyPr vert="horz" wrap="square" lIns="91440" tIns="45720" rIns="91440" bIns="45720" numCol="1" anchor="t" anchorCtr="0" compatLnSpc="1">
            <a:prstTxWarp prst="textNoShape">
              <a:avLst/>
            </a:prstTxWarp>
          </a:bodyPr>
          <a:lstStyle>
            <a:lvl1pPr>
              <a:defRPr sz="1400">
                <a:solidFill>
                  <a:schemeClr val="tx2"/>
                </a:solidFill>
                <a:latin typeface="Gill Sans MT" charset="0"/>
              </a:defRPr>
            </a:lvl1pPr>
          </a:lstStyle>
          <a:p>
            <a:pPr algn="l" defTabSz="457200" rtl="0" fontAlgn="base">
              <a:spcBef>
                <a:spcPct val="0"/>
              </a:spcBef>
              <a:spcAft>
                <a:spcPct val="0"/>
              </a:spcAft>
            </a:pPr>
            <a:fld id="{227FA08E-586E-4B9E-869D-80712832B87F}" type="datetime1">
              <a:rPr lang="en-US" smtClean="0">
                <a:solidFill>
                  <a:srgbClr val="464653"/>
                </a:solidFill>
                <a:ea typeface="ＭＳ Ｐゴシック" charset="-128"/>
              </a:rPr>
              <a:pPr algn="l" defTabSz="457200" rtl="0" fontAlgn="base">
                <a:spcBef>
                  <a:spcPct val="0"/>
                </a:spcBef>
                <a:spcAft>
                  <a:spcPct val="0"/>
                </a:spcAft>
              </a:pPr>
              <a:t>1/1/2013</a:t>
            </a:fld>
            <a:endParaRPr lang="en-US" smtClean="0">
              <a:solidFill>
                <a:srgbClr val="464653"/>
              </a:solidFill>
              <a:ea typeface="ＭＳ Ｐゴシック" charset="-128"/>
            </a:endParaRPr>
          </a:p>
        </p:txBody>
      </p:sp>
      <p:sp>
        <p:nvSpPr>
          <p:cNvPr id="3" name="Footer Placeholder 2"/>
          <p:cNvSpPr>
            <a:spLocks noGrp="1"/>
          </p:cNvSpPr>
          <p:nvPr>
            <p:ph type="ftr" sz="quarter" idx="3"/>
          </p:nvPr>
        </p:nvSpPr>
        <p:spPr>
          <a:xfrm>
            <a:off x="2898775" y="6356350"/>
            <a:ext cx="3505200" cy="365125"/>
          </a:xfrm>
          <a:prstGeom prst="rect">
            <a:avLst/>
          </a:prstGeom>
        </p:spPr>
        <p:txBody>
          <a:bodyPr vert="horz"/>
          <a:lstStyle>
            <a:lvl1pPr algn="r" eaLnBrk="1" fontAlgn="auto" latinLnBrk="0" hangingPunct="1">
              <a:spcBef>
                <a:spcPts val="0"/>
              </a:spcBef>
              <a:spcAft>
                <a:spcPts val="0"/>
              </a:spcAft>
              <a:defRPr kumimoji="0" sz="1400">
                <a:solidFill>
                  <a:schemeClr val="tx2"/>
                </a:solidFill>
                <a:latin typeface="+mn-lt"/>
                <a:ea typeface="+mn-ea"/>
                <a:cs typeface="+mn-cs"/>
              </a:defRPr>
            </a:lvl1pPr>
          </a:lstStyle>
          <a:p>
            <a:pPr defTabSz="457200" rtl="0">
              <a:defRPr/>
            </a:pPr>
            <a:endParaRPr lang="en-US">
              <a:solidFill>
                <a:srgbClr val="464653"/>
              </a:solidFill>
            </a:endParaRPr>
          </a:p>
        </p:txBody>
      </p:sp>
      <p:sp>
        <p:nvSpPr>
          <p:cNvPr id="23" name="Slide Number Placeholder 22"/>
          <p:cNvSpPr>
            <a:spLocks noGrp="1"/>
          </p:cNvSpPr>
          <p:nvPr>
            <p:ph type="sldNum" sz="quarter" idx="4"/>
          </p:nvPr>
        </p:nvSpPr>
        <p:spPr>
          <a:xfrm>
            <a:off x="612775" y="6356350"/>
            <a:ext cx="1981200" cy="365125"/>
          </a:xfrm>
          <a:prstGeom prst="rect">
            <a:avLst/>
          </a:prstGeom>
        </p:spPr>
        <p:txBody>
          <a:bodyPr vert="horz" wrap="square" lIns="91440" tIns="45720" rIns="91440" bIns="45720" numCol="1" anchor="t" anchorCtr="0" compatLnSpc="1">
            <a:prstTxWarp prst="textNoShape">
              <a:avLst/>
            </a:prstTxWarp>
          </a:bodyPr>
          <a:lstStyle>
            <a:lvl1pPr>
              <a:defRPr sz="1400">
                <a:solidFill>
                  <a:schemeClr val="tx2"/>
                </a:solidFill>
                <a:latin typeface="Gill Sans MT" charset="0"/>
              </a:defRPr>
            </a:lvl1pPr>
          </a:lstStyle>
          <a:p>
            <a:pPr algn="l" defTabSz="457200" rtl="0" fontAlgn="base">
              <a:spcBef>
                <a:spcPct val="0"/>
              </a:spcBef>
              <a:spcAft>
                <a:spcPct val="0"/>
              </a:spcAft>
            </a:pPr>
            <a:fld id="{4F016A2A-FA84-4C56-A399-EAD2297F8FBB}" type="slidenum">
              <a:rPr lang="en-US" smtClean="0">
                <a:solidFill>
                  <a:srgbClr val="464653"/>
                </a:solidFill>
                <a:ea typeface="ＭＳ Ｐゴシック" charset="-128"/>
              </a:rPr>
              <a:pPr algn="l" defTabSz="457200" rtl="0" fontAlgn="base">
                <a:spcBef>
                  <a:spcPct val="0"/>
                </a:spcBef>
                <a:spcAft>
                  <a:spcPct val="0"/>
                </a:spcAft>
              </a:pPr>
              <a:t>‹#›</a:t>
            </a:fld>
            <a:endParaRPr lang="en-US" smtClean="0">
              <a:solidFill>
                <a:srgbClr val="464653"/>
              </a:solidFill>
              <a:ea typeface="ＭＳ Ｐゴシック" charset="-128"/>
            </a:endParaRPr>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lgn="l" defTabSz="457200" rtl="0">
              <a:defRPr/>
            </a:pPr>
            <a:endParaRPr lang="en-US">
              <a:solidFill>
                <a:prstClr val="black"/>
              </a:solidFill>
              <a:ea typeface="ＭＳ Ｐゴシック" charset="-128"/>
            </a:endParaRPr>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lgn="l" defTabSz="457200" rtl="0">
              <a:defRPr/>
            </a:pPr>
            <a:endParaRPr lang="en-US">
              <a:solidFill>
                <a:prstClr val="black"/>
              </a:solidFill>
              <a:ea typeface="ＭＳ Ｐゴシック" charset="-128"/>
            </a:endParaRPr>
          </a:p>
        </p:txBody>
      </p:sp>
      <p:sp>
        <p:nvSpPr>
          <p:cNvPr id="10" name="Isosceles Triangle 9"/>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rtl="0">
              <a:defRPr/>
            </a:pPr>
            <a:endParaRPr lang="en-US">
              <a:solidFill>
                <a:prstClr val="white"/>
              </a:solidFill>
            </a:endParaRPr>
          </a:p>
        </p:txBody>
      </p:sp>
    </p:spTree>
    <p:extLst>
      <p:ext uri="{BB962C8B-B14F-4D97-AF65-F5344CB8AC3E}">
        <p14:creationId xmlns:p14="http://schemas.microsoft.com/office/powerpoint/2010/main" val="219525254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txStyles>
    <p:titleStyle>
      <a:lvl1pPr algn="l" rtl="0" eaLnBrk="0" fontAlgn="base" hangingPunct="0">
        <a:spcBef>
          <a:spcPct val="0"/>
        </a:spcBef>
        <a:spcAft>
          <a:spcPct val="0"/>
        </a:spcAft>
        <a:defRPr sz="3200" kern="12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3200">
          <a:solidFill>
            <a:schemeClr val="tx2"/>
          </a:solidFill>
          <a:latin typeface="Bookman Old Style" charset="0"/>
          <a:ea typeface="ＭＳ Ｐゴシック" charset="-128"/>
          <a:cs typeface="ＭＳ Ｐゴシック" charset="-128"/>
        </a:defRPr>
      </a:lvl2pPr>
      <a:lvl3pPr algn="l" rtl="0" eaLnBrk="0" fontAlgn="base" hangingPunct="0">
        <a:spcBef>
          <a:spcPct val="0"/>
        </a:spcBef>
        <a:spcAft>
          <a:spcPct val="0"/>
        </a:spcAft>
        <a:defRPr sz="3200">
          <a:solidFill>
            <a:schemeClr val="tx2"/>
          </a:solidFill>
          <a:latin typeface="Bookman Old Style" charset="0"/>
          <a:ea typeface="ＭＳ Ｐゴシック" charset="-128"/>
          <a:cs typeface="ＭＳ Ｐゴシック" charset="-128"/>
        </a:defRPr>
      </a:lvl3pPr>
      <a:lvl4pPr algn="l" rtl="0" eaLnBrk="0" fontAlgn="base" hangingPunct="0">
        <a:spcBef>
          <a:spcPct val="0"/>
        </a:spcBef>
        <a:spcAft>
          <a:spcPct val="0"/>
        </a:spcAft>
        <a:defRPr sz="3200">
          <a:solidFill>
            <a:schemeClr val="tx2"/>
          </a:solidFill>
          <a:latin typeface="Bookman Old Style" charset="0"/>
          <a:ea typeface="ＭＳ Ｐゴシック" charset="-128"/>
          <a:cs typeface="ＭＳ Ｐゴシック" charset="-128"/>
        </a:defRPr>
      </a:lvl4pPr>
      <a:lvl5pPr algn="l" rtl="0" eaLnBrk="0" fontAlgn="base" hangingPunct="0">
        <a:spcBef>
          <a:spcPct val="0"/>
        </a:spcBef>
        <a:spcAft>
          <a:spcPct val="0"/>
        </a:spcAft>
        <a:defRPr sz="3200">
          <a:solidFill>
            <a:schemeClr val="tx2"/>
          </a:solidFill>
          <a:latin typeface="Bookman Old Style" charset="0"/>
          <a:ea typeface="ＭＳ Ｐゴシック" charset="-128"/>
          <a:cs typeface="ＭＳ Ｐゴシック" charset="-128"/>
        </a:defRPr>
      </a:lvl5pPr>
      <a:lvl6pPr marL="457200" algn="l" rtl="0" fontAlgn="base">
        <a:spcBef>
          <a:spcPct val="0"/>
        </a:spcBef>
        <a:spcAft>
          <a:spcPct val="0"/>
        </a:spcAft>
        <a:defRPr sz="3200">
          <a:solidFill>
            <a:schemeClr val="tx2"/>
          </a:solidFill>
          <a:latin typeface="Bookman Old Style" charset="0"/>
          <a:ea typeface="ＭＳ Ｐゴシック" charset="-128"/>
          <a:cs typeface="ＭＳ Ｐゴシック" charset="-128"/>
        </a:defRPr>
      </a:lvl6pPr>
      <a:lvl7pPr marL="914400" algn="l" rtl="0" fontAlgn="base">
        <a:spcBef>
          <a:spcPct val="0"/>
        </a:spcBef>
        <a:spcAft>
          <a:spcPct val="0"/>
        </a:spcAft>
        <a:defRPr sz="3200">
          <a:solidFill>
            <a:schemeClr val="tx2"/>
          </a:solidFill>
          <a:latin typeface="Bookman Old Style" charset="0"/>
          <a:ea typeface="ＭＳ Ｐゴシック" charset="-128"/>
          <a:cs typeface="ＭＳ Ｐゴシック" charset="-128"/>
        </a:defRPr>
      </a:lvl7pPr>
      <a:lvl8pPr marL="1371600" algn="l" rtl="0" fontAlgn="base">
        <a:spcBef>
          <a:spcPct val="0"/>
        </a:spcBef>
        <a:spcAft>
          <a:spcPct val="0"/>
        </a:spcAft>
        <a:defRPr sz="3200">
          <a:solidFill>
            <a:schemeClr val="tx2"/>
          </a:solidFill>
          <a:latin typeface="Bookman Old Style" charset="0"/>
          <a:ea typeface="ＭＳ Ｐゴシック" charset="-128"/>
          <a:cs typeface="ＭＳ Ｐゴシック" charset="-128"/>
        </a:defRPr>
      </a:lvl8pPr>
      <a:lvl9pPr marL="1828800" algn="l" rtl="0" fontAlgn="base">
        <a:spcBef>
          <a:spcPct val="0"/>
        </a:spcBef>
        <a:spcAft>
          <a:spcPct val="0"/>
        </a:spcAft>
        <a:defRPr sz="3200">
          <a:solidFill>
            <a:schemeClr val="tx2"/>
          </a:solidFill>
          <a:latin typeface="Bookman Old Style" charset="0"/>
          <a:ea typeface="ＭＳ Ｐゴシック" charset="-128"/>
          <a:cs typeface="ＭＳ Ｐゴシック" charset="-128"/>
        </a:defRPr>
      </a:lvl9pPr>
    </p:titleStyle>
    <p:bodyStyle>
      <a:lvl1pPr marL="273050" indent="-273050" algn="l" rtl="0" eaLnBrk="0" fontAlgn="base" hangingPunct="0">
        <a:spcBef>
          <a:spcPts val="600"/>
        </a:spcBef>
        <a:spcAft>
          <a:spcPct val="0"/>
        </a:spcAft>
        <a:buClr>
          <a:schemeClr val="accent1"/>
        </a:buClr>
        <a:buSzPct val="76000"/>
        <a:buFont typeface="Wingdings 3" charset="2"/>
        <a:buChar char=""/>
        <a:defRPr sz="2600" kern="1200">
          <a:solidFill>
            <a:schemeClr val="tx1"/>
          </a:solidFill>
          <a:latin typeface="+mn-lt"/>
          <a:ea typeface="ＭＳ Ｐゴシック" charset="-128"/>
          <a:cs typeface="ＭＳ Ｐゴシック" charset="-128"/>
        </a:defRPr>
      </a:lvl1pPr>
      <a:lvl2pPr marL="547688" indent="-273050" algn="l" rtl="0" eaLnBrk="0" fontAlgn="base" hangingPunct="0">
        <a:spcBef>
          <a:spcPts val="500"/>
        </a:spcBef>
        <a:spcAft>
          <a:spcPct val="0"/>
        </a:spcAft>
        <a:buClr>
          <a:schemeClr val="accent2"/>
        </a:buClr>
        <a:buSzPct val="76000"/>
        <a:buFont typeface="Wingdings 3" charset="2"/>
        <a:buChar char=""/>
        <a:defRPr sz="2300" kern="1200">
          <a:solidFill>
            <a:schemeClr val="tx2"/>
          </a:solidFill>
          <a:latin typeface="+mn-lt"/>
          <a:ea typeface="ＭＳ Ｐゴシック" charset="-128"/>
          <a:cs typeface="+mn-cs"/>
        </a:defRPr>
      </a:lvl2pPr>
      <a:lvl3pPr marL="822325" indent="-228600" algn="l" rtl="0" eaLnBrk="0" fontAlgn="base" hangingPunct="0">
        <a:spcBef>
          <a:spcPts val="500"/>
        </a:spcBef>
        <a:spcAft>
          <a:spcPct val="0"/>
        </a:spcAft>
        <a:buClr>
          <a:srgbClr val="BCBCBC"/>
        </a:buClr>
        <a:buSzPct val="76000"/>
        <a:buFont typeface="Wingdings 3" charset="2"/>
        <a:buChar char=""/>
        <a:defRPr sz="2000" kern="1200">
          <a:solidFill>
            <a:schemeClr val="tx1"/>
          </a:solidFill>
          <a:latin typeface="+mn-lt"/>
          <a:ea typeface="ＭＳ Ｐゴシック" charset="-128"/>
          <a:cs typeface="+mn-cs"/>
        </a:defRPr>
      </a:lvl3pPr>
      <a:lvl4pPr marL="1096963" indent="-228600" algn="l" rtl="0" eaLnBrk="0" fontAlgn="base" hangingPunct="0">
        <a:spcBef>
          <a:spcPts val="400"/>
        </a:spcBef>
        <a:spcAft>
          <a:spcPct val="0"/>
        </a:spcAft>
        <a:buClr>
          <a:srgbClr val="8BA2B4"/>
        </a:buClr>
        <a:buSzPct val="70000"/>
        <a:buFont typeface="Wingdings" charset="2"/>
        <a:buChar char=""/>
        <a:defRPr kern="1200">
          <a:solidFill>
            <a:schemeClr val="tx1"/>
          </a:solidFill>
          <a:latin typeface="+mn-lt"/>
          <a:ea typeface="ＭＳ Ｐゴシック" charset="-128"/>
          <a:cs typeface="+mn-cs"/>
        </a:defRPr>
      </a:lvl4pPr>
      <a:lvl5pPr marL="1371600" indent="-228600" algn="l" rtl="0" eaLnBrk="0" fontAlgn="base" hangingPunct="0">
        <a:spcBef>
          <a:spcPts val="300"/>
        </a:spcBef>
        <a:spcAft>
          <a:spcPct val="0"/>
        </a:spcAft>
        <a:buClr>
          <a:schemeClr val="accent2"/>
        </a:buClr>
        <a:buSzPct val="70000"/>
        <a:buFont typeface="Wingdings" charset="2"/>
        <a:buChar char=""/>
        <a:defRPr sz="1600" kern="1200">
          <a:solidFill>
            <a:schemeClr val="tx1"/>
          </a:solidFill>
          <a:latin typeface="+mn-lt"/>
          <a:ea typeface="ＭＳ Ｐゴシック" charset="-128"/>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162.129.70.33/images/impetigo_1_021223.jp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3789040"/>
            <a:ext cx="6858000" cy="1080120"/>
          </a:xfrm>
        </p:spPr>
        <p:style>
          <a:lnRef idx="1">
            <a:schemeClr val="accent1"/>
          </a:lnRef>
          <a:fillRef idx="3">
            <a:schemeClr val="accent1"/>
          </a:fillRef>
          <a:effectRef idx="2">
            <a:schemeClr val="accent1"/>
          </a:effectRef>
          <a:fontRef idx="minor">
            <a:schemeClr val="lt1"/>
          </a:fontRef>
        </p:style>
        <p:txBody>
          <a:bodyPr>
            <a:noAutofit/>
          </a:bodyPr>
          <a:lstStyle/>
          <a:p>
            <a:r>
              <a:rPr lang="en-US" b="1" dirty="0">
                <a:solidFill>
                  <a:srgbClr val="FFFF00"/>
                </a:solidFill>
                <a:latin typeface="Batang" pitchFamily="18" charset="-127"/>
                <a:ea typeface="Batang" pitchFamily="18" charset="-127"/>
              </a:rPr>
              <a:t>Skin and Soft-Tissue Infections</a:t>
            </a:r>
            <a:endParaRPr lang="ar-SA" b="1" dirty="0">
              <a:solidFill>
                <a:srgbClr val="FFFF00"/>
              </a:solidFill>
              <a:latin typeface="Batang" pitchFamily="18" charset="-127"/>
              <a:ea typeface="Batang" pitchFamily="18" charset="-127"/>
            </a:endParaRPr>
          </a:p>
        </p:txBody>
      </p:sp>
      <p:sp>
        <p:nvSpPr>
          <p:cNvPr id="3" name="Subtitle 2"/>
          <p:cNvSpPr>
            <a:spLocks noGrp="1"/>
          </p:cNvSpPr>
          <p:nvPr>
            <p:ph type="subTitle" idx="1"/>
          </p:nvPr>
        </p:nvSpPr>
        <p:spPr>
          <a:xfrm>
            <a:off x="1219200" y="5085184"/>
            <a:ext cx="6858000" cy="648072"/>
          </a:xfrm>
        </p:spPr>
        <p:style>
          <a:lnRef idx="1">
            <a:schemeClr val="accent3"/>
          </a:lnRef>
          <a:fillRef idx="2">
            <a:schemeClr val="accent3"/>
          </a:fillRef>
          <a:effectRef idx="1">
            <a:schemeClr val="accent3"/>
          </a:effectRef>
          <a:fontRef idx="minor">
            <a:schemeClr val="dk1"/>
          </a:fontRef>
        </p:style>
        <p:txBody>
          <a:bodyPr/>
          <a:lstStyle/>
          <a:p>
            <a:pPr algn="l" rtl="0"/>
            <a:r>
              <a:rPr lang="en-US" sz="1800" b="1" dirty="0" smtClean="0">
                <a:solidFill>
                  <a:srgbClr val="7030A0"/>
                </a:solidFill>
                <a:latin typeface="Andalus" pitchFamily="18" charset="-78"/>
                <a:ea typeface="Batang" pitchFamily="18" charset="-127"/>
                <a:cs typeface="Andalus" pitchFamily="18" charset="-78"/>
              </a:rPr>
              <a:t>IMPETIGO</a:t>
            </a:r>
            <a:r>
              <a:rPr lang="en-US" sz="1800" b="1" dirty="0" smtClean="0">
                <a:solidFill>
                  <a:srgbClr val="7030A0"/>
                </a:solidFill>
                <a:latin typeface="Batang" pitchFamily="18" charset="-127"/>
                <a:ea typeface="Batang" pitchFamily="18" charset="-127"/>
              </a:rPr>
              <a:t>, </a:t>
            </a:r>
            <a:r>
              <a:rPr lang="en-US" sz="1600" b="1" dirty="0" smtClean="0">
                <a:solidFill>
                  <a:srgbClr val="7030A0"/>
                </a:solidFill>
              </a:rPr>
              <a:t>ABSCESSES, CELLULITIS, AND ERYSIPELA</a:t>
            </a:r>
          </a:p>
          <a:p>
            <a:pPr algn="l" rtl="0"/>
            <a:endParaRPr lang="en-US" b="1" u="sng" dirty="0" smtClean="0">
              <a:latin typeface="Batang" pitchFamily="18" charset="-127"/>
              <a:ea typeface="Batang" pitchFamily="18" charset="-127"/>
            </a:endParaRPr>
          </a:p>
          <a:p>
            <a:pPr algn="l" rtl="0"/>
            <a:endParaRPr lang="en-US" b="1" u="sng" dirty="0" smtClean="0">
              <a:latin typeface="Batang" pitchFamily="18" charset="-127"/>
              <a:ea typeface="Batang" pitchFamily="18" charset="-127"/>
            </a:endParaRPr>
          </a:p>
          <a:p>
            <a:pPr algn="l" rtl="0"/>
            <a:endParaRPr lang="en-US" b="1" u="sng" dirty="0" smtClean="0">
              <a:latin typeface="Batang" pitchFamily="18" charset="-127"/>
              <a:ea typeface="Batang" pitchFamily="18" charset="-127"/>
            </a:endParaRPr>
          </a:p>
        </p:txBody>
      </p:sp>
      <p:sp>
        <p:nvSpPr>
          <p:cNvPr id="4" name="Slide Number Placeholder 3"/>
          <p:cNvSpPr>
            <a:spLocks noGrp="1"/>
          </p:cNvSpPr>
          <p:nvPr>
            <p:ph type="sldNum" sz="quarter" idx="12"/>
          </p:nvPr>
        </p:nvSpPr>
        <p:spPr/>
        <p:txBody>
          <a:bodyPr/>
          <a:lstStyle/>
          <a:p>
            <a:fld id="{C6896A99-D66E-4861-80B0-E738C08901FB}" type="slidenum">
              <a:rPr lang="ar-SA" smtClean="0"/>
              <a:pPr/>
              <a:t>1</a:t>
            </a:fld>
            <a:endParaRPr lang="ar-SA"/>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51520" y="764704"/>
            <a:ext cx="8568952" cy="5256584"/>
          </a:xfrm>
        </p:spPr>
        <p:txBody>
          <a:bodyPr>
            <a:normAutofit/>
          </a:bodyPr>
          <a:lstStyle/>
          <a:p>
            <a:pPr algn="l" rtl="0"/>
            <a:r>
              <a:rPr lang="en-US" b="1" i="1" u="sng" dirty="0" smtClean="0">
                <a:solidFill>
                  <a:srgbClr val="FF0000"/>
                </a:solidFill>
                <a:latin typeface="+mj-lt"/>
                <a:cs typeface="+mj-cs"/>
              </a:rPr>
              <a:t>Erysipelas </a:t>
            </a:r>
            <a:r>
              <a:rPr lang="en-US" b="1" i="1" u="sng" dirty="0" err="1" smtClean="0">
                <a:solidFill>
                  <a:srgbClr val="FF0000"/>
                </a:solidFill>
                <a:latin typeface="+mj-lt"/>
                <a:cs typeface="+mj-cs"/>
              </a:rPr>
              <a:t>andCellulitis</a:t>
            </a:r>
            <a:r>
              <a:rPr lang="en-US" b="1" i="1" u="sng" dirty="0" smtClean="0">
                <a:solidFill>
                  <a:srgbClr val="FF0000"/>
                </a:solidFill>
                <a:latin typeface="+mj-lt"/>
                <a:cs typeface="+mj-cs"/>
              </a:rPr>
              <a:t>.</a:t>
            </a:r>
            <a:endParaRPr lang="en-US" b="1" i="1" u="sng" dirty="0" smtClean="0">
              <a:solidFill>
                <a:srgbClr val="FF0000"/>
              </a:solidFill>
              <a:latin typeface="+mj-lt"/>
              <a:cs typeface="+mj-cs"/>
            </a:endParaRPr>
          </a:p>
          <a:p>
            <a:pPr algn="l" rtl="0">
              <a:buNone/>
            </a:pPr>
            <a:endParaRPr lang="en-US" b="1" i="1" u="sng" dirty="0" smtClean="0">
              <a:solidFill>
                <a:srgbClr val="FF0000"/>
              </a:solidFill>
              <a:latin typeface="+mj-lt"/>
              <a:cs typeface="+mj-cs"/>
            </a:endParaRPr>
          </a:p>
          <a:p>
            <a:pPr lvl="1" algn="l" rtl="0"/>
            <a:r>
              <a:rPr lang="en-US" sz="2000" dirty="0" smtClean="0">
                <a:latin typeface="Andalus" pitchFamily="18" charset="-78"/>
                <a:cs typeface="Andalus" pitchFamily="18" charset="-78"/>
              </a:rPr>
              <a:t>Diffuse spreading skin infections, excluding infections associated with underlying suppurative foci</a:t>
            </a:r>
          </a:p>
          <a:p>
            <a:pPr lvl="1" algn="l" rtl="0"/>
            <a:r>
              <a:rPr lang="en-US" sz="2200" dirty="0" smtClean="0">
                <a:latin typeface="Andalus" pitchFamily="18" charset="-78"/>
                <a:cs typeface="Andalus" pitchFamily="18" charset="-78"/>
              </a:rPr>
              <a:t>Most of the infections arise from streptococci, often group A, but also from other groups, such as B, C, or G.</a:t>
            </a:r>
          </a:p>
          <a:p>
            <a:pPr lvl="1" algn="l" rtl="0"/>
            <a:r>
              <a:rPr lang="en-US" sz="2400" b="1" u="sng" dirty="0" smtClean="0">
                <a:solidFill>
                  <a:srgbClr val="FF0000"/>
                </a:solidFill>
                <a:latin typeface="Andalus" pitchFamily="18" charset="-78"/>
                <a:cs typeface="Andalus" pitchFamily="18" charset="-78"/>
              </a:rPr>
              <a:t>Erysipelas</a:t>
            </a:r>
            <a:r>
              <a:rPr lang="en-US" sz="2400" b="1" u="sng" dirty="0" smtClean="0">
                <a:solidFill>
                  <a:srgbClr val="7030A0"/>
                </a:solidFill>
                <a:latin typeface="Andalus" pitchFamily="18" charset="-78"/>
                <a:cs typeface="Andalus" pitchFamily="18" charset="-78"/>
              </a:rPr>
              <a:t> </a:t>
            </a:r>
          </a:p>
          <a:p>
            <a:pPr lvl="2" algn="l" rtl="0"/>
            <a:r>
              <a:rPr lang="en-US" dirty="0" smtClean="0">
                <a:latin typeface="Andalus" pitchFamily="18" charset="-78"/>
                <a:cs typeface="Andalus" pitchFamily="18" charset="-78"/>
              </a:rPr>
              <a:t>Affects the upper dermis (raised-clear line of demarcation</a:t>
            </a:r>
            <a:r>
              <a:rPr lang="en-US" dirty="0" smtClean="0"/>
              <a:t>)</a:t>
            </a:r>
          </a:p>
          <a:p>
            <a:pPr lvl="2" algn="l" rtl="0"/>
            <a:r>
              <a:rPr lang="en-US" dirty="0" smtClean="0">
                <a:latin typeface="Andalus" pitchFamily="18" charset="-78"/>
                <a:cs typeface="Andalus" pitchFamily="18" charset="-78"/>
              </a:rPr>
              <a:t>Red, tender, painful plaque</a:t>
            </a:r>
          </a:p>
          <a:p>
            <a:pPr lvl="2" algn="l" rtl="0"/>
            <a:r>
              <a:rPr lang="en-US" dirty="0" smtClean="0">
                <a:latin typeface="Andalus" pitchFamily="18" charset="-78"/>
                <a:cs typeface="Andalus" pitchFamily="18" charset="-78"/>
              </a:rPr>
              <a:t>Infants, young children-</a:t>
            </a:r>
          </a:p>
          <a:p>
            <a:pPr lvl="2" algn="l" rtl="0"/>
            <a:r>
              <a:rPr lang="en-US" dirty="0" smtClean="0">
                <a:latin typeface="Andalus" pitchFamily="18" charset="-78"/>
                <a:cs typeface="Andalus" pitchFamily="18" charset="-78"/>
              </a:rPr>
              <a:t>b-hemolytic streptococci ( group A or </a:t>
            </a:r>
            <a:r>
              <a:rPr lang="en-US" b="1" i="1" dirty="0" smtClean="0">
                <a:solidFill>
                  <a:srgbClr val="FFFF00"/>
                </a:solidFill>
                <a:latin typeface="Andalus" pitchFamily="18" charset="-78"/>
                <a:cs typeface="Andalus" pitchFamily="18" charset="-78"/>
              </a:rPr>
              <a:t>S. </a:t>
            </a:r>
            <a:r>
              <a:rPr lang="en-US" b="1" i="1" dirty="0" err="1" smtClean="0">
                <a:solidFill>
                  <a:srgbClr val="FFFF00"/>
                </a:solidFill>
                <a:latin typeface="Andalus" pitchFamily="18" charset="-78"/>
                <a:cs typeface="Andalus" pitchFamily="18" charset="-78"/>
              </a:rPr>
              <a:t>pyogenes</a:t>
            </a:r>
            <a:r>
              <a:rPr lang="en-US" i="1" dirty="0" smtClean="0">
                <a:solidFill>
                  <a:srgbClr val="FFFF00"/>
                </a:solidFill>
              </a:rPr>
              <a:t>.</a:t>
            </a:r>
            <a:r>
              <a:rPr lang="en-US" dirty="0" smtClean="0">
                <a:solidFill>
                  <a:srgbClr val="FFFF00"/>
                </a:solidFill>
                <a:latin typeface="Andalus" pitchFamily="18" charset="-78"/>
                <a:cs typeface="Andalus" pitchFamily="18" charset="-78"/>
              </a:rPr>
              <a:t>)</a:t>
            </a:r>
          </a:p>
          <a:p>
            <a:pPr lvl="2" algn="l" rtl="0"/>
            <a:r>
              <a:rPr lang="en-US" dirty="0" smtClean="0">
                <a:latin typeface="Andalus" pitchFamily="18" charset="-78"/>
                <a:cs typeface="Andalus" pitchFamily="18" charset="-78"/>
              </a:rPr>
              <a:t>Penicillin-IV or oral.</a:t>
            </a:r>
            <a:endParaRPr lang="en-US" sz="5400" dirty="0" smtClean="0">
              <a:latin typeface="Andalus" pitchFamily="18" charset="-78"/>
              <a:cs typeface="Andalus" pitchFamily="18" charset="-78"/>
            </a:endParaRPr>
          </a:p>
          <a:p>
            <a:pPr lvl="1" algn="l" rtl="0"/>
            <a:endParaRPr lang="en-US" sz="2000" dirty="0" smtClean="0">
              <a:latin typeface="Andalus" pitchFamily="18" charset="-78"/>
              <a:cs typeface="Andalus" pitchFamily="18" charset="-78"/>
            </a:endParaRPr>
          </a:p>
          <a:p>
            <a:pPr lvl="1" algn="l" rtl="0"/>
            <a:endParaRPr lang="en-US" sz="2000" dirty="0" smtClean="0">
              <a:latin typeface="Andalus" pitchFamily="18" charset="-78"/>
              <a:cs typeface="Andalus" pitchFamily="18" charset="-78"/>
            </a:endParaRPr>
          </a:p>
          <a:p>
            <a:pPr lvl="1" algn="l" rtl="0"/>
            <a:endParaRPr lang="en-US" sz="2400" dirty="0" smtClean="0">
              <a:latin typeface="Andalus" pitchFamily="18" charset="-78"/>
              <a:cs typeface="Andalus" pitchFamily="18" charset="-78"/>
            </a:endParaRPr>
          </a:p>
          <a:p>
            <a:pPr lvl="1" algn="l" rtl="0"/>
            <a:endParaRPr lang="en-US" sz="5400" dirty="0" smtClean="0">
              <a:latin typeface="Andalus" pitchFamily="18" charset="-78"/>
              <a:cs typeface="Andalus" pitchFamily="18" charset="-78"/>
            </a:endParaRPr>
          </a:p>
          <a:p>
            <a:pPr lvl="1" algn="l" rtl="0">
              <a:buNone/>
            </a:pPr>
            <a:endParaRPr lang="en-US" sz="4800" b="1" i="1" u="sng" dirty="0" smtClean="0">
              <a:solidFill>
                <a:srgbClr val="FF0000"/>
              </a:solidFill>
              <a:latin typeface="Andalus" pitchFamily="18" charset="-78"/>
              <a:cs typeface="Andalus" pitchFamily="18" charset="-78"/>
            </a:endParaRPr>
          </a:p>
          <a:p>
            <a:pPr lvl="1" algn="l" rtl="0"/>
            <a:endParaRPr lang="ar-SA" i="1" u="sng" dirty="0">
              <a:solidFill>
                <a:srgbClr val="FF0000"/>
              </a:solidFill>
            </a:endParaRPr>
          </a:p>
        </p:txBody>
      </p:sp>
      <p:sp>
        <p:nvSpPr>
          <p:cNvPr id="4" name="Slide Number Placeholder 3"/>
          <p:cNvSpPr>
            <a:spLocks noGrp="1"/>
          </p:cNvSpPr>
          <p:nvPr>
            <p:ph type="sldNum" sz="quarter" idx="12"/>
          </p:nvPr>
        </p:nvSpPr>
        <p:spPr/>
        <p:txBody>
          <a:bodyPr/>
          <a:lstStyle/>
          <a:p>
            <a:fld id="{C6896A99-D66E-4861-80B0-E738C08901FB}" type="slidenum">
              <a:rPr lang="ar-SA" smtClean="0"/>
              <a:pPr/>
              <a:t>10</a:t>
            </a:fld>
            <a:endParaRPr lang="ar-SA"/>
          </a:p>
        </p:txBody>
      </p:sp>
      <p:pic>
        <p:nvPicPr>
          <p:cNvPr id="1028" name="Picture 4" descr="C:\Documents and Settings\Dr.Ali Somily\Desktop\Erysipelas-3-a-foto.jpg"/>
          <p:cNvPicPr>
            <a:picLocks noChangeAspect="1" noChangeArrowheads="1"/>
          </p:cNvPicPr>
          <p:nvPr/>
        </p:nvPicPr>
        <p:blipFill>
          <a:blip r:embed="rId2" cstate="print"/>
          <a:srcRect/>
          <a:stretch>
            <a:fillRect/>
          </a:stretch>
        </p:blipFill>
        <p:spPr bwMode="auto">
          <a:xfrm>
            <a:off x="6732240" y="4043746"/>
            <a:ext cx="2069121" cy="2548212"/>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20688"/>
            <a:ext cx="7499176" cy="5760640"/>
          </a:xfrm>
        </p:spPr>
        <p:txBody>
          <a:bodyPr>
            <a:normAutofit/>
          </a:bodyPr>
          <a:lstStyle/>
          <a:p>
            <a:pPr lvl="1" algn="l" rtl="0"/>
            <a:r>
              <a:rPr lang="en-US" sz="2400" b="1" u="sng" dirty="0" err="1" smtClean="0">
                <a:solidFill>
                  <a:srgbClr val="7030A0"/>
                </a:solidFill>
                <a:latin typeface="Andalus" pitchFamily="18" charset="-78"/>
                <a:cs typeface="Andalus" pitchFamily="18" charset="-78"/>
              </a:rPr>
              <a:t>Cellulitis</a:t>
            </a:r>
            <a:endParaRPr lang="en-US" sz="2400" b="1" dirty="0" smtClean="0">
              <a:solidFill>
                <a:srgbClr val="7030A0"/>
              </a:solidFill>
              <a:latin typeface="Andalus" pitchFamily="18" charset="-78"/>
              <a:cs typeface="Andalus" pitchFamily="18" charset="-78"/>
            </a:endParaRPr>
          </a:p>
          <a:p>
            <a:pPr lvl="1" algn="l" rtl="0"/>
            <a:r>
              <a:rPr lang="en-US" sz="2000" dirty="0" smtClean="0">
                <a:latin typeface="Times New Roman" pitchFamily="18" charset="0"/>
                <a:cs typeface="Times New Roman" pitchFamily="18" charset="0"/>
              </a:rPr>
              <a:t>Acute spreading infection involves the deeper dermis and subcutaneous tissues.</a:t>
            </a:r>
          </a:p>
          <a:p>
            <a:pPr lvl="2" algn="l" rtl="0"/>
            <a:r>
              <a:rPr lang="en-US" b="1" dirty="0" smtClean="0">
                <a:solidFill>
                  <a:srgbClr val="FF0000"/>
                </a:solidFill>
                <a:latin typeface="Times New Roman" pitchFamily="18" charset="0"/>
                <a:cs typeface="Times New Roman" pitchFamily="18" charset="0"/>
              </a:rPr>
              <a:t>β-hemolytic streptococci</a:t>
            </a:r>
            <a:r>
              <a:rPr lang="en-US" dirty="0" smtClean="0">
                <a:latin typeface="Times New Roman" pitchFamily="18" charset="0"/>
                <a:cs typeface="Times New Roman" pitchFamily="18" charset="0"/>
              </a:rPr>
              <a:t>, Group A streptococci, and group B streptococci-</a:t>
            </a:r>
            <a:r>
              <a:rPr lang="en-US" dirty="0" smtClean="0">
                <a:solidFill>
                  <a:srgbClr val="FFFF00"/>
                </a:solidFill>
                <a:latin typeface="Times New Roman" pitchFamily="18" charset="0"/>
                <a:cs typeface="Times New Roman" pitchFamily="18" charset="0"/>
              </a:rPr>
              <a:t>diabetics</a:t>
            </a:r>
            <a:endParaRPr lang="en-US" i="1" dirty="0" smtClean="0">
              <a:solidFill>
                <a:srgbClr val="FFFF00"/>
              </a:solidFill>
              <a:latin typeface="Times New Roman" pitchFamily="18" charset="0"/>
              <a:cs typeface="Times New Roman" pitchFamily="18" charset="0"/>
            </a:endParaRPr>
          </a:p>
          <a:p>
            <a:pPr lvl="2" algn="l" rtl="0"/>
            <a:r>
              <a:rPr lang="en-US" b="1" i="1" u="sng" dirty="0" smtClean="0">
                <a:solidFill>
                  <a:srgbClr val="FF0000"/>
                </a:solidFill>
                <a:latin typeface="Times New Roman" pitchFamily="18" charset="0"/>
                <a:cs typeface="Times New Roman" pitchFamily="18" charset="0"/>
              </a:rPr>
              <a:t>S. aureus  </a:t>
            </a:r>
            <a:r>
              <a:rPr lang="en-US" dirty="0" smtClean="0">
                <a:latin typeface="Times New Roman" pitchFamily="18" charset="0"/>
                <a:cs typeface="Times New Roman" pitchFamily="18" charset="0"/>
              </a:rPr>
              <a:t>:  commonly causes </a:t>
            </a:r>
            <a:r>
              <a:rPr lang="en-US" dirty="0" err="1" smtClean="0">
                <a:latin typeface="Times New Roman" pitchFamily="18" charset="0"/>
                <a:cs typeface="Times New Roman" pitchFamily="18" charset="0"/>
              </a:rPr>
              <a:t>cellulitis</a:t>
            </a:r>
            <a:r>
              <a:rPr lang="en-US" dirty="0" smtClean="0">
                <a:latin typeface="Times New Roman" pitchFamily="18" charset="0"/>
                <a:cs typeface="Times New Roman" pitchFamily="18" charset="0"/>
              </a:rPr>
              <a:t>- penetrating trauma.</a:t>
            </a:r>
          </a:p>
          <a:p>
            <a:pPr lvl="2" algn="l" rtl="0"/>
            <a:r>
              <a:rPr lang="en-US" b="1" i="1" dirty="0" err="1" smtClean="0">
                <a:solidFill>
                  <a:srgbClr val="FF0000"/>
                </a:solidFill>
                <a:latin typeface="Times New Roman" pitchFamily="18" charset="0"/>
                <a:cs typeface="Times New Roman" pitchFamily="18" charset="0"/>
              </a:rPr>
              <a:t>Haemophilus</a:t>
            </a:r>
            <a:r>
              <a:rPr lang="en-US" b="1" i="1" dirty="0" smtClean="0">
                <a:solidFill>
                  <a:srgbClr val="FF0000"/>
                </a:solidFill>
                <a:latin typeface="Times New Roman" pitchFamily="18" charset="0"/>
                <a:cs typeface="Times New Roman" pitchFamily="18" charset="0"/>
              </a:rPr>
              <a:t> </a:t>
            </a:r>
            <a:r>
              <a:rPr lang="en-US" b="1" i="1" dirty="0" err="1" smtClean="0">
                <a:solidFill>
                  <a:srgbClr val="FF0000"/>
                </a:solidFill>
                <a:latin typeface="Times New Roman" pitchFamily="18" charset="0"/>
                <a:cs typeface="Times New Roman" pitchFamily="18" charset="0"/>
              </a:rPr>
              <a:t>influenzae</a:t>
            </a:r>
            <a:r>
              <a:rPr lang="en-US" b="1" i="1" dirty="0" smtClean="0">
                <a:solidFill>
                  <a:srgbClr val="FF0000"/>
                </a:solidFill>
                <a:latin typeface="Times New Roman" pitchFamily="18" charset="0"/>
                <a:cs typeface="Times New Roman" pitchFamily="18" charset="0"/>
              </a:rPr>
              <a:t>  </a:t>
            </a:r>
            <a:r>
              <a:rPr lang="en-US" dirty="0" err="1" smtClean="0">
                <a:latin typeface="Times New Roman" pitchFamily="18" charset="0"/>
                <a:cs typeface="Times New Roman" pitchFamily="18" charset="0"/>
              </a:rPr>
              <a:t>periorbital</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cellulitis</a:t>
            </a:r>
            <a:r>
              <a:rPr lang="en-US" dirty="0" smtClean="0">
                <a:latin typeface="Times New Roman" pitchFamily="18" charset="0"/>
                <a:cs typeface="Times New Roman" pitchFamily="18" charset="0"/>
              </a:rPr>
              <a:t>  in children</a:t>
            </a:r>
          </a:p>
          <a:p>
            <a:pPr lvl="2" algn="l" rtl="0"/>
            <a:r>
              <a:rPr lang="en-US" dirty="0" smtClean="0">
                <a:latin typeface="Times New Roman" pitchFamily="18" charset="0"/>
                <a:cs typeface="Times New Roman" pitchFamily="18" charset="0"/>
              </a:rPr>
              <a:t>Risk factors ; Obesity, venous insufficiency, lymphatic obstruction (operations), preexisting skin infections- ulceration, or eczema, </a:t>
            </a:r>
          </a:p>
          <a:p>
            <a:pPr lvl="2" algn="l" rtl="0"/>
            <a:r>
              <a:rPr lang="en-US" dirty="0" smtClean="0">
                <a:latin typeface="Times New Roman" pitchFamily="18" charset="0"/>
                <a:cs typeface="Times New Roman" pitchFamily="18" charset="0"/>
              </a:rPr>
              <a:t>CA-MRSA</a:t>
            </a:r>
          </a:p>
          <a:p>
            <a:pPr lvl="3" algn="l" rtl="0"/>
            <a:r>
              <a:rPr lang="en-US" dirty="0" smtClean="0">
                <a:latin typeface="Andalus" pitchFamily="18" charset="-78"/>
                <a:cs typeface="Andalus" pitchFamily="18" charset="-78"/>
              </a:rPr>
              <a:t>Carry  Panton-Valentine </a:t>
            </a:r>
            <a:r>
              <a:rPr lang="en-US" dirty="0" err="1" smtClean="0">
                <a:latin typeface="Andalus" pitchFamily="18" charset="-78"/>
                <a:cs typeface="Andalus" pitchFamily="18" charset="-78"/>
              </a:rPr>
              <a:t>leukocidin</a:t>
            </a:r>
            <a:r>
              <a:rPr lang="en-US" dirty="0" smtClean="0">
                <a:latin typeface="Andalus" pitchFamily="18" charset="-78"/>
                <a:cs typeface="Andalus" pitchFamily="18" charset="-78"/>
              </a:rPr>
              <a:t> gene</a:t>
            </a:r>
          </a:p>
          <a:p>
            <a:pPr lvl="3" algn="l" rtl="0"/>
            <a:r>
              <a:rPr lang="en-US" dirty="0" smtClean="0">
                <a:latin typeface="Times New Roman" pitchFamily="18" charset="0"/>
                <a:cs typeface="Andalus" pitchFamily="18" charset="-78"/>
              </a:rPr>
              <a:t>More sensitive to antibiotics</a:t>
            </a:r>
          </a:p>
          <a:p>
            <a:pPr lvl="3" algn="l" rtl="0"/>
            <a:r>
              <a:rPr lang="en-US" dirty="0" smtClean="0">
                <a:latin typeface="Times New Roman" pitchFamily="18" charset="0"/>
                <a:cs typeface="Andalus" pitchFamily="18" charset="-78"/>
              </a:rPr>
              <a:t>Can lead to sever skin and soft tissue infection or septic shock</a:t>
            </a:r>
          </a:p>
          <a:p>
            <a:pPr lvl="3" algn="l" rtl="0"/>
            <a:endParaRPr lang="en-US" dirty="0" smtClean="0">
              <a:latin typeface="Times New Roman" pitchFamily="18" charset="0"/>
              <a:cs typeface="Times New Roman" pitchFamily="18" charset="0"/>
            </a:endParaRPr>
          </a:p>
          <a:p>
            <a:endParaRPr lang="ar-SA" dirty="0"/>
          </a:p>
        </p:txBody>
      </p:sp>
      <p:sp>
        <p:nvSpPr>
          <p:cNvPr id="4" name="Slide Number Placeholder 3"/>
          <p:cNvSpPr>
            <a:spLocks noGrp="1"/>
          </p:cNvSpPr>
          <p:nvPr>
            <p:ph type="sldNum" sz="quarter" idx="12"/>
          </p:nvPr>
        </p:nvSpPr>
        <p:spPr/>
        <p:txBody>
          <a:bodyPr/>
          <a:lstStyle/>
          <a:p>
            <a:fld id="{C6896A99-D66E-4861-80B0-E738C08901FB}" type="slidenum">
              <a:rPr lang="ar-SA" smtClean="0"/>
              <a:pPr/>
              <a:t>11</a:t>
            </a:fld>
            <a:endParaRPr lang="ar-SA"/>
          </a:p>
        </p:txBody>
      </p:sp>
      <p:pic>
        <p:nvPicPr>
          <p:cNvPr id="5" name="Picture 2" descr="C:\Documents and Settings\Dr.Fauzia\My Documents\My Pictures\cellulitis_6634_lg.jpg"/>
          <p:cNvPicPr>
            <a:picLocks noChangeAspect="1" noChangeArrowheads="1"/>
          </p:cNvPicPr>
          <p:nvPr/>
        </p:nvPicPr>
        <p:blipFill>
          <a:blip r:embed="rId2" cstate="print"/>
          <a:srcRect/>
          <a:stretch>
            <a:fillRect/>
          </a:stretch>
        </p:blipFill>
        <p:spPr bwMode="auto">
          <a:xfrm>
            <a:off x="7771347" y="692696"/>
            <a:ext cx="1372653" cy="1440160"/>
          </a:xfrm>
          <a:prstGeom prst="rect">
            <a:avLst/>
          </a:prstGeom>
        </p:spPr>
        <p:style>
          <a:lnRef idx="1">
            <a:schemeClr val="accent1"/>
          </a:lnRef>
          <a:fillRef idx="3">
            <a:schemeClr val="accent1"/>
          </a:fillRef>
          <a:effectRef idx="2">
            <a:schemeClr val="accent1"/>
          </a:effectRef>
          <a:fontRef idx="minor">
            <a:schemeClr val="lt1"/>
          </a:fontRef>
        </p:style>
      </p:pic>
      <p:pic>
        <p:nvPicPr>
          <p:cNvPr id="6" name="Picture 2" descr="C:\Documents and Settings\Dr.Fauzia\My Documents\My Pictures\PHIL_2843_lores.jpg"/>
          <p:cNvPicPr>
            <a:picLocks noChangeAspect="1" noChangeArrowheads="1"/>
          </p:cNvPicPr>
          <p:nvPr/>
        </p:nvPicPr>
        <p:blipFill>
          <a:blip r:embed="rId3" cstate="print"/>
          <a:srcRect/>
          <a:stretch>
            <a:fillRect/>
          </a:stretch>
        </p:blipFill>
        <p:spPr bwMode="auto">
          <a:xfrm>
            <a:off x="7804994" y="2132856"/>
            <a:ext cx="1339006" cy="1584176"/>
          </a:xfrm>
          <a:prstGeom prst="rect">
            <a:avLst/>
          </a:prstGeom>
        </p:spPr>
        <p:style>
          <a:lnRef idx="2">
            <a:schemeClr val="accent2">
              <a:shade val="50000"/>
            </a:schemeClr>
          </a:lnRef>
          <a:fillRef idx="1">
            <a:schemeClr val="accent2"/>
          </a:fillRef>
          <a:effectRef idx="0">
            <a:schemeClr val="accent2"/>
          </a:effectRef>
          <a:fontRef idx="minor">
            <a:schemeClr val="lt1"/>
          </a:fontRef>
        </p:style>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Diagnosis and Treatment </a:t>
            </a:r>
            <a:endParaRPr lang="ar-SA" b="1" dirty="0">
              <a:solidFill>
                <a:srgbClr val="FFFF00"/>
              </a:solidFill>
            </a:endParaRPr>
          </a:p>
        </p:txBody>
      </p:sp>
      <p:sp>
        <p:nvSpPr>
          <p:cNvPr id="3" name="Content Placeholder 2"/>
          <p:cNvSpPr>
            <a:spLocks noGrp="1"/>
          </p:cNvSpPr>
          <p:nvPr>
            <p:ph sz="quarter" idx="1"/>
          </p:nvPr>
        </p:nvSpPr>
        <p:spPr/>
        <p:txBody>
          <a:bodyPr>
            <a:normAutofit/>
          </a:bodyPr>
          <a:lstStyle/>
          <a:p>
            <a:pPr algn="l" rtl="0"/>
            <a:r>
              <a:rPr lang="en-US" sz="2400" dirty="0" smtClean="0">
                <a:latin typeface="Times New Roman" pitchFamily="18" charset="0"/>
                <a:cs typeface="Times New Roman" pitchFamily="18" charset="0"/>
              </a:rPr>
              <a:t>Clinical diagnosis </a:t>
            </a:r>
            <a:r>
              <a:rPr lang="en-US" sz="2400" dirty="0" smtClean="0">
                <a:latin typeface="Times New Roman" pitchFamily="18" charset="0"/>
                <a:cs typeface="Times New Roman" pitchFamily="18" charset="0"/>
              </a:rPr>
              <a:t>Symptoms and Signs</a:t>
            </a:r>
            <a:endParaRPr lang="en-US" sz="2400" dirty="0" smtClean="0">
              <a:latin typeface="Times New Roman" pitchFamily="18" charset="0"/>
              <a:cs typeface="Times New Roman" pitchFamily="18" charset="0"/>
            </a:endParaRPr>
          </a:p>
          <a:p>
            <a:pPr algn="l" rtl="0"/>
            <a:r>
              <a:rPr lang="en-US" sz="2400" dirty="0" smtClean="0">
                <a:latin typeface="Times New Roman" pitchFamily="18" charset="0"/>
                <a:cs typeface="Times New Roman" pitchFamily="18" charset="0"/>
              </a:rPr>
              <a:t>High WBCs</a:t>
            </a:r>
            <a:r>
              <a:rPr lang="en-US" sz="2400" dirty="0" smtClean="0">
                <a:latin typeface="Times New Roman" pitchFamily="18" charset="0"/>
                <a:cs typeface="Times New Roman" pitchFamily="18" charset="0"/>
              </a:rPr>
              <a:t>, blood </a:t>
            </a:r>
            <a:r>
              <a:rPr lang="en-US" sz="2400" dirty="0" smtClean="0">
                <a:latin typeface="Times New Roman" pitchFamily="18" charset="0"/>
                <a:cs typeface="Times New Roman" pitchFamily="18" charset="0"/>
              </a:rPr>
              <a:t>culture rarely needed</a:t>
            </a:r>
          </a:p>
          <a:p>
            <a:pPr algn="l" rtl="0"/>
            <a:r>
              <a:rPr lang="en-US" sz="2400" dirty="0" smtClean="0">
                <a:latin typeface="Times New Roman" pitchFamily="18" charset="0"/>
                <a:cs typeface="Times New Roman" pitchFamily="18" charset="0"/>
              </a:rPr>
              <a:t>Aspiration and biopsy might be needed in diabetes mellitus, malignancy, animal bites, </a:t>
            </a:r>
            <a:r>
              <a:rPr lang="en-US" sz="2400" dirty="0" err="1" smtClean="0">
                <a:latin typeface="Times New Roman" pitchFamily="18" charset="0"/>
                <a:cs typeface="Times New Roman" pitchFamily="18" charset="0"/>
              </a:rPr>
              <a:t>neutropenia</a:t>
            </a:r>
            <a:r>
              <a:rPr lang="en-US" sz="2400" dirty="0" smtClean="0">
                <a:latin typeface="Times New Roman" pitchFamily="18" charset="0"/>
                <a:cs typeface="Times New Roman" pitchFamily="18" charset="0"/>
              </a:rPr>
              <a:t> (</a:t>
            </a:r>
            <a:r>
              <a:rPr lang="en-US" sz="2400" i="1" dirty="0" smtClean="0">
                <a:latin typeface="Times New Roman" pitchFamily="18" charset="0"/>
                <a:cs typeface="Times New Roman" pitchFamily="18" charset="0"/>
              </a:rPr>
              <a:t>Pseudomonas aeruginosa ),</a:t>
            </a:r>
            <a:r>
              <a:rPr lang="en-US" sz="2400" dirty="0" smtClean="0">
                <a:latin typeface="Times New Roman" pitchFamily="18" charset="0"/>
                <a:cs typeface="Times New Roman" pitchFamily="18" charset="0"/>
              </a:rPr>
              <a:t>immunodeficiency, obesity and renal failure </a:t>
            </a:r>
          </a:p>
          <a:p>
            <a:pPr algn="l" rtl="0"/>
            <a:r>
              <a:rPr lang="en-US" dirty="0" smtClean="0">
                <a:latin typeface="Andalus" pitchFamily="18" charset="-78"/>
                <a:cs typeface="Andalus" pitchFamily="18" charset="-78"/>
              </a:rPr>
              <a:t>Observe for progression to sever infection(increased in size with systemic manifestation </a:t>
            </a:r>
            <a:r>
              <a:rPr lang="en-US" dirty="0" err="1" smtClean="0">
                <a:latin typeface="Andalus" pitchFamily="18" charset="-78"/>
                <a:cs typeface="Andalus" pitchFamily="18" charset="-78"/>
              </a:rPr>
              <a:t>ie</a:t>
            </a:r>
            <a:r>
              <a:rPr lang="en-US" dirty="0" smtClean="0">
                <a:latin typeface="Andalus" pitchFamily="18" charset="-78"/>
                <a:cs typeface="Andalus" pitchFamily="18" charset="-78"/>
              </a:rPr>
              <a:t> . fever, </a:t>
            </a:r>
            <a:r>
              <a:rPr lang="en-US" dirty="0" err="1" smtClean="0">
                <a:latin typeface="Andalus" pitchFamily="18" charset="-78"/>
                <a:cs typeface="Andalus" pitchFamily="18" charset="-78"/>
              </a:rPr>
              <a:t>leukocytosis</a:t>
            </a:r>
            <a:r>
              <a:rPr lang="en-US" dirty="0" smtClean="0">
                <a:latin typeface="Andalus" pitchFamily="18" charset="-78"/>
                <a:cs typeface="Andalus" pitchFamily="18" charset="-78"/>
              </a:rPr>
              <a:t>)</a:t>
            </a:r>
          </a:p>
          <a:p>
            <a:pPr algn="l" rtl="0"/>
            <a:r>
              <a:rPr lang="en-US" dirty="0" smtClean="0">
                <a:latin typeface="Andalus" pitchFamily="18" charset="-78"/>
                <a:cs typeface="Andalus" pitchFamily="18" charset="-78"/>
              </a:rPr>
              <a:t>Treatment: cover streptococcus and staphylococcus</a:t>
            </a:r>
          </a:p>
          <a:p>
            <a:pPr algn="l" rtl="0"/>
            <a:r>
              <a:rPr lang="en-US" dirty="0" smtClean="0">
                <a:latin typeface="Andalus" pitchFamily="18" charset="-78"/>
                <a:cs typeface="Andalus" pitchFamily="18" charset="-78"/>
              </a:rPr>
              <a:t>Penicillin</a:t>
            </a:r>
            <a:r>
              <a:rPr lang="en-US" dirty="0" smtClean="0">
                <a:latin typeface="Andalus" pitchFamily="18" charset="-78"/>
                <a:cs typeface="Andalus" pitchFamily="18" charset="-78"/>
              </a:rPr>
              <a:t>, </a:t>
            </a:r>
            <a:r>
              <a:rPr lang="en-US" dirty="0" err="1" smtClean="0">
                <a:latin typeface="Andalus" pitchFamily="18" charset="-78"/>
                <a:cs typeface="Andalus" pitchFamily="18" charset="-78"/>
              </a:rPr>
              <a:t>cloxacillin</a:t>
            </a:r>
            <a:r>
              <a:rPr lang="en-US" dirty="0" smtClean="0">
                <a:latin typeface="Andalus" pitchFamily="18" charset="-78"/>
                <a:cs typeface="Andalus" pitchFamily="18" charset="-78"/>
              </a:rPr>
              <a:t>, </a:t>
            </a:r>
            <a:r>
              <a:rPr lang="en-US" dirty="0" err="1" smtClean="0">
                <a:latin typeface="Andalus" pitchFamily="18" charset="-78"/>
                <a:cs typeface="Andalus" pitchFamily="18" charset="-78"/>
              </a:rPr>
              <a:t>cefazolin</a:t>
            </a:r>
            <a:r>
              <a:rPr lang="en-US" dirty="0" smtClean="0">
                <a:latin typeface="Andalus" pitchFamily="18" charset="-78"/>
                <a:cs typeface="Andalus" pitchFamily="18" charset="-78"/>
              </a:rPr>
              <a:t>(cephalexin</a:t>
            </a:r>
            <a:r>
              <a:rPr lang="en-US" dirty="0" smtClean="0">
                <a:latin typeface="Andalus" pitchFamily="18" charset="-78"/>
                <a:cs typeface="Andalus" pitchFamily="18" charset="-78"/>
              </a:rPr>
              <a:t>),clindamycin</a:t>
            </a:r>
          </a:p>
          <a:p>
            <a:pPr algn="l" rtl="0"/>
            <a:r>
              <a:rPr lang="en-US" dirty="0" err="1" smtClean="0">
                <a:latin typeface="Andalus" pitchFamily="18" charset="-78"/>
                <a:cs typeface="Andalus" pitchFamily="18" charset="-78"/>
              </a:rPr>
              <a:t>Vancomycin</a:t>
            </a:r>
            <a:r>
              <a:rPr lang="en-US" dirty="0" smtClean="0">
                <a:latin typeface="Andalus" pitchFamily="18" charset="-78"/>
                <a:cs typeface="Andalus" pitchFamily="18" charset="-78"/>
              </a:rPr>
              <a:t> or </a:t>
            </a:r>
            <a:r>
              <a:rPr lang="en-US" dirty="0" err="1" smtClean="0">
                <a:latin typeface="Andalus" pitchFamily="18" charset="-78"/>
                <a:cs typeface="Andalus" pitchFamily="18" charset="-78"/>
              </a:rPr>
              <a:t>linazolid</a:t>
            </a:r>
            <a:r>
              <a:rPr lang="en-US" dirty="0" smtClean="0">
                <a:latin typeface="Andalus" pitchFamily="18" charset="-78"/>
                <a:cs typeface="Andalus" pitchFamily="18" charset="-78"/>
              </a:rPr>
              <a:t> in case of MRSA</a:t>
            </a:r>
          </a:p>
          <a:p>
            <a:pPr marL="274320" lvl="1" algn="l" rtl="0">
              <a:spcBef>
                <a:spcPts val="600"/>
              </a:spcBef>
              <a:buClr>
                <a:schemeClr val="accent1"/>
              </a:buClr>
            </a:pPr>
            <a:r>
              <a:rPr lang="en-US" sz="2400" dirty="0" err="1" smtClean="0">
                <a:solidFill>
                  <a:schemeClr val="tx1"/>
                </a:solidFill>
                <a:latin typeface="Andalus" pitchFamily="18" charset="-78"/>
                <a:cs typeface="Andalus" pitchFamily="18" charset="-78"/>
              </a:rPr>
              <a:t>Clindamycin</a:t>
            </a:r>
            <a:r>
              <a:rPr lang="en-US" sz="2400" dirty="0" smtClean="0">
                <a:solidFill>
                  <a:schemeClr val="tx1"/>
                </a:solidFill>
                <a:latin typeface="Andalus" pitchFamily="18" charset="-78"/>
                <a:cs typeface="Andalus" pitchFamily="18" charset="-78"/>
              </a:rPr>
              <a:t>, TMP-SMZ for </a:t>
            </a:r>
            <a:r>
              <a:rPr lang="en-US" sz="2400" b="1" dirty="0" err="1" smtClean="0">
                <a:solidFill>
                  <a:schemeClr val="tx1"/>
                </a:solidFill>
                <a:latin typeface="Andalus" pitchFamily="18" charset="-78"/>
                <a:cs typeface="Andalus" pitchFamily="18" charset="-78"/>
              </a:rPr>
              <a:t>CaMRSA</a:t>
            </a:r>
            <a:endParaRPr lang="en-US" sz="2400" b="1" dirty="0" smtClean="0">
              <a:solidFill>
                <a:schemeClr val="tx1"/>
              </a:solidFill>
              <a:latin typeface="Andalus" pitchFamily="18" charset="-78"/>
              <a:cs typeface="Andalus" pitchFamily="18" charset="-78"/>
            </a:endParaRPr>
          </a:p>
          <a:p>
            <a:pPr algn="l" rtl="0"/>
            <a:endParaRPr lang="en-US" dirty="0" smtClean="0">
              <a:latin typeface="Andalus" pitchFamily="18" charset="-78"/>
              <a:cs typeface="Andalus" pitchFamily="18" charset="-78"/>
            </a:endParaRPr>
          </a:p>
          <a:p>
            <a:pPr algn="l" rtl="0"/>
            <a:endParaRPr lang="ar-SA" dirty="0">
              <a:latin typeface="Andalus" pitchFamily="18" charset="-78"/>
              <a:cs typeface="Andalus" pitchFamily="18" charset="-78"/>
            </a:endParaRPr>
          </a:p>
        </p:txBody>
      </p:sp>
      <p:sp>
        <p:nvSpPr>
          <p:cNvPr id="4" name="Slide Number Placeholder 3"/>
          <p:cNvSpPr>
            <a:spLocks noGrp="1"/>
          </p:cNvSpPr>
          <p:nvPr>
            <p:ph type="sldNum" sz="quarter" idx="12"/>
          </p:nvPr>
        </p:nvSpPr>
        <p:spPr/>
        <p:txBody>
          <a:bodyPr/>
          <a:lstStyle/>
          <a:p>
            <a:fld id="{C6896A99-D66E-4861-80B0-E738C08901FB}" type="slidenum">
              <a:rPr lang="ar-SA" smtClean="0"/>
              <a:pPr/>
              <a:t>12</a:t>
            </a:fld>
            <a:endParaRPr lang="ar-SA"/>
          </a:p>
        </p:txBody>
      </p:sp>
      <p:pic>
        <p:nvPicPr>
          <p:cNvPr id="5" name="Picture 2" descr="C:\Documents and Settings\Dr.Fauzia\My Documents\My Pictures\erysipelas1.jpg"/>
          <p:cNvPicPr>
            <a:picLocks noChangeAspect="1" noChangeArrowheads="1"/>
          </p:cNvPicPr>
          <p:nvPr/>
        </p:nvPicPr>
        <p:blipFill>
          <a:blip r:embed="rId2" cstate="print"/>
          <a:srcRect/>
          <a:stretch>
            <a:fillRect/>
          </a:stretch>
        </p:blipFill>
        <p:spPr bwMode="auto">
          <a:xfrm>
            <a:off x="8279904" y="2852936"/>
            <a:ext cx="864096" cy="1152128"/>
          </a:xfrm>
          <a:prstGeom prst="rect">
            <a:avLst/>
          </a:prstGeom>
        </p:spPr>
        <p:style>
          <a:lnRef idx="2">
            <a:schemeClr val="accent3"/>
          </a:lnRef>
          <a:fillRef idx="1">
            <a:schemeClr val="lt1"/>
          </a:fillRef>
          <a:effectRef idx="0">
            <a:schemeClr val="accent3"/>
          </a:effectRef>
          <a:fontRef idx="minor">
            <a:schemeClr val="dk1"/>
          </a:fontRef>
        </p:style>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3717032"/>
            <a:ext cx="6912768" cy="1152128"/>
          </a:xfrm>
        </p:spPr>
        <p:style>
          <a:lnRef idx="1">
            <a:schemeClr val="accent1"/>
          </a:lnRef>
          <a:fillRef idx="3">
            <a:schemeClr val="accent1"/>
          </a:fillRef>
          <a:effectRef idx="2">
            <a:schemeClr val="accent1"/>
          </a:effectRef>
          <a:fontRef idx="minor">
            <a:schemeClr val="lt1"/>
          </a:fontRef>
        </p:style>
        <p:txBody>
          <a:bodyPr>
            <a:normAutofit/>
          </a:bodyPr>
          <a:lstStyle/>
          <a:p>
            <a:pPr algn="ctr"/>
            <a:r>
              <a:rPr lang="en-US" sz="4400" b="1" dirty="0" smtClean="0">
                <a:solidFill>
                  <a:srgbClr val="FFFF00"/>
                </a:solidFill>
              </a:rPr>
              <a:t>Necrotizing fasciitis</a:t>
            </a:r>
            <a:endParaRPr lang="en-US" sz="4400" dirty="0">
              <a:solidFill>
                <a:srgbClr val="FFFF00"/>
              </a:solidFill>
            </a:endParaRPr>
          </a:p>
        </p:txBody>
      </p:sp>
      <p:sp>
        <p:nvSpPr>
          <p:cNvPr id="3" name="Subtitle 2"/>
          <p:cNvSpPr>
            <a:spLocks noGrp="1"/>
          </p:cNvSpPr>
          <p:nvPr>
            <p:ph type="subTitle" idx="1"/>
          </p:nvPr>
        </p:nvSpPr>
        <p:spPr/>
        <p:txBody>
          <a:bodyPr>
            <a:normAutofit/>
          </a:bodyPr>
          <a:lstStyle/>
          <a:p>
            <a:pPr algn="l"/>
            <a:r>
              <a:rPr lang="en-US" sz="2400" b="1" dirty="0" smtClean="0"/>
              <a:t>flesh-eating disease</a:t>
            </a:r>
            <a:r>
              <a:rPr lang="en-US" sz="2400" dirty="0" smtClean="0"/>
              <a:t> </a:t>
            </a:r>
            <a:endParaRPr lang="en-US" sz="2400" dirty="0"/>
          </a:p>
        </p:txBody>
      </p:sp>
      <p:sp>
        <p:nvSpPr>
          <p:cNvPr id="4" name="Slide Number Placeholder 3"/>
          <p:cNvSpPr>
            <a:spLocks noGrp="1"/>
          </p:cNvSpPr>
          <p:nvPr>
            <p:ph type="sldNum" sz="quarter" idx="12"/>
          </p:nvPr>
        </p:nvSpPr>
        <p:spPr/>
        <p:txBody>
          <a:bodyPr/>
          <a:lstStyle/>
          <a:p>
            <a:fld id="{C6896A99-D66E-4861-80B0-E738C08901FB}" type="slidenum">
              <a:rPr lang="ar-SA" smtClean="0"/>
              <a:pPr/>
              <a:t>13</a:t>
            </a:fld>
            <a:endParaRPr lang="ar-SA"/>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t>
            </a:r>
            <a:endParaRPr lang="en-US" dirty="0"/>
          </a:p>
        </p:txBody>
      </p:sp>
      <p:sp>
        <p:nvSpPr>
          <p:cNvPr id="3" name="Slide Number Placeholder 2"/>
          <p:cNvSpPr>
            <a:spLocks noGrp="1"/>
          </p:cNvSpPr>
          <p:nvPr>
            <p:ph type="sldNum" sz="quarter" idx="12"/>
          </p:nvPr>
        </p:nvSpPr>
        <p:spPr/>
        <p:txBody>
          <a:bodyPr/>
          <a:lstStyle/>
          <a:p>
            <a:fld id="{C6896A99-D66E-4861-80B0-E738C08901FB}" type="slidenum">
              <a:rPr lang="ar-SA" smtClean="0"/>
              <a:pPr/>
              <a:t>14</a:t>
            </a:fld>
            <a:endParaRPr lang="ar-SA"/>
          </a:p>
        </p:txBody>
      </p:sp>
      <p:sp>
        <p:nvSpPr>
          <p:cNvPr id="4" name="Content Placeholder 3"/>
          <p:cNvSpPr>
            <a:spLocks noGrp="1"/>
          </p:cNvSpPr>
          <p:nvPr>
            <p:ph sz="quarter" idx="1"/>
          </p:nvPr>
        </p:nvSpPr>
        <p:spPr>
          <a:xfrm>
            <a:off x="395536" y="1484784"/>
            <a:ext cx="8208912" cy="4865752"/>
          </a:xfrm>
        </p:spPr>
        <p:txBody>
          <a:bodyPr>
            <a:normAutofit/>
          </a:bodyPr>
          <a:lstStyle/>
          <a:p>
            <a:pPr algn="l" rtl="0">
              <a:lnSpc>
                <a:spcPct val="110000"/>
              </a:lnSpc>
            </a:pPr>
            <a:r>
              <a:rPr lang="en-US" sz="2000" dirty="0" smtClean="0">
                <a:latin typeface="Times New Roman" pitchFamily="18" charset="0"/>
                <a:cs typeface="Times New Roman" pitchFamily="18" charset="0"/>
              </a:rPr>
              <a:t>It is a rare </a:t>
            </a:r>
            <a:r>
              <a:rPr lang="en-US" sz="2000" dirty="0" smtClean="0">
                <a:latin typeface="Times New Roman" pitchFamily="18" charset="0"/>
                <a:cs typeface="Times New Roman" pitchFamily="18" charset="0"/>
              </a:rPr>
              <a:t>deep </a:t>
            </a:r>
            <a:r>
              <a:rPr lang="en-US" sz="2000" dirty="0" smtClean="0">
                <a:latin typeface="Times New Roman" pitchFamily="18" charset="0"/>
                <a:cs typeface="Times New Roman" pitchFamily="18" charset="0"/>
              </a:rPr>
              <a:t>skin and </a:t>
            </a:r>
            <a:r>
              <a:rPr lang="en-US" sz="2000" dirty="0" smtClean="0">
                <a:latin typeface="Times New Roman" pitchFamily="18" charset="0"/>
                <a:cs typeface="Times New Roman" pitchFamily="18" charset="0"/>
              </a:rPr>
              <a:t>subcutaneous tissues  infection </a:t>
            </a:r>
            <a:endParaRPr lang="en-US" sz="2000" dirty="0" smtClean="0">
              <a:latin typeface="Times New Roman" pitchFamily="18" charset="0"/>
              <a:cs typeface="Times New Roman" pitchFamily="18" charset="0"/>
            </a:endParaRPr>
          </a:p>
          <a:p>
            <a:pPr algn="l" rtl="0">
              <a:lnSpc>
                <a:spcPct val="110000"/>
              </a:lnSpc>
            </a:pPr>
            <a:r>
              <a:rPr lang="en-US" sz="2000" dirty="0" smtClean="0">
                <a:latin typeface="Times New Roman" pitchFamily="18" charset="0"/>
                <a:cs typeface="Times New Roman" pitchFamily="18" charset="0"/>
              </a:rPr>
              <a:t>It can be </a:t>
            </a:r>
            <a:r>
              <a:rPr lang="en-US" sz="2000" dirty="0" err="1" smtClean="0">
                <a:latin typeface="Times New Roman" pitchFamily="18" charset="0"/>
                <a:cs typeface="Times New Roman" pitchFamily="18" charset="0"/>
              </a:rPr>
              <a:t>monomicrobial</a:t>
            </a:r>
            <a:r>
              <a:rPr lang="en-US" sz="2000" dirty="0" smtClean="0">
                <a:latin typeface="Times New Roman" pitchFamily="18" charset="0"/>
                <a:cs typeface="Times New Roman" pitchFamily="18" charset="0"/>
              </a:rPr>
              <a:t> (Type II) </a:t>
            </a:r>
            <a:r>
              <a:rPr lang="en-US" sz="2000" dirty="0" smtClean="0">
                <a:latin typeface="Times New Roman" pitchFamily="18" charset="0"/>
                <a:cs typeface="Times New Roman" pitchFamily="18" charset="0"/>
              </a:rPr>
              <a:t>or </a:t>
            </a:r>
            <a:r>
              <a:rPr lang="en-US" sz="2000" dirty="0" smtClean="0">
                <a:latin typeface="Times New Roman" pitchFamily="18" charset="0"/>
                <a:cs typeface="Times New Roman" pitchFamily="18" charset="0"/>
              </a:rPr>
              <a:t>(</a:t>
            </a:r>
            <a:r>
              <a:rPr lang="en-US" sz="2000" dirty="0" err="1" smtClean="0">
                <a:latin typeface="Times New Roman" pitchFamily="18" charset="0"/>
                <a:cs typeface="Times New Roman" pitchFamily="18" charset="0"/>
              </a:rPr>
              <a:t>polymicrobial</a:t>
            </a:r>
            <a:r>
              <a:rPr lang="en-US" sz="2000" dirty="0" smtClean="0">
                <a:latin typeface="Times New Roman" pitchFamily="18" charset="0"/>
                <a:cs typeface="Times New Roman" pitchFamily="18" charset="0"/>
              </a:rPr>
              <a:t> Type I) </a:t>
            </a:r>
            <a:r>
              <a:rPr lang="en-US" sz="2000" dirty="0" smtClean="0">
                <a:latin typeface="Times New Roman" pitchFamily="18" charset="0"/>
                <a:cs typeface="Times New Roman" pitchFamily="18" charset="0"/>
              </a:rPr>
              <a:t>infection</a:t>
            </a:r>
          </a:p>
          <a:p>
            <a:pPr algn="l" rtl="0"/>
            <a:r>
              <a:rPr lang="en-US" sz="2000" dirty="0" smtClean="0">
                <a:latin typeface="Times New Roman" pitchFamily="18" charset="0"/>
                <a:cs typeface="Times New Roman" pitchFamily="18" charset="0"/>
              </a:rPr>
              <a:t>Most common in the arms, legs, and abdominal wall and is fatal in 30%-40% of cases.</a:t>
            </a:r>
          </a:p>
          <a:p>
            <a:pPr algn="l" rtl="0"/>
            <a:r>
              <a:rPr lang="en-US" sz="2000" dirty="0" smtClean="0">
                <a:latin typeface="Times New Roman" pitchFamily="18" charset="0"/>
                <a:cs typeface="Times New Roman" pitchFamily="18" charset="0"/>
              </a:rPr>
              <a:t>Fournier's gangrene (testicular), Necrotizing </a:t>
            </a:r>
            <a:r>
              <a:rPr lang="en-US" sz="2000" dirty="0" err="1" smtClean="0">
                <a:latin typeface="Times New Roman" pitchFamily="18" charset="0"/>
                <a:cs typeface="Times New Roman" pitchFamily="18" charset="0"/>
              </a:rPr>
              <a:t>cellulitis</a:t>
            </a:r>
            <a:endParaRPr lang="en-US" sz="2000" dirty="0" smtClean="0">
              <a:latin typeface="Times New Roman" pitchFamily="18" charset="0"/>
              <a:cs typeface="Times New Roman" pitchFamily="18" charset="0"/>
            </a:endParaRPr>
          </a:p>
          <a:p>
            <a:pPr algn="l" rtl="0"/>
            <a:r>
              <a:rPr lang="en-US" sz="1900" dirty="0" smtClean="0">
                <a:solidFill>
                  <a:srgbClr val="002060"/>
                </a:solidFill>
                <a:latin typeface="Times New Roman" pitchFamily="18" charset="0"/>
                <a:cs typeface="Times New Roman" pitchFamily="18" charset="0"/>
              </a:rPr>
              <a:t>Group A streptococcus (</a:t>
            </a:r>
            <a:r>
              <a:rPr lang="en-US" sz="1900" i="1" dirty="0" smtClean="0">
                <a:solidFill>
                  <a:srgbClr val="002060"/>
                </a:solidFill>
                <a:latin typeface="Times New Roman" pitchFamily="18" charset="0"/>
                <a:cs typeface="Times New Roman" pitchFamily="18" charset="0"/>
              </a:rPr>
              <a:t>Streptococcus </a:t>
            </a:r>
            <a:r>
              <a:rPr lang="en-US" sz="1900" i="1" dirty="0" err="1" smtClean="0">
                <a:solidFill>
                  <a:srgbClr val="002060"/>
                </a:solidFill>
                <a:latin typeface="Times New Roman" pitchFamily="18" charset="0"/>
                <a:cs typeface="Times New Roman" pitchFamily="18" charset="0"/>
              </a:rPr>
              <a:t>pyogenes</a:t>
            </a:r>
            <a:r>
              <a:rPr lang="en-US" sz="1900" dirty="0" smtClean="0">
                <a:solidFill>
                  <a:srgbClr val="002060"/>
                </a:solidFill>
                <a:latin typeface="Times New Roman" pitchFamily="18" charset="0"/>
                <a:cs typeface="Times New Roman" pitchFamily="18" charset="0"/>
              </a:rPr>
              <a:t>)</a:t>
            </a:r>
          </a:p>
          <a:p>
            <a:pPr algn="l" rtl="0"/>
            <a:r>
              <a:rPr lang="en-US" sz="1900" i="1" dirty="0" smtClean="0">
                <a:solidFill>
                  <a:srgbClr val="002060"/>
                </a:solidFill>
                <a:latin typeface="Times New Roman" pitchFamily="18" charset="0"/>
                <a:cs typeface="Times New Roman" pitchFamily="18" charset="0"/>
              </a:rPr>
              <a:t>Staphylococcus aureus or </a:t>
            </a:r>
            <a:r>
              <a:rPr lang="en-US" sz="1900" dirty="0" smtClean="0">
                <a:solidFill>
                  <a:srgbClr val="002060"/>
                </a:solidFill>
                <a:latin typeface="Times New Roman" pitchFamily="18" charset="0"/>
                <a:cs typeface="Times New Roman" pitchFamily="18" charset="0"/>
              </a:rPr>
              <a:t>CA-MRSA</a:t>
            </a:r>
          </a:p>
          <a:p>
            <a:pPr algn="l" rtl="0"/>
            <a:r>
              <a:rPr lang="en-US" sz="1900" i="1" dirty="0" smtClean="0">
                <a:solidFill>
                  <a:srgbClr val="002060"/>
                </a:solidFill>
                <a:latin typeface="Times New Roman" pitchFamily="18" charset="0"/>
                <a:cs typeface="Times New Roman" pitchFamily="18" charset="0"/>
              </a:rPr>
              <a:t>Clostridium </a:t>
            </a:r>
            <a:r>
              <a:rPr lang="en-US" sz="1900" i="1" dirty="0" err="1" smtClean="0">
                <a:solidFill>
                  <a:srgbClr val="002060"/>
                </a:solidFill>
                <a:latin typeface="Times New Roman" pitchFamily="18" charset="0"/>
                <a:cs typeface="Times New Roman" pitchFamily="18" charset="0"/>
              </a:rPr>
              <a:t>perfringens</a:t>
            </a:r>
            <a:r>
              <a:rPr lang="en-US" sz="1900" i="1" dirty="0" smtClean="0">
                <a:solidFill>
                  <a:srgbClr val="002060"/>
                </a:solidFill>
                <a:latin typeface="Times New Roman" pitchFamily="18" charset="0"/>
                <a:cs typeface="Times New Roman" pitchFamily="18" charset="0"/>
              </a:rPr>
              <a:t> </a:t>
            </a:r>
            <a:r>
              <a:rPr lang="en-US" sz="1900" dirty="0" smtClean="0">
                <a:solidFill>
                  <a:srgbClr val="002060"/>
                </a:solidFill>
                <a:latin typeface="Times New Roman" pitchFamily="18" charset="0"/>
                <a:cs typeface="Times New Roman" pitchFamily="18" charset="0"/>
              </a:rPr>
              <a:t>(gas in tissues)</a:t>
            </a:r>
          </a:p>
          <a:p>
            <a:pPr algn="l" rtl="0"/>
            <a:r>
              <a:rPr lang="en-US" sz="1900" i="1" dirty="0" err="1" smtClean="0">
                <a:solidFill>
                  <a:srgbClr val="FF0000"/>
                </a:solidFill>
                <a:latin typeface="Times New Roman" pitchFamily="18" charset="0"/>
                <a:cs typeface="Times New Roman" pitchFamily="18" charset="0"/>
              </a:rPr>
              <a:t>Bacteroides</a:t>
            </a:r>
            <a:r>
              <a:rPr lang="en-US" sz="1900" i="1" dirty="0" smtClean="0">
                <a:solidFill>
                  <a:srgbClr val="FF0000"/>
                </a:solidFill>
                <a:latin typeface="Times New Roman" pitchFamily="18" charset="0"/>
                <a:cs typeface="Times New Roman" pitchFamily="18" charset="0"/>
              </a:rPr>
              <a:t> </a:t>
            </a:r>
            <a:r>
              <a:rPr lang="en-US" sz="1900" i="1" dirty="0" err="1" smtClean="0">
                <a:solidFill>
                  <a:srgbClr val="FF0000"/>
                </a:solidFill>
                <a:latin typeface="Times New Roman" pitchFamily="18" charset="0"/>
                <a:cs typeface="Times New Roman" pitchFamily="18" charset="0"/>
              </a:rPr>
              <a:t>fragilis</a:t>
            </a:r>
            <a:endParaRPr lang="en-US" sz="1900" i="1" dirty="0" smtClean="0">
              <a:solidFill>
                <a:srgbClr val="FF0000"/>
              </a:solidFill>
              <a:latin typeface="Times New Roman" pitchFamily="18" charset="0"/>
              <a:cs typeface="Times New Roman" pitchFamily="18" charset="0"/>
            </a:endParaRPr>
          </a:p>
          <a:p>
            <a:pPr algn="l" rtl="0"/>
            <a:r>
              <a:rPr lang="en-US" sz="1900" i="1" dirty="0" err="1" smtClean="0">
                <a:solidFill>
                  <a:srgbClr val="FF0000"/>
                </a:solidFill>
                <a:latin typeface="Times New Roman" pitchFamily="18" charset="0"/>
                <a:cs typeface="Times New Roman" pitchFamily="18" charset="0"/>
              </a:rPr>
              <a:t>Vibrio</a:t>
            </a:r>
            <a:r>
              <a:rPr lang="en-US" sz="1900" i="1" dirty="0" smtClean="0">
                <a:solidFill>
                  <a:srgbClr val="FF0000"/>
                </a:solidFill>
                <a:latin typeface="Times New Roman" pitchFamily="18" charset="0"/>
                <a:cs typeface="Times New Roman" pitchFamily="18" charset="0"/>
              </a:rPr>
              <a:t> </a:t>
            </a:r>
            <a:r>
              <a:rPr lang="en-US" sz="1900" i="1" dirty="0" err="1" smtClean="0">
                <a:solidFill>
                  <a:srgbClr val="FF0000"/>
                </a:solidFill>
                <a:latin typeface="Times New Roman" pitchFamily="18" charset="0"/>
                <a:cs typeface="Times New Roman" pitchFamily="18" charset="0"/>
              </a:rPr>
              <a:t>vulnificus</a:t>
            </a:r>
            <a:r>
              <a:rPr lang="en-US" sz="1900" i="1" dirty="0" smtClean="0">
                <a:solidFill>
                  <a:srgbClr val="FF0000"/>
                </a:solidFill>
                <a:latin typeface="Times New Roman" pitchFamily="18" charset="0"/>
                <a:cs typeface="Times New Roman" pitchFamily="18" charset="0"/>
              </a:rPr>
              <a:t> </a:t>
            </a:r>
            <a:r>
              <a:rPr lang="en-US" sz="1900" dirty="0" smtClean="0">
                <a:solidFill>
                  <a:srgbClr val="FF0000"/>
                </a:solidFill>
                <a:latin typeface="Times New Roman" pitchFamily="18" charset="0"/>
                <a:cs typeface="Times New Roman" pitchFamily="18" charset="0"/>
              </a:rPr>
              <a:t>(liver function)</a:t>
            </a:r>
          </a:p>
          <a:p>
            <a:pPr algn="l" rtl="0"/>
            <a:r>
              <a:rPr lang="en-US" sz="1900" i="1" dirty="0" smtClean="0">
                <a:solidFill>
                  <a:srgbClr val="FF0000"/>
                </a:solidFill>
                <a:latin typeface="Times New Roman" pitchFamily="18" charset="0"/>
                <a:cs typeface="Times New Roman" pitchFamily="18" charset="0"/>
              </a:rPr>
              <a:t>Gram-negative bacteria </a:t>
            </a:r>
            <a:r>
              <a:rPr lang="en-US" sz="1900" dirty="0" smtClean="0">
                <a:solidFill>
                  <a:srgbClr val="FF0000"/>
                </a:solidFill>
                <a:latin typeface="Times New Roman" pitchFamily="18" charset="0"/>
                <a:cs typeface="Times New Roman" pitchFamily="18" charset="0"/>
              </a:rPr>
              <a:t>(synergy).</a:t>
            </a:r>
            <a:r>
              <a:rPr lang="en-US" sz="1900" i="1" dirty="0" smtClean="0">
                <a:solidFill>
                  <a:srgbClr val="FF0000"/>
                </a:solidFill>
                <a:latin typeface="Times New Roman" pitchFamily="18" charset="0"/>
                <a:cs typeface="Times New Roman" pitchFamily="18" charset="0"/>
              </a:rPr>
              <a:t> </a:t>
            </a:r>
          </a:p>
          <a:p>
            <a:pPr lvl="1" algn="l" rtl="0"/>
            <a:r>
              <a:rPr lang="en-US" sz="1900" i="1" dirty="0" smtClean="0">
                <a:latin typeface="Times New Roman" pitchFamily="18" charset="0"/>
                <a:cs typeface="Times New Roman" pitchFamily="18" charset="0"/>
              </a:rPr>
              <a:t>E. coli</a:t>
            </a:r>
            <a:r>
              <a:rPr lang="en-US" sz="1900" dirty="0" smtClean="0">
                <a:latin typeface="Times New Roman" pitchFamily="18" charset="0"/>
                <a:cs typeface="Times New Roman" pitchFamily="18" charset="0"/>
              </a:rPr>
              <a:t>, </a:t>
            </a:r>
            <a:r>
              <a:rPr lang="en-US" sz="1900" i="1" dirty="0" smtClean="0">
                <a:latin typeface="Times New Roman" pitchFamily="18" charset="0"/>
                <a:cs typeface="Times New Roman" pitchFamily="18" charset="0"/>
              </a:rPr>
              <a:t>Klebsiella</a:t>
            </a:r>
            <a:r>
              <a:rPr lang="en-US" sz="1900" dirty="0" smtClean="0">
                <a:latin typeface="Times New Roman" pitchFamily="18" charset="0"/>
                <a:cs typeface="Times New Roman" pitchFamily="18" charset="0"/>
              </a:rPr>
              <a:t>, </a:t>
            </a:r>
            <a:r>
              <a:rPr lang="en-US" sz="1900" i="1" dirty="0" smtClean="0">
                <a:latin typeface="Times New Roman" pitchFamily="18" charset="0"/>
                <a:cs typeface="Times New Roman" pitchFamily="18" charset="0"/>
              </a:rPr>
              <a:t>Pseudomonas</a:t>
            </a:r>
          </a:p>
          <a:p>
            <a:pPr algn="l" rtl="0"/>
            <a:r>
              <a:rPr lang="en-US" sz="1900" dirty="0" smtClean="0">
                <a:latin typeface="Times New Roman" pitchFamily="18" charset="0"/>
                <a:cs typeface="Times New Roman" pitchFamily="18" charset="0"/>
              </a:rPr>
              <a:t>Fungi</a:t>
            </a:r>
            <a:endParaRPr lang="en-US" sz="1900" u="sng" dirty="0">
              <a:latin typeface="Times New Roman" pitchFamily="18" charset="0"/>
              <a:cs typeface="Times New Roman" pitchFamily="18" charset="0"/>
            </a:endParaRPr>
          </a:p>
        </p:txBody>
      </p:sp>
      <p:pic>
        <p:nvPicPr>
          <p:cNvPr id="5" name="Picture 2" descr="C:\Documents and Settings\Dr.Fauzia\My Documents\My Pictures\necrotizing_fasciitis.jpg"/>
          <p:cNvPicPr>
            <a:picLocks noChangeAspect="1" noChangeArrowheads="1"/>
          </p:cNvPicPr>
          <p:nvPr/>
        </p:nvPicPr>
        <p:blipFill>
          <a:blip r:embed="rId2" cstate="print"/>
          <a:srcRect/>
          <a:stretch>
            <a:fillRect/>
          </a:stretch>
        </p:blipFill>
        <p:spPr bwMode="auto">
          <a:xfrm>
            <a:off x="5818853" y="3429000"/>
            <a:ext cx="3289652" cy="3240360"/>
          </a:xfrm>
          <a:prstGeom prst="rect">
            <a:avLst/>
          </a:prstGeom>
        </p:spPr>
        <p:style>
          <a:lnRef idx="3">
            <a:schemeClr val="lt1"/>
          </a:lnRef>
          <a:fillRef idx="1">
            <a:schemeClr val="accent2"/>
          </a:fillRef>
          <a:effectRef idx="1">
            <a:schemeClr val="accent2"/>
          </a:effectRef>
          <a:fontRef idx="minor">
            <a:schemeClr val="lt1"/>
          </a:fontRef>
        </p:style>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80920" cy="764704"/>
          </a:xfrm>
        </p:spPr>
        <p:txBody>
          <a:bodyPr/>
          <a:lstStyle/>
          <a:p>
            <a:r>
              <a:rPr lang="en-US" dirty="0" smtClean="0"/>
              <a:t>Risk factors </a:t>
            </a:r>
            <a:endParaRPr lang="en-US" dirty="0"/>
          </a:p>
        </p:txBody>
      </p:sp>
      <p:sp>
        <p:nvSpPr>
          <p:cNvPr id="3" name="Slide Number Placeholder 2"/>
          <p:cNvSpPr>
            <a:spLocks noGrp="1"/>
          </p:cNvSpPr>
          <p:nvPr>
            <p:ph type="sldNum" sz="quarter" idx="12"/>
          </p:nvPr>
        </p:nvSpPr>
        <p:spPr/>
        <p:txBody>
          <a:bodyPr/>
          <a:lstStyle/>
          <a:p>
            <a:fld id="{C6896A99-D66E-4861-80B0-E738C08901FB}" type="slidenum">
              <a:rPr lang="ar-SA" smtClean="0"/>
              <a:pPr/>
              <a:t>15</a:t>
            </a:fld>
            <a:endParaRPr lang="ar-SA"/>
          </a:p>
        </p:txBody>
      </p:sp>
      <p:sp>
        <p:nvSpPr>
          <p:cNvPr id="4" name="Content Placeholder 3"/>
          <p:cNvSpPr>
            <a:spLocks noGrp="1"/>
          </p:cNvSpPr>
          <p:nvPr>
            <p:ph sz="quarter" idx="1"/>
          </p:nvPr>
        </p:nvSpPr>
        <p:spPr>
          <a:xfrm>
            <a:off x="467544" y="980728"/>
            <a:ext cx="8229600" cy="5400600"/>
          </a:xfrm>
          <a:noFill/>
          <a:ln>
            <a:noFill/>
          </a:ln>
        </p:spPr>
        <p:txBody>
          <a:bodyPr>
            <a:normAutofit/>
          </a:bodyPr>
          <a:lstStyle/>
          <a:p>
            <a:pPr algn="l" rtl="0"/>
            <a:r>
              <a:rPr lang="en-US" sz="2000" dirty="0" smtClean="0">
                <a:latin typeface="Times New Roman" pitchFamily="18" charset="0"/>
                <a:cs typeface="Times New Roman" pitchFamily="18" charset="0"/>
              </a:rPr>
              <a:t>Immune-suppression </a:t>
            </a:r>
          </a:p>
          <a:p>
            <a:pPr algn="l" rtl="0"/>
            <a:r>
              <a:rPr lang="en-US" sz="2000" dirty="0" smtClean="0">
                <a:latin typeface="Times New Roman" pitchFamily="18" charset="0"/>
                <a:cs typeface="Times New Roman" pitchFamily="18" charset="0"/>
              </a:rPr>
              <a:t>Chronic diseases:  ( diabetes, liver and kidney diseases, malignancy </a:t>
            </a:r>
          </a:p>
          <a:p>
            <a:pPr algn="l" rtl="0"/>
            <a:r>
              <a:rPr lang="en-US" sz="2000" dirty="0" smtClean="0">
                <a:latin typeface="Times New Roman" pitchFamily="18" charset="0"/>
                <a:cs typeface="Times New Roman" pitchFamily="18" charset="0"/>
              </a:rPr>
              <a:t>Trauma:(</a:t>
            </a:r>
            <a:r>
              <a:rPr lang="en-US" sz="1800" dirty="0" smtClean="0">
                <a:solidFill>
                  <a:schemeClr val="tx1"/>
                </a:solidFill>
                <a:latin typeface="Times New Roman" pitchFamily="18" charset="0"/>
                <a:cs typeface="Times New Roman" pitchFamily="18" charset="0"/>
              </a:rPr>
              <a:t>laceration, cut, abrasion, contusion, burn, bite, subcutaneous injection,  operative incision)</a:t>
            </a:r>
            <a:endParaRPr lang="en-US" sz="2000" dirty="0" smtClean="0">
              <a:solidFill>
                <a:schemeClr val="tx1"/>
              </a:solidFill>
              <a:latin typeface="Times New Roman" pitchFamily="18" charset="0"/>
              <a:cs typeface="Times New Roman" pitchFamily="18" charset="0"/>
            </a:endParaRPr>
          </a:p>
          <a:p>
            <a:pPr algn="l" rtl="0"/>
            <a:r>
              <a:rPr lang="en-US" sz="2000" dirty="0" smtClean="0">
                <a:latin typeface="Times New Roman" pitchFamily="18" charset="0"/>
                <a:cs typeface="Times New Roman" pitchFamily="18" charset="0"/>
              </a:rPr>
              <a:t>Recent viral infection rash (chickenpox)</a:t>
            </a:r>
          </a:p>
          <a:p>
            <a:pPr algn="l" rtl="0"/>
            <a:r>
              <a:rPr lang="en-US" sz="2000" dirty="0" smtClean="0">
                <a:latin typeface="Times New Roman" pitchFamily="18" charset="0"/>
                <a:cs typeface="Times New Roman" pitchFamily="18" charset="0"/>
              </a:rPr>
              <a:t>Steroids </a:t>
            </a:r>
          </a:p>
          <a:p>
            <a:pPr algn="l" rtl="0"/>
            <a:r>
              <a:rPr lang="en-US" sz="2000" dirty="0" smtClean="0">
                <a:latin typeface="Times New Roman" pitchFamily="18" charset="0"/>
                <a:cs typeface="Times New Roman" pitchFamily="18" charset="0"/>
              </a:rPr>
              <a:t>Alcoholism</a:t>
            </a:r>
          </a:p>
          <a:p>
            <a:pPr algn="l" rtl="0"/>
            <a:r>
              <a:rPr lang="en-US" sz="2000" dirty="0" smtClean="0">
                <a:latin typeface="Times New Roman" pitchFamily="18" charset="0"/>
                <a:cs typeface="Times New Roman" pitchFamily="18" charset="0"/>
              </a:rPr>
              <a:t>Malnutrition</a:t>
            </a:r>
          </a:p>
          <a:p>
            <a:pPr algn="l" rtl="0"/>
            <a:r>
              <a:rPr lang="en-US" sz="2000" dirty="0" smtClean="0">
                <a:latin typeface="Times New Roman" pitchFamily="18" charset="0"/>
                <a:cs typeface="Times New Roman" pitchFamily="18" charset="0"/>
              </a:rPr>
              <a:t>Idiopathic </a:t>
            </a:r>
          </a:p>
          <a:p>
            <a:pPr algn="l" rtl="0"/>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err="1" smtClean="0"/>
              <a:t>Pathophysiology</a:t>
            </a:r>
            <a:endParaRPr lang="en-US" sz="2800" dirty="0"/>
          </a:p>
        </p:txBody>
      </p:sp>
      <p:sp>
        <p:nvSpPr>
          <p:cNvPr id="3" name="Slide Number Placeholder 2"/>
          <p:cNvSpPr>
            <a:spLocks noGrp="1"/>
          </p:cNvSpPr>
          <p:nvPr>
            <p:ph type="sldNum" sz="quarter" idx="12"/>
          </p:nvPr>
        </p:nvSpPr>
        <p:spPr/>
        <p:txBody>
          <a:bodyPr/>
          <a:lstStyle/>
          <a:p>
            <a:fld id="{C6896A99-D66E-4861-80B0-E738C08901FB}" type="slidenum">
              <a:rPr lang="ar-SA" smtClean="0"/>
              <a:pPr/>
              <a:t>16</a:t>
            </a:fld>
            <a:endParaRPr lang="ar-SA"/>
          </a:p>
        </p:txBody>
      </p:sp>
      <p:sp>
        <p:nvSpPr>
          <p:cNvPr id="4" name="Content Placeholder 3"/>
          <p:cNvSpPr>
            <a:spLocks noGrp="1"/>
          </p:cNvSpPr>
          <p:nvPr>
            <p:ph sz="quarter" idx="1"/>
          </p:nvPr>
        </p:nvSpPr>
        <p:spPr>
          <a:xfrm>
            <a:off x="395536" y="1628800"/>
            <a:ext cx="7211144" cy="4672176"/>
          </a:xfrm>
        </p:spPr>
        <p:txBody>
          <a:bodyPr>
            <a:normAutofit/>
          </a:bodyPr>
          <a:lstStyle/>
          <a:p>
            <a:pPr algn="l" rtl="0"/>
            <a:r>
              <a:rPr lang="en-US" sz="2400" dirty="0" smtClean="0">
                <a:latin typeface="+mj-lt"/>
              </a:rPr>
              <a:t>destruction of skin and muscle by releasing toxins</a:t>
            </a:r>
          </a:p>
          <a:p>
            <a:pPr lvl="1" algn="l" rtl="0"/>
            <a:r>
              <a:rPr lang="en-US" sz="2400" dirty="0" smtClean="0">
                <a:solidFill>
                  <a:schemeClr val="tx1"/>
                </a:solidFill>
                <a:latin typeface="+mj-lt"/>
              </a:rPr>
              <a:t>Streptococcal </a:t>
            </a:r>
            <a:r>
              <a:rPr lang="en-US" sz="2400" dirty="0" err="1" smtClean="0">
                <a:solidFill>
                  <a:schemeClr val="tx1"/>
                </a:solidFill>
                <a:latin typeface="+mj-lt"/>
              </a:rPr>
              <a:t>pyogenic</a:t>
            </a:r>
            <a:r>
              <a:rPr lang="en-US" sz="2400" dirty="0" smtClean="0">
                <a:solidFill>
                  <a:schemeClr val="tx1"/>
                </a:solidFill>
                <a:latin typeface="+mj-lt"/>
              </a:rPr>
              <a:t> </a:t>
            </a:r>
            <a:r>
              <a:rPr lang="en-US" sz="2400" dirty="0" err="1" smtClean="0">
                <a:solidFill>
                  <a:schemeClr val="tx1"/>
                </a:solidFill>
                <a:latin typeface="+mj-lt"/>
              </a:rPr>
              <a:t>exotoxins</a:t>
            </a:r>
            <a:endParaRPr lang="en-US" sz="2400" dirty="0" smtClean="0">
              <a:solidFill>
                <a:schemeClr val="tx1"/>
              </a:solidFill>
              <a:latin typeface="+mj-lt"/>
            </a:endParaRPr>
          </a:p>
          <a:p>
            <a:pPr lvl="1" algn="l" rtl="0"/>
            <a:r>
              <a:rPr lang="en-US" sz="2400" dirty="0" err="1" smtClean="0">
                <a:solidFill>
                  <a:schemeClr val="tx1"/>
                </a:solidFill>
                <a:latin typeface="+mj-lt"/>
              </a:rPr>
              <a:t>Superantigen</a:t>
            </a:r>
            <a:endParaRPr lang="en-US" sz="2400" dirty="0" smtClean="0">
              <a:solidFill>
                <a:schemeClr val="tx1"/>
              </a:solidFill>
              <a:latin typeface="+mj-lt"/>
            </a:endParaRPr>
          </a:p>
          <a:p>
            <a:pPr lvl="2" algn="l" rtl="0"/>
            <a:r>
              <a:rPr lang="en-US" sz="1800" dirty="0" smtClean="0">
                <a:latin typeface="+mj-lt"/>
              </a:rPr>
              <a:t>Non-specific activation of T-cells</a:t>
            </a:r>
          </a:p>
          <a:p>
            <a:pPr lvl="2" algn="l" rtl="0"/>
            <a:r>
              <a:rPr lang="en-US" dirty="0" smtClean="0">
                <a:latin typeface="+mj-lt"/>
              </a:rPr>
              <a:t>Overproduction of cytokines</a:t>
            </a:r>
          </a:p>
          <a:p>
            <a:pPr lvl="2" algn="l" rtl="0"/>
            <a:r>
              <a:rPr lang="en-US" dirty="0" smtClean="0">
                <a:latin typeface="+mj-lt"/>
              </a:rPr>
              <a:t>Severe systemic illness (Toxic shock syndrome</a:t>
            </a:r>
            <a:r>
              <a:rPr lang="en-US" dirty="0" smtClean="0">
                <a:solidFill>
                  <a:srgbClr val="FFC000"/>
                </a:solidFill>
                <a:latin typeface="+mj-lt"/>
              </a:rPr>
              <a:t>)</a:t>
            </a:r>
            <a:endParaRPr lang="en-US" dirty="0">
              <a:solidFill>
                <a:srgbClr val="FFC000"/>
              </a:solidFill>
              <a:latin typeface="+mj-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Signs and symptoms</a:t>
            </a:r>
            <a:endParaRPr lang="en-US" sz="2800" dirty="0"/>
          </a:p>
        </p:txBody>
      </p:sp>
      <p:sp>
        <p:nvSpPr>
          <p:cNvPr id="3" name="Slide Number Placeholder 2"/>
          <p:cNvSpPr>
            <a:spLocks noGrp="1"/>
          </p:cNvSpPr>
          <p:nvPr>
            <p:ph type="sldNum" sz="quarter" idx="12"/>
          </p:nvPr>
        </p:nvSpPr>
        <p:spPr/>
        <p:txBody>
          <a:bodyPr/>
          <a:lstStyle/>
          <a:p>
            <a:fld id="{C6896A99-D66E-4861-80B0-E738C08901FB}" type="slidenum">
              <a:rPr lang="ar-SA" smtClean="0"/>
              <a:pPr/>
              <a:t>17</a:t>
            </a:fld>
            <a:endParaRPr lang="ar-SA"/>
          </a:p>
        </p:txBody>
      </p:sp>
      <p:sp>
        <p:nvSpPr>
          <p:cNvPr id="4" name="Content Placeholder 3"/>
          <p:cNvSpPr>
            <a:spLocks noGrp="1"/>
          </p:cNvSpPr>
          <p:nvPr>
            <p:ph sz="quarter" idx="1"/>
          </p:nvPr>
        </p:nvSpPr>
        <p:spPr>
          <a:xfrm>
            <a:off x="457200" y="1268760"/>
            <a:ext cx="7859216" cy="4888200"/>
          </a:xfrm>
          <a:noFill/>
        </p:spPr>
        <p:txBody>
          <a:bodyPr>
            <a:normAutofit/>
          </a:bodyPr>
          <a:lstStyle/>
          <a:p>
            <a:pPr marL="457200" indent="-457200" algn="l" rtl="0"/>
            <a:r>
              <a:rPr lang="en-US" sz="2000" dirty="0" smtClean="0">
                <a:latin typeface="Times New Roman" pitchFamily="18" charset="0"/>
                <a:cs typeface="Times New Roman" pitchFamily="18" charset="0"/>
              </a:rPr>
              <a:t>Rapid progression of sever pain with fever , chills (typical)</a:t>
            </a:r>
          </a:p>
          <a:p>
            <a:pPr marL="457200" indent="-457200" algn="l" rtl="0"/>
            <a:r>
              <a:rPr lang="en-US" sz="2000" dirty="0" smtClean="0">
                <a:latin typeface="Times New Roman" pitchFamily="18" charset="0"/>
                <a:cs typeface="Times New Roman" pitchFamily="18" charset="0"/>
              </a:rPr>
              <a:t>Swelling , redness, hotness, </a:t>
            </a:r>
            <a:r>
              <a:rPr lang="en-US" sz="2000" dirty="0" smtClean="0">
                <a:latin typeface="Times New Roman" pitchFamily="18" charset="0"/>
                <a:cs typeface="Times New Roman" pitchFamily="18" charset="0"/>
              </a:rPr>
              <a:t>blister,  </a:t>
            </a:r>
            <a:r>
              <a:rPr lang="en-US" sz="2000" dirty="0" smtClean="0">
                <a:latin typeface="Times New Roman" pitchFamily="18" charset="0"/>
                <a:cs typeface="Times New Roman" pitchFamily="18" charset="0"/>
              </a:rPr>
              <a:t>gas formation, gangrene and necrosis </a:t>
            </a:r>
          </a:p>
          <a:p>
            <a:pPr marL="457200" indent="-457200" algn="l" rtl="0"/>
            <a:r>
              <a:rPr lang="en-US" sz="2000" dirty="0" smtClean="0">
                <a:latin typeface="Times New Roman" pitchFamily="18" charset="0"/>
                <a:cs typeface="Times New Roman" pitchFamily="18" charset="0"/>
              </a:rPr>
              <a:t>Blisters with subsequent necrosis , necrotic </a:t>
            </a:r>
            <a:r>
              <a:rPr lang="en-US" sz="2000" dirty="0" err="1" smtClean="0">
                <a:latin typeface="Times New Roman" pitchFamily="18" charset="0"/>
                <a:cs typeface="Times New Roman" pitchFamily="18" charset="0"/>
              </a:rPr>
              <a:t>eschars</a:t>
            </a:r>
            <a:endParaRPr lang="en-US" sz="2000" dirty="0" smtClean="0">
              <a:latin typeface="Times New Roman" pitchFamily="18" charset="0"/>
              <a:cs typeface="Times New Roman" pitchFamily="18" charset="0"/>
            </a:endParaRPr>
          </a:p>
          <a:p>
            <a:pPr marL="457200" indent="-457200" algn="l" rtl="0"/>
            <a:r>
              <a:rPr lang="en-US" sz="2000" dirty="0" smtClean="0">
                <a:latin typeface="Times New Roman" pitchFamily="18" charset="0"/>
                <a:cs typeface="Times New Roman" pitchFamily="18" charset="0"/>
              </a:rPr>
              <a:t>Diarrhea and vomiting (very ill)</a:t>
            </a:r>
          </a:p>
          <a:p>
            <a:pPr marL="457200" indent="-457200" algn="l" rtl="0"/>
            <a:r>
              <a:rPr lang="en-US" sz="2000" dirty="0" smtClean="0">
                <a:latin typeface="Times New Roman" pitchFamily="18" charset="0"/>
                <a:cs typeface="Times New Roman" pitchFamily="18" charset="0"/>
              </a:rPr>
              <a:t>Shock  organ failure</a:t>
            </a:r>
          </a:p>
          <a:p>
            <a:pPr marL="457200" indent="-457200" algn="l" rtl="0"/>
            <a:r>
              <a:rPr lang="en-US" sz="2000" dirty="0" smtClean="0">
                <a:latin typeface="Times New Roman" pitchFamily="18" charset="0"/>
                <a:cs typeface="Times New Roman" pitchFamily="18" charset="0"/>
              </a:rPr>
              <a:t>Mortality as high as 73 % if untreated</a:t>
            </a:r>
          </a:p>
          <a:p>
            <a:pPr algn="l" rtl="0"/>
            <a:endParaRPr lang="en-US" sz="2000" dirty="0" smtClean="0">
              <a:latin typeface="Times New Roman" pitchFamily="18" charset="0"/>
              <a:cs typeface="Times New Roman" pitchFamily="18" charset="0"/>
            </a:endParaRPr>
          </a:p>
          <a:p>
            <a:pPr algn="l" rtl="0"/>
            <a:endParaRPr lang="en-US" sz="2000" dirty="0" smtClean="0">
              <a:latin typeface="Times New Roman" pitchFamily="18" charset="0"/>
              <a:cs typeface="Times New Roman" pitchFamily="18" charset="0"/>
            </a:endParaRPr>
          </a:p>
          <a:p>
            <a:pPr algn="l" rtl="0"/>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6896A99-D66E-4861-80B0-E738C08901FB}" type="slidenum">
              <a:rPr lang="ar-SA" smtClean="0"/>
              <a:pPr/>
              <a:t>18</a:t>
            </a:fld>
            <a:endParaRPr lang="ar-SA"/>
          </a:p>
        </p:txBody>
      </p:sp>
      <p:pic>
        <p:nvPicPr>
          <p:cNvPr id="1027" name="Picture 3" descr="C:\Documents and Settings\Dr.Fauzia\My Documents\My Pictures\Case8b.jpg"/>
          <p:cNvPicPr>
            <a:picLocks noChangeAspect="1" noChangeArrowheads="1"/>
          </p:cNvPicPr>
          <p:nvPr/>
        </p:nvPicPr>
        <p:blipFill>
          <a:blip r:embed="rId3" cstate="print"/>
          <a:srcRect/>
          <a:stretch>
            <a:fillRect/>
          </a:stretch>
        </p:blipFill>
        <p:spPr bwMode="auto">
          <a:xfrm>
            <a:off x="3923928" y="4005064"/>
            <a:ext cx="4021370" cy="2376264"/>
          </a:xfrm>
          <a:prstGeom prst="rect">
            <a:avLst/>
          </a:prstGeom>
        </p:spPr>
        <p:style>
          <a:lnRef idx="1">
            <a:schemeClr val="dk1"/>
          </a:lnRef>
          <a:fillRef idx="3">
            <a:schemeClr val="dk1"/>
          </a:fillRef>
          <a:effectRef idx="2">
            <a:schemeClr val="dk1"/>
          </a:effectRef>
          <a:fontRef idx="minor">
            <a:schemeClr val="lt1"/>
          </a:fontRef>
        </p:style>
      </p:pic>
      <p:sp>
        <p:nvSpPr>
          <p:cNvPr id="7" name="Title 6"/>
          <p:cNvSpPr>
            <a:spLocks noGrp="1"/>
          </p:cNvSpPr>
          <p:nvPr>
            <p:ph type="title"/>
          </p:nvPr>
        </p:nvSpPr>
        <p:spPr/>
        <p:txBody>
          <a:bodyPr/>
          <a:lstStyle/>
          <a:p>
            <a:endParaRPr lang="en-US"/>
          </a:p>
        </p:txBody>
      </p:sp>
      <p:pic>
        <p:nvPicPr>
          <p:cNvPr id="6" name="Picture 1" descr="C:\Documents and Settings\Dr.Fauzia\My Documents\My Pictures\Necrotizing_Fasciitis_1_030302.jpg"/>
          <p:cNvPicPr>
            <a:picLocks noChangeAspect="1" noChangeArrowheads="1"/>
          </p:cNvPicPr>
          <p:nvPr/>
        </p:nvPicPr>
        <p:blipFill>
          <a:blip r:embed="rId4" cstate="print"/>
          <a:srcRect/>
          <a:stretch>
            <a:fillRect/>
          </a:stretch>
        </p:blipFill>
        <p:spPr bwMode="auto">
          <a:xfrm>
            <a:off x="3347864" y="1268760"/>
            <a:ext cx="3583983" cy="2664296"/>
          </a:xfrm>
          <a:prstGeom prst="rect">
            <a:avLst/>
          </a:prstGeom>
          <a:noFill/>
        </p:spPr>
      </p:pic>
      <p:pic>
        <p:nvPicPr>
          <p:cNvPr id="8" name="Picture 3" descr="C:\Documents and Settings\Dr.Fauzia\My Documents\My Pictures\necfasc.jpg"/>
          <p:cNvPicPr>
            <a:picLocks noChangeAspect="1" noChangeArrowheads="1"/>
          </p:cNvPicPr>
          <p:nvPr/>
        </p:nvPicPr>
        <p:blipFill>
          <a:blip r:embed="rId5" cstate="print"/>
          <a:srcRect/>
          <a:stretch>
            <a:fillRect/>
          </a:stretch>
        </p:blipFill>
        <p:spPr bwMode="auto">
          <a:xfrm>
            <a:off x="395536" y="1772816"/>
            <a:ext cx="2692473" cy="2160240"/>
          </a:xfrm>
          <a:prstGeom prst="rect">
            <a:avLst/>
          </a:prstGeom>
        </p:spPr>
        <p:style>
          <a:lnRef idx="2">
            <a:schemeClr val="dk1">
              <a:shade val="50000"/>
            </a:schemeClr>
          </a:lnRef>
          <a:fillRef idx="1">
            <a:schemeClr val="dk1"/>
          </a:fillRef>
          <a:effectRef idx="0">
            <a:schemeClr val="dk1"/>
          </a:effectRef>
          <a:fontRef idx="minor">
            <a:schemeClr val="lt1"/>
          </a:fontRef>
        </p:style>
      </p:pic>
      <p:sp>
        <p:nvSpPr>
          <p:cNvPr id="3" name="Content Placeholder 2"/>
          <p:cNvSpPr>
            <a:spLocks noGrp="1"/>
          </p:cNvSpPr>
          <p:nvPr>
            <p:ph sz="quarter" idx="1"/>
          </p:nvPr>
        </p:nvSpPr>
        <p:spPr/>
        <p:txBody>
          <a:bodyPr/>
          <a:lstStyle/>
          <a:p>
            <a:endParaRPr lang="en-US"/>
          </a:p>
        </p:txBody>
      </p:sp>
      <p:pic>
        <p:nvPicPr>
          <p:cNvPr id="9"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3792" y="4043223"/>
            <a:ext cx="2934072" cy="220055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2514600" cy="594320"/>
          </a:xfrm>
        </p:spPr>
        <p:txBody>
          <a:bodyPr/>
          <a:lstStyle/>
          <a:p>
            <a:r>
              <a:rPr lang="en-US" sz="2800" dirty="0" smtClean="0">
                <a:latin typeface="+mj-lt"/>
              </a:rPr>
              <a:t>Diagnosis</a:t>
            </a:r>
            <a:r>
              <a:rPr lang="en-US" sz="3200" dirty="0" smtClean="0">
                <a:latin typeface="+mj-lt"/>
              </a:rPr>
              <a:t> </a:t>
            </a:r>
            <a:endParaRPr lang="en-US" sz="3200" dirty="0">
              <a:latin typeface="+mj-lt"/>
            </a:endParaRPr>
          </a:p>
        </p:txBody>
      </p:sp>
      <p:sp>
        <p:nvSpPr>
          <p:cNvPr id="6" name="Text Placeholder 5"/>
          <p:cNvSpPr>
            <a:spLocks noGrp="1"/>
          </p:cNvSpPr>
          <p:nvPr>
            <p:ph type="body" idx="2"/>
          </p:nvPr>
        </p:nvSpPr>
        <p:spPr/>
        <p:txBody>
          <a:bodyPr/>
          <a:lstStyle/>
          <a:p>
            <a:pPr algn="l" rtl="0"/>
            <a:endParaRPr lang="en-US" dirty="0"/>
          </a:p>
        </p:txBody>
      </p:sp>
      <p:sp>
        <p:nvSpPr>
          <p:cNvPr id="3" name="Slide Number Placeholder 2"/>
          <p:cNvSpPr>
            <a:spLocks noGrp="1"/>
          </p:cNvSpPr>
          <p:nvPr>
            <p:ph type="sldNum" sz="quarter" idx="12"/>
          </p:nvPr>
        </p:nvSpPr>
        <p:spPr/>
        <p:txBody>
          <a:bodyPr/>
          <a:lstStyle/>
          <a:p>
            <a:fld id="{C6896A99-D66E-4861-80B0-E738C08901FB}" type="slidenum">
              <a:rPr lang="ar-SA" smtClean="0"/>
              <a:pPr/>
              <a:t>19</a:t>
            </a:fld>
            <a:endParaRPr lang="ar-SA"/>
          </a:p>
        </p:txBody>
      </p:sp>
      <p:sp>
        <p:nvSpPr>
          <p:cNvPr id="4" name="Content Placeholder 3"/>
          <p:cNvSpPr>
            <a:spLocks noGrp="1"/>
          </p:cNvSpPr>
          <p:nvPr>
            <p:ph sz="quarter" idx="1"/>
          </p:nvPr>
        </p:nvSpPr>
        <p:spPr>
          <a:xfrm>
            <a:off x="179512" y="692696"/>
            <a:ext cx="5544616" cy="5688632"/>
          </a:xfrm>
          <a:noFill/>
        </p:spPr>
        <p:txBody>
          <a:bodyPr>
            <a:normAutofit lnSpcReduction="10000"/>
          </a:bodyPr>
          <a:lstStyle/>
          <a:p>
            <a:pPr algn="l" rtl="0"/>
            <a:r>
              <a:rPr lang="en-US" sz="2400" dirty="0" smtClean="0">
                <a:solidFill>
                  <a:schemeClr val="bg1"/>
                </a:solidFill>
                <a:latin typeface="+mj-lt"/>
              </a:rPr>
              <a:t>A delay in diagnosis is associated with a grave prognosis and increased mortality</a:t>
            </a:r>
          </a:p>
          <a:p>
            <a:pPr algn="l" rtl="0"/>
            <a:r>
              <a:rPr lang="en-US" sz="2400" dirty="0" smtClean="0">
                <a:latin typeface="+mj-lt"/>
              </a:rPr>
              <a:t>Clinical-</a:t>
            </a:r>
            <a:r>
              <a:rPr lang="en-US" sz="2000" u="sng" dirty="0" smtClean="0">
                <a:solidFill>
                  <a:srgbClr val="7030A0"/>
                </a:solidFill>
              </a:rPr>
              <a:t>h</a:t>
            </a:r>
            <a:r>
              <a:rPr lang="en-US" sz="2000" u="sng" dirty="0" smtClean="0">
                <a:solidFill>
                  <a:srgbClr val="7030A0"/>
                </a:solidFill>
                <a:latin typeface="+mj-lt"/>
              </a:rPr>
              <a:t>igh index of suspicion </a:t>
            </a:r>
            <a:endParaRPr lang="en-US" sz="2400" u="sng" dirty="0" smtClean="0">
              <a:solidFill>
                <a:srgbClr val="7030A0"/>
              </a:solidFill>
              <a:latin typeface="+mj-lt"/>
            </a:endParaRPr>
          </a:p>
          <a:p>
            <a:pPr algn="l" rtl="0"/>
            <a:r>
              <a:rPr lang="en-US" sz="2400" dirty="0" smtClean="0">
                <a:latin typeface="+mj-lt"/>
              </a:rPr>
              <a:t>Blood tests </a:t>
            </a:r>
          </a:p>
          <a:p>
            <a:pPr lvl="1" algn="l" rtl="0"/>
            <a:r>
              <a:rPr lang="en-US" sz="2000" dirty="0" smtClean="0">
                <a:solidFill>
                  <a:srgbClr val="FFC000"/>
                </a:solidFill>
                <a:latin typeface="+mj-lt"/>
              </a:rPr>
              <a:t>CBC-WBC , differential</a:t>
            </a:r>
            <a:r>
              <a:rPr lang="en-US" sz="2000" dirty="0" smtClean="0"/>
              <a:t> </a:t>
            </a:r>
            <a:r>
              <a:rPr lang="en-US" sz="2000" dirty="0" smtClean="0">
                <a:solidFill>
                  <a:srgbClr val="FFC000"/>
                </a:solidFill>
              </a:rPr>
              <a:t>,</a:t>
            </a:r>
            <a:r>
              <a:rPr lang="en-US" sz="2000" dirty="0" smtClean="0"/>
              <a:t> </a:t>
            </a:r>
            <a:r>
              <a:rPr lang="en-US" sz="2000" dirty="0" smtClean="0">
                <a:solidFill>
                  <a:srgbClr val="FFC000"/>
                </a:solidFill>
                <a:latin typeface="+mj-lt"/>
              </a:rPr>
              <a:t>ESR </a:t>
            </a:r>
          </a:p>
          <a:p>
            <a:pPr lvl="1" algn="l" rtl="0"/>
            <a:r>
              <a:rPr lang="en-US" sz="2000" dirty="0" smtClean="0">
                <a:solidFill>
                  <a:srgbClr val="FFC000"/>
                </a:solidFill>
                <a:latin typeface="+mj-lt"/>
              </a:rPr>
              <a:t>BUN (blood urea nitrogen)</a:t>
            </a:r>
          </a:p>
          <a:p>
            <a:pPr algn="l" rtl="0"/>
            <a:r>
              <a:rPr lang="en-US" sz="2400" dirty="0" smtClean="0">
                <a:latin typeface="+mj-lt"/>
              </a:rPr>
              <a:t>Surgery debridement- amputation</a:t>
            </a:r>
          </a:p>
          <a:p>
            <a:pPr algn="l" rtl="0"/>
            <a:r>
              <a:rPr lang="en-US" sz="2400" dirty="0" smtClean="0">
                <a:latin typeface="+mj-lt"/>
              </a:rPr>
              <a:t>Radiographic studies</a:t>
            </a:r>
          </a:p>
          <a:p>
            <a:pPr lvl="1" algn="l" rtl="0"/>
            <a:r>
              <a:rPr lang="en-US" sz="2100" dirty="0" smtClean="0">
                <a:latin typeface="+mj-lt"/>
              </a:rPr>
              <a:t>X-rays : </a:t>
            </a:r>
            <a:r>
              <a:rPr lang="en-US" sz="2000" dirty="0" smtClean="0">
                <a:latin typeface="+mj-lt"/>
              </a:rPr>
              <a:t>subcutaneous gases</a:t>
            </a:r>
            <a:endParaRPr lang="en-US" sz="2100" dirty="0" smtClean="0">
              <a:latin typeface="+mj-lt"/>
            </a:endParaRPr>
          </a:p>
          <a:p>
            <a:pPr lvl="1" algn="l" rtl="0"/>
            <a:r>
              <a:rPr lang="en-US" sz="2100" dirty="0" smtClean="0">
                <a:latin typeface="+mj-lt"/>
              </a:rPr>
              <a:t>Doppler  CT or MRI</a:t>
            </a:r>
          </a:p>
          <a:p>
            <a:pPr algn="l" rtl="0"/>
            <a:r>
              <a:rPr lang="en-US" sz="2400" dirty="0" smtClean="0">
                <a:latin typeface="+mj-lt"/>
              </a:rPr>
              <a:t>Microbiology</a:t>
            </a:r>
          </a:p>
          <a:p>
            <a:pPr lvl="1" algn="l" rtl="0"/>
            <a:r>
              <a:rPr lang="en-US" dirty="0" smtClean="0">
                <a:solidFill>
                  <a:srgbClr val="FFC000"/>
                </a:solidFill>
                <a:latin typeface="+mj-lt"/>
              </a:rPr>
              <a:t>Culture &amp;Gram's stain</a:t>
            </a:r>
          </a:p>
          <a:p>
            <a:pPr lvl="2" algn="l" rtl="0"/>
            <a:r>
              <a:rPr lang="en-US" dirty="0" smtClean="0">
                <a:solidFill>
                  <a:srgbClr val="FFC000"/>
                </a:solidFill>
                <a:latin typeface="+mj-lt"/>
              </a:rPr>
              <a:t> </a:t>
            </a:r>
            <a:r>
              <a:rPr lang="en-US" dirty="0" smtClean="0">
                <a:solidFill>
                  <a:srgbClr val="7030A0"/>
                </a:solidFill>
                <a:latin typeface="+mj-lt"/>
              </a:rPr>
              <a:t>( </a:t>
            </a:r>
            <a:r>
              <a:rPr lang="en-US" u="sng" dirty="0" smtClean="0">
                <a:solidFill>
                  <a:srgbClr val="7030A0"/>
                </a:solidFill>
                <a:latin typeface="+mj-lt"/>
              </a:rPr>
              <a:t>blood</a:t>
            </a:r>
            <a:r>
              <a:rPr lang="en-US" dirty="0" smtClean="0">
                <a:solidFill>
                  <a:srgbClr val="7030A0"/>
                </a:solidFill>
                <a:latin typeface="+mj-lt"/>
              </a:rPr>
              <a:t>, tissue, pus aspirate)</a:t>
            </a:r>
          </a:p>
          <a:p>
            <a:pPr lvl="1" algn="l" rtl="0"/>
            <a:r>
              <a:rPr lang="en-US" dirty="0" smtClean="0">
                <a:solidFill>
                  <a:srgbClr val="FFC000"/>
                </a:solidFill>
                <a:latin typeface="+mj-lt"/>
              </a:rPr>
              <a:t>Susceptibility tests  </a:t>
            </a:r>
            <a:endParaRPr lang="en-US" dirty="0">
              <a:solidFill>
                <a:srgbClr val="FFC000"/>
              </a:solidFill>
              <a:latin typeface="+mj-lt"/>
            </a:endParaRPr>
          </a:p>
        </p:txBody>
      </p:sp>
      <p:pic>
        <p:nvPicPr>
          <p:cNvPr id="6146" name="Picture 2" descr="C:\Documents and Settings\Dr.Fauzia\My Documents\My Pictures\PHIL_2641_lores.jpg"/>
          <p:cNvPicPr>
            <a:picLocks noChangeAspect="1" noChangeArrowheads="1"/>
          </p:cNvPicPr>
          <p:nvPr/>
        </p:nvPicPr>
        <p:blipFill>
          <a:blip r:embed="rId2" cstate="print"/>
          <a:srcRect/>
          <a:stretch>
            <a:fillRect/>
          </a:stretch>
        </p:blipFill>
        <p:spPr bwMode="auto">
          <a:xfrm>
            <a:off x="5724128" y="692696"/>
            <a:ext cx="3203848" cy="2664295"/>
          </a:xfrm>
          <a:prstGeom prst="rect">
            <a:avLst/>
          </a:prstGeom>
          <a:noFill/>
        </p:spPr>
      </p:pic>
      <p:pic>
        <p:nvPicPr>
          <p:cNvPr id="6147" name="Picture 3" descr="C:\Documents and Settings\Dr.Fauzia\My Documents\My Pictures\strep.gif"/>
          <p:cNvPicPr>
            <a:picLocks noChangeAspect="1" noChangeArrowheads="1"/>
          </p:cNvPicPr>
          <p:nvPr/>
        </p:nvPicPr>
        <p:blipFill>
          <a:blip r:embed="rId3" cstate="print"/>
          <a:srcRect/>
          <a:stretch>
            <a:fillRect/>
          </a:stretch>
        </p:blipFill>
        <p:spPr bwMode="auto">
          <a:xfrm>
            <a:off x="5724128" y="3284984"/>
            <a:ext cx="3203848" cy="307958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Slide Number Placeholder 2"/>
          <p:cNvSpPr>
            <a:spLocks noGrp="1"/>
          </p:cNvSpPr>
          <p:nvPr>
            <p:ph type="sldNum" sz="quarter" idx="12"/>
          </p:nvPr>
        </p:nvSpPr>
        <p:spPr/>
        <p:txBody>
          <a:bodyPr/>
          <a:lstStyle/>
          <a:p>
            <a:fld id="{C6896A99-D66E-4861-80B0-E738C08901FB}" type="slidenum">
              <a:rPr lang="ar-SA" smtClean="0"/>
              <a:pPr/>
              <a:t>2</a:t>
            </a:fld>
            <a:endParaRPr lang="ar-SA"/>
          </a:p>
        </p:txBody>
      </p:sp>
      <p:sp>
        <p:nvSpPr>
          <p:cNvPr id="4" name="Content Placeholder 3"/>
          <p:cNvSpPr>
            <a:spLocks noGrp="1"/>
          </p:cNvSpPr>
          <p:nvPr>
            <p:ph sz="quarter" idx="1"/>
          </p:nvPr>
        </p:nvSpPr>
        <p:spPr/>
        <p:txBody>
          <a:bodyPr>
            <a:normAutofit fontScale="47500" lnSpcReduction="20000"/>
          </a:bodyPr>
          <a:lstStyle/>
          <a:p>
            <a:pPr marL="342900" marR="0" lvl="0" indent="-342900" algn="just" rtl="0">
              <a:lnSpc>
                <a:spcPct val="150000"/>
              </a:lnSpc>
              <a:spcBef>
                <a:spcPts val="0"/>
              </a:spcBef>
              <a:spcAft>
                <a:spcPts val="0"/>
              </a:spcAft>
              <a:buFont typeface="+mj-lt"/>
              <a:buAutoNum type="arabicPeriod"/>
            </a:pPr>
            <a:r>
              <a:rPr lang="en-US" sz="3300" dirty="0">
                <a:latin typeface="Footlight MT Light"/>
                <a:ea typeface="Times New Roman"/>
                <a:cs typeface="Arial"/>
              </a:rPr>
              <a:t>Describe the anatomical structure of skin and soft tissues.</a:t>
            </a:r>
            <a:endParaRPr lang="en-US" sz="3300" dirty="0">
              <a:latin typeface="Calibri"/>
              <a:ea typeface="Times New Roman"/>
              <a:cs typeface="Arial"/>
            </a:endParaRPr>
          </a:p>
          <a:p>
            <a:pPr marL="342900" marR="0" lvl="0" indent="-342900" algn="just" rtl="0">
              <a:lnSpc>
                <a:spcPct val="150000"/>
              </a:lnSpc>
              <a:spcBef>
                <a:spcPts val="0"/>
              </a:spcBef>
              <a:spcAft>
                <a:spcPts val="0"/>
              </a:spcAft>
              <a:buFont typeface="+mj-lt"/>
              <a:buAutoNum type="arabicPeriod"/>
            </a:pPr>
            <a:r>
              <a:rPr lang="en-US" sz="3300" dirty="0">
                <a:latin typeface="Footlight MT Light"/>
                <a:ea typeface="Times New Roman"/>
                <a:cs typeface="Arial"/>
              </a:rPr>
              <a:t>Differentiate the various types of skin and soft tissue infections and there clinical presentation.</a:t>
            </a:r>
            <a:endParaRPr lang="en-US" sz="3300" dirty="0">
              <a:latin typeface="Calibri"/>
              <a:ea typeface="Times New Roman"/>
              <a:cs typeface="Arial"/>
            </a:endParaRPr>
          </a:p>
          <a:p>
            <a:pPr marL="342900" marR="0" lvl="0" indent="-342900" algn="just" rtl="0">
              <a:lnSpc>
                <a:spcPct val="150000"/>
              </a:lnSpc>
              <a:spcBef>
                <a:spcPts val="0"/>
              </a:spcBef>
              <a:spcAft>
                <a:spcPts val="0"/>
              </a:spcAft>
              <a:buFont typeface="+mj-lt"/>
              <a:buAutoNum type="arabicPeriod"/>
            </a:pPr>
            <a:r>
              <a:rPr lang="en-US" sz="3300" dirty="0">
                <a:latin typeface="Footlight MT Light"/>
                <a:ea typeface="Times New Roman"/>
                <a:cs typeface="Arial"/>
              </a:rPr>
              <a:t>Name bacteria commonly involved in skin and soft tissue infections</a:t>
            </a:r>
            <a:endParaRPr lang="en-US" sz="3300" dirty="0">
              <a:latin typeface="Calibri"/>
              <a:ea typeface="Times New Roman"/>
              <a:cs typeface="Arial"/>
            </a:endParaRPr>
          </a:p>
          <a:p>
            <a:pPr marL="342900" marR="0" lvl="0" indent="-342900" algn="just" rtl="0">
              <a:lnSpc>
                <a:spcPct val="150000"/>
              </a:lnSpc>
              <a:spcBef>
                <a:spcPts val="0"/>
              </a:spcBef>
              <a:spcAft>
                <a:spcPts val="0"/>
              </a:spcAft>
              <a:buFont typeface="+mj-lt"/>
              <a:buAutoNum type="arabicPeriod"/>
            </a:pPr>
            <a:r>
              <a:rPr lang="en-US" sz="3300" dirty="0">
                <a:latin typeface="Footlight MT Light"/>
                <a:ea typeface="Times New Roman"/>
                <a:cs typeface="Arial"/>
              </a:rPr>
              <a:t>Describe the pathogenesis of various types of skin and soft tissue infections</a:t>
            </a:r>
            <a:endParaRPr lang="en-US" sz="3300" dirty="0">
              <a:latin typeface="Calibri"/>
              <a:ea typeface="Times New Roman"/>
              <a:cs typeface="Arial"/>
            </a:endParaRPr>
          </a:p>
          <a:p>
            <a:pPr marL="342900" marR="0" lvl="0" indent="-342900" algn="just" rtl="0">
              <a:lnSpc>
                <a:spcPct val="150000"/>
              </a:lnSpc>
              <a:spcBef>
                <a:spcPts val="0"/>
              </a:spcBef>
              <a:spcAft>
                <a:spcPts val="0"/>
              </a:spcAft>
              <a:buFont typeface="+mj-lt"/>
              <a:buAutoNum type="arabicPeriod"/>
            </a:pPr>
            <a:r>
              <a:rPr lang="en-US" sz="3300" dirty="0">
                <a:latin typeface="Footlight MT Light"/>
                <a:ea typeface="Times New Roman"/>
                <a:cs typeface="Arial"/>
              </a:rPr>
              <a:t>Recognize specimens that are acceptable and unacceptable for different types of skin and soft tissue infections</a:t>
            </a:r>
            <a:endParaRPr lang="en-US" sz="3300" dirty="0">
              <a:latin typeface="Calibri"/>
              <a:ea typeface="Times New Roman"/>
              <a:cs typeface="Arial"/>
            </a:endParaRPr>
          </a:p>
          <a:p>
            <a:pPr marL="342900" marR="0" lvl="0" indent="-342900" algn="just" rtl="0">
              <a:lnSpc>
                <a:spcPct val="150000"/>
              </a:lnSpc>
              <a:spcBef>
                <a:spcPts val="0"/>
              </a:spcBef>
              <a:spcAft>
                <a:spcPts val="0"/>
              </a:spcAft>
              <a:buFont typeface="+mj-lt"/>
              <a:buAutoNum type="arabicPeriod"/>
            </a:pPr>
            <a:r>
              <a:rPr lang="en-US" sz="3300" dirty="0">
                <a:latin typeface="Footlight MT Light"/>
                <a:ea typeface="Times New Roman"/>
                <a:cs typeface="Arial"/>
              </a:rPr>
              <a:t>Describe the microscopic and colony morphology and the results of differentiating bacteria isolates in addition to other non-microbiological investigation</a:t>
            </a:r>
            <a:endParaRPr lang="en-US" sz="3300" dirty="0">
              <a:latin typeface="Calibri"/>
              <a:ea typeface="Times New Roman"/>
              <a:cs typeface="Arial"/>
            </a:endParaRPr>
          </a:p>
          <a:p>
            <a:pPr marL="342900" marR="0" lvl="0" indent="-342900" algn="just" rtl="0">
              <a:lnSpc>
                <a:spcPct val="150000"/>
              </a:lnSpc>
              <a:spcBef>
                <a:spcPts val="0"/>
              </a:spcBef>
              <a:spcAft>
                <a:spcPts val="0"/>
              </a:spcAft>
              <a:buFont typeface="+mj-lt"/>
              <a:buAutoNum type="arabicPeriod"/>
            </a:pPr>
            <a:r>
              <a:rPr lang="en-US" sz="3300" dirty="0">
                <a:latin typeface="Footlight MT Light"/>
                <a:ea typeface="Times New Roman"/>
                <a:cs typeface="Arial"/>
              </a:rPr>
              <a:t>Discuss antimicrobial susceptibility testing of anaerobes including methods and antimicrobial agents to be tested.</a:t>
            </a:r>
            <a:endParaRPr lang="en-US" sz="3300" dirty="0">
              <a:latin typeface="Calibri"/>
              <a:ea typeface="Times New Roman"/>
              <a:cs typeface="Arial"/>
            </a:endParaRPr>
          </a:p>
          <a:p>
            <a:pPr marL="342900" marR="0" lvl="0" indent="-342900" algn="just" rtl="0">
              <a:lnSpc>
                <a:spcPct val="150000"/>
              </a:lnSpc>
              <a:spcBef>
                <a:spcPts val="0"/>
              </a:spcBef>
              <a:spcAft>
                <a:spcPts val="0"/>
              </a:spcAft>
              <a:buFont typeface="+mj-lt"/>
              <a:buAutoNum type="arabicPeriod"/>
            </a:pPr>
            <a:r>
              <a:rPr lang="en-US" sz="3300" dirty="0">
                <a:latin typeface="Footlight MT Light"/>
                <a:ea typeface="Times New Roman"/>
                <a:cs typeface="Arial"/>
              </a:rPr>
              <a:t>Describe the major approaches to treat of skin and soft tissue infections</a:t>
            </a:r>
            <a:endParaRPr lang="en-US" sz="3300" dirty="0">
              <a:latin typeface="Calibri"/>
              <a:ea typeface="Times New Roman"/>
              <a:cs typeface="Arial"/>
            </a:endParaRPr>
          </a:p>
          <a:p>
            <a:pPr marL="457200" marR="0" algn="just" rtl="0">
              <a:lnSpc>
                <a:spcPct val="150000"/>
              </a:lnSpc>
              <a:spcBef>
                <a:spcPts val="0"/>
              </a:spcBef>
              <a:spcAft>
                <a:spcPts val="0"/>
              </a:spcAft>
            </a:pPr>
            <a:r>
              <a:rPr lang="en-US" sz="3300" dirty="0">
                <a:latin typeface="Footlight MT Light"/>
                <a:ea typeface="Times New Roman"/>
                <a:cs typeface="Arial"/>
              </a:rPr>
              <a:t>either medical or surgical.</a:t>
            </a:r>
            <a:endParaRPr lang="en-US" sz="3300" dirty="0">
              <a:latin typeface="Calibri"/>
              <a:ea typeface="Times New Roman"/>
              <a:cs typeface="Arial"/>
            </a:endParaRPr>
          </a:p>
          <a:p>
            <a:pPr marL="5029200" algn="l">
              <a:lnSpc>
                <a:spcPct val="150000"/>
              </a:lnSpc>
              <a:spcBef>
                <a:spcPts val="0"/>
              </a:spcBef>
            </a:pPr>
            <a:r>
              <a:rPr lang="en-US" sz="3300" b="1" dirty="0">
                <a:latin typeface="Footlight MT Light"/>
                <a:ea typeface="Times New Roman"/>
                <a:cs typeface="Arial"/>
              </a:rPr>
              <a:t> </a:t>
            </a:r>
            <a:endParaRPr lang="en-US" sz="3300" dirty="0">
              <a:latin typeface="Calibri"/>
              <a:ea typeface="Times New Roman"/>
              <a:cs typeface="Arial"/>
            </a:endParaRPr>
          </a:p>
          <a:p>
            <a:pPr marL="5029200" algn="l">
              <a:lnSpc>
                <a:spcPct val="150000"/>
              </a:lnSpc>
              <a:spcBef>
                <a:spcPts val="0"/>
              </a:spcBef>
            </a:pPr>
            <a:r>
              <a:rPr lang="en-US" sz="2800" b="1" dirty="0">
                <a:latin typeface="Footlight MT Light"/>
                <a:ea typeface="Times New Roman"/>
                <a:cs typeface="Arial"/>
              </a:rPr>
              <a:t> </a:t>
            </a:r>
            <a:endParaRPr lang="en-US" sz="2400" dirty="0">
              <a:latin typeface="Calibri"/>
              <a:ea typeface="Times New Roman"/>
              <a:cs typeface="Arial"/>
            </a:endParaRPr>
          </a:p>
          <a:p>
            <a:endParaRPr lang="en-US" dirty="0"/>
          </a:p>
        </p:txBody>
      </p:sp>
    </p:spTree>
    <p:extLst>
      <p:ext uri="{BB962C8B-B14F-4D97-AF65-F5344CB8AC3E}">
        <p14:creationId xmlns:p14="http://schemas.microsoft.com/office/powerpoint/2010/main" val="27422589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a:t>
            </a:r>
            <a:endParaRPr lang="en-US" dirty="0"/>
          </a:p>
        </p:txBody>
      </p:sp>
      <p:sp>
        <p:nvSpPr>
          <p:cNvPr id="3" name="Slide Number Placeholder 2"/>
          <p:cNvSpPr>
            <a:spLocks noGrp="1"/>
          </p:cNvSpPr>
          <p:nvPr>
            <p:ph type="sldNum" sz="quarter" idx="12"/>
          </p:nvPr>
        </p:nvSpPr>
        <p:spPr/>
        <p:txBody>
          <a:bodyPr/>
          <a:lstStyle/>
          <a:p>
            <a:fld id="{C6896A99-D66E-4861-80B0-E738C08901FB}" type="slidenum">
              <a:rPr lang="ar-SA" smtClean="0"/>
              <a:pPr/>
              <a:t>20</a:t>
            </a:fld>
            <a:endParaRPr lang="ar-SA"/>
          </a:p>
        </p:txBody>
      </p:sp>
      <p:sp>
        <p:nvSpPr>
          <p:cNvPr id="4" name="Content Placeholder 3"/>
          <p:cNvSpPr>
            <a:spLocks noGrp="1"/>
          </p:cNvSpPr>
          <p:nvPr>
            <p:ph sz="quarter" idx="1"/>
          </p:nvPr>
        </p:nvSpPr>
        <p:spPr/>
        <p:txBody>
          <a:bodyPr>
            <a:normAutofit/>
          </a:bodyPr>
          <a:lstStyle/>
          <a:p>
            <a:pPr algn="l" rtl="0"/>
            <a:r>
              <a:rPr lang="en-US" sz="2000" dirty="0" smtClean="0">
                <a:latin typeface="+mj-lt"/>
              </a:rPr>
              <a:t>If clinically suspected patient needs to be hospitalized OR require admission to ICU</a:t>
            </a:r>
          </a:p>
          <a:p>
            <a:pPr algn="l" rtl="0"/>
            <a:r>
              <a:rPr lang="en-US" sz="2000" dirty="0" smtClean="0">
                <a:latin typeface="+mj-lt"/>
              </a:rPr>
              <a:t>Start intravenous antibiotics immediately </a:t>
            </a:r>
          </a:p>
          <a:p>
            <a:pPr algn="l" rtl="0"/>
            <a:r>
              <a:rPr lang="en-US" sz="2000" dirty="0" smtClean="0">
                <a:latin typeface="+mj-lt"/>
              </a:rPr>
              <a:t>Antibiotic selection based on bacteria suspected</a:t>
            </a:r>
          </a:p>
          <a:p>
            <a:pPr algn="l" rtl="0"/>
            <a:r>
              <a:rPr lang="en-US" sz="2000" dirty="0" smtClean="0">
                <a:latin typeface="+mj-lt"/>
              </a:rPr>
              <a:t>broad spectrum antibiotic combinations against</a:t>
            </a:r>
          </a:p>
          <a:p>
            <a:pPr lvl="1" algn="l" rtl="0"/>
            <a:r>
              <a:rPr lang="en-US" sz="1800" dirty="0" smtClean="0">
                <a:latin typeface="+mj-lt"/>
              </a:rPr>
              <a:t>methicillin-resistant </a:t>
            </a:r>
            <a:r>
              <a:rPr lang="en-US" sz="1800" i="1" dirty="0" smtClean="0">
                <a:latin typeface="+mj-lt"/>
              </a:rPr>
              <a:t>Staphylococcus aureus</a:t>
            </a:r>
            <a:r>
              <a:rPr lang="en-US" sz="1800" dirty="0" smtClean="0">
                <a:latin typeface="+mj-lt"/>
              </a:rPr>
              <a:t> </a:t>
            </a:r>
            <a:r>
              <a:rPr lang="en-US" sz="1800" dirty="0" smtClean="0">
                <a:solidFill>
                  <a:srgbClr val="FFC000"/>
                </a:solidFill>
                <a:latin typeface="+mj-lt"/>
              </a:rPr>
              <a:t>(MRSA)</a:t>
            </a:r>
          </a:p>
          <a:p>
            <a:pPr lvl="1" algn="l" rtl="0"/>
            <a:r>
              <a:rPr lang="en-US" sz="1800" dirty="0" smtClean="0">
                <a:latin typeface="+mj-lt"/>
              </a:rPr>
              <a:t>anaerobic bacteria</a:t>
            </a:r>
          </a:p>
          <a:p>
            <a:pPr lvl="1" algn="l" rtl="0"/>
            <a:r>
              <a:rPr lang="en-US" sz="1800" dirty="0" smtClean="0">
                <a:latin typeface="+mj-lt"/>
              </a:rPr>
              <a:t>Gram-negative and gram-positive bacilli</a:t>
            </a:r>
          </a:p>
          <a:p>
            <a:pPr algn="l" rtl="0"/>
            <a:r>
              <a:rPr lang="en-US" sz="2400" dirty="0" smtClean="0">
                <a:solidFill>
                  <a:srgbClr val="FFC000"/>
                </a:solidFill>
                <a:latin typeface="+mj-lt"/>
              </a:rPr>
              <a:t>Surgeon consultation</a:t>
            </a:r>
          </a:p>
          <a:p>
            <a:pPr lvl="1" algn="l" rtl="0"/>
            <a:r>
              <a:rPr lang="en-US" sz="1800" u="sng" dirty="0" smtClean="0">
                <a:latin typeface="+mj-lt"/>
              </a:rPr>
              <a:t>Extensive Debridement </a:t>
            </a:r>
            <a:r>
              <a:rPr lang="en-US" sz="1800" dirty="0" smtClean="0">
                <a:latin typeface="+mj-lt"/>
              </a:rPr>
              <a:t>of necrotic tissue and collection of tissue samples</a:t>
            </a:r>
          </a:p>
          <a:p>
            <a:pPr lvl="1" algn="l" rtl="0"/>
            <a:r>
              <a:rPr lang="en-US" sz="2000" dirty="0" smtClean="0">
                <a:latin typeface="+mj-lt"/>
              </a:rPr>
              <a:t>Can reduce morbidity and mortality</a:t>
            </a:r>
            <a:r>
              <a:rPr lang="en-US" sz="2000" dirty="0" smtClean="0">
                <a:solidFill>
                  <a:srgbClr val="FFC000"/>
                </a:solidFill>
                <a:latin typeface="+mj-lt"/>
              </a:rPr>
              <a:t> </a:t>
            </a:r>
            <a:r>
              <a:rPr lang="en-US" sz="2100" dirty="0" smtClean="0">
                <a:solidFill>
                  <a:srgbClr val="FFC000"/>
                </a:solidFill>
                <a:latin typeface="+mj-lt"/>
              </a:rPr>
              <a:t> </a:t>
            </a:r>
            <a:endParaRPr lang="en-US" sz="1800" dirty="0" smtClean="0">
              <a:solidFill>
                <a:srgbClr val="FFC000"/>
              </a:solidFill>
              <a:latin typeface="+mj-lt"/>
            </a:endParaRPr>
          </a:p>
          <a:p>
            <a:pPr lvl="1" algn="l" rtl="0"/>
            <a:endParaRPr lang="en-US" sz="2100" dirty="0">
              <a:solidFill>
                <a:srgbClr val="FFC000"/>
              </a:solidFill>
              <a:latin typeface="+mj-l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a:t>
            </a:r>
            <a:endParaRPr lang="en-US" dirty="0"/>
          </a:p>
        </p:txBody>
      </p:sp>
      <p:sp>
        <p:nvSpPr>
          <p:cNvPr id="3" name="Slide Number Placeholder 2"/>
          <p:cNvSpPr>
            <a:spLocks noGrp="1"/>
          </p:cNvSpPr>
          <p:nvPr>
            <p:ph type="sldNum" sz="quarter" idx="12"/>
          </p:nvPr>
        </p:nvSpPr>
        <p:spPr/>
        <p:txBody>
          <a:bodyPr/>
          <a:lstStyle/>
          <a:p>
            <a:fld id="{C6896A99-D66E-4861-80B0-E738C08901FB}" type="slidenum">
              <a:rPr lang="ar-SA" smtClean="0"/>
              <a:pPr/>
              <a:t>21</a:t>
            </a:fld>
            <a:endParaRPr lang="ar-SA"/>
          </a:p>
        </p:txBody>
      </p:sp>
      <p:sp>
        <p:nvSpPr>
          <p:cNvPr id="4" name="Content Placeholder 3"/>
          <p:cNvSpPr>
            <a:spLocks noGrp="1"/>
          </p:cNvSpPr>
          <p:nvPr>
            <p:ph sz="quarter" idx="1"/>
          </p:nvPr>
        </p:nvSpPr>
        <p:spPr/>
        <p:txBody>
          <a:bodyPr/>
          <a:lstStyle/>
          <a:p>
            <a:pPr algn="l" rtl="0"/>
            <a:r>
              <a:rPr lang="en-US" dirty="0" smtClean="0">
                <a:latin typeface="+mj-lt"/>
              </a:rPr>
              <a:t>Antibiotics combinations </a:t>
            </a:r>
          </a:p>
          <a:p>
            <a:pPr lvl="1" algn="l" rtl="0"/>
            <a:r>
              <a:rPr lang="en-US" dirty="0" smtClean="0">
                <a:latin typeface="+mj-lt"/>
              </a:rPr>
              <a:t>Penicillin-</a:t>
            </a:r>
            <a:r>
              <a:rPr lang="en-US" dirty="0" err="1" smtClean="0">
                <a:latin typeface="+mj-lt"/>
              </a:rPr>
              <a:t>clindamycin</a:t>
            </a:r>
            <a:r>
              <a:rPr lang="en-US" dirty="0" smtClean="0">
                <a:latin typeface="+mj-lt"/>
              </a:rPr>
              <a:t>-</a:t>
            </a:r>
            <a:r>
              <a:rPr lang="en-US" dirty="0" err="1" smtClean="0">
                <a:latin typeface="+mj-lt"/>
              </a:rPr>
              <a:t>gentamicin</a:t>
            </a:r>
            <a:r>
              <a:rPr lang="en-US" dirty="0" smtClean="0">
                <a:latin typeface="+mj-lt"/>
              </a:rPr>
              <a:t> </a:t>
            </a:r>
          </a:p>
          <a:p>
            <a:pPr lvl="1" algn="l" rtl="0"/>
            <a:r>
              <a:rPr lang="en-US" dirty="0" err="1" smtClean="0">
                <a:latin typeface="+mj-lt"/>
              </a:rPr>
              <a:t>Ampicillin</a:t>
            </a:r>
            <a:r>
              <a:rPr lang="en-US" dirty="0" smtClean="0">
                <a:latin typeface="+mj-lt"/>
              </a:rPr>
              <a:t>/</a:t>
            </a:r>
            <a:r>
              <a:rPr lang="en-US" dirty="0" err="1" smtClean="0">
                <a:latin typeface="+mj-lt"/>
              </a:rPr>
              <a:t>sulbactam</a:t>
            </a:r>
            <a:r>
              <a:rPr lang="en-US" dirty="0" smtClean="0">
                <a:latin typeface="+mj-lt"/>
              </a:rPr>
              <a:t> </a:t>
            </a:r>
          </a:p>
          <a:p>
            <a:pPr lvl="1" algn="l" rtl="0"/>
            <a:r>
              <a:rPr lang="en-US" dirty="0" err="1" smtClean="0">
                <a:latin typeface="+mj-lt"/>
              </a:rPr>
              <a:t>Cefazolin</a:t>
            </a:r>
            <a:r>
              <a:rPr lang="en-US" dirty="0" smtClean="0">
                <a:latin typeface="+mj-lt"/>
              </a:rPr>
              <a:t> plus </a:t>
            </a:r>
            <a:r>
              <a:rPr lang="en-US" dirty="0" err="1" smtClean="0">
                <a:latin typeface="+mj-lt"/>
              </a:rPr>
              <a:t>metronidazol</a:t>
            </a:r>
            <a:endParaRPr lang="en-US" dirty="0" smtClean="0">
              <a:latin typeface="+mj-lt"/>
            </a:endParaRPr>
          </a:p>
          <a:p>
            <a:pPr lvl="1" algn="l" rtl="0"/>
            <a:r>
              <a:rPr lang="en-US" dirty="0" smtClean="0">
                <a:latin typeface="+mj-lt"/>
              </a:rPr>
              <a:t> </a:t>
            </a:r>
            <a:r>
              <a:rPr lang="en-US" dirty="0" err="1" smtClean="0">
                <a:latin typeface="+mj-lt"/>
              </a:rPr>
              <a:t>Piperacillin</a:t>
            </a:r>
            <a:r>
              <a:rPr lang="en-US" dirty="0" smtClean="0">
                <a:latin typeface="+mj-lt"/>
              </a:rPr>
              <a:t>/</a:t>
            </a:r>
            <a:r>
              <a:rPr lang="en-US" dirty="0" err="1" smtClean="0">
                <a:latin typeface="+mj-lt"/>
              </a:rPr>
              <a:t>tazobactam</a:t>
            </a:r>
            <a:endParaRPr lang="en-US" dirty="0" smtClean="0">
              <a:latin typeface="+mj-lt"/>
            </a:endParaRPr>
          </a:p>
          <a:p>
            <a:pPr lvl="1" algn="l" rtl="0"/>
            <a:r>
              <a:rPr lang="en-US" i="1" dirty="0" smtClean="0">
                <a:latin typeface="+mj-lt"/>
              </a:rPr>
              <a:t>Clostridium </a:t>
            </a:r>
            <a:r>
              <a:rPr lang="en-US" i="1" dirty="0" err="1" smtClean="0">
                <a:latin typeface="+mj-lt"/>
              </a:rPr>
              <a:t>perfringens</a:t>
            </a:r>
            <a:r>
              <a:rPr lang="en-US" i="1" dirty="0" smtClean="0">
                <a:latin typeface="+mj-lt"/>
              </a:rPr>
              <a:t> - </a:t>
            </a:r>
            <a:r>
              <a:rPr lang="en-US" dirty="0" smtClean="0">
                <a:latin typeface="+mj-lt"/>
              </a:rPr>
              <a:t>penicillin G</a:t>
            </a:r>
          </a:p>
          <a:p>
            <a:pPr algn="l" rtl="0"/>
            <a:r>
              <a:rPr lang="en-US" dirty="0" smtClean="0">
                <a:latin typeface="+mj-lt"/>
              </a:rPr>
              <a:t>Hyperbaric oxygen therapy (HBO) treatment</a:t>
            </a:r>
            <a:endParaRPr lang="en-US" dirty="0">
              <a:latin typeface="+mj-l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dirty="0" err="1"/>
              <a:t>Pyomyositis</a:t>
            </a:r>
            <a:endParaRPr lang="en-US" dirty="0"/>
          </a:p>
        </p:txBody>
      </p:sp>
      <p:sp>
        <p:nvSpPr>
          <p:cNvPr id="30723" name="Rectangle 3"/>
          <p:cNvSpPr>
            <a:spLocks noGrp="1" noChangeArrowheads="1"/>
          </p:cNvSpPr>
          <p:nvPr>
            <p:ph type="body" idx="1"/>
          </p:nvPr>
        </p:nvSpPr>
        <p:spPr/>
        <p:txBody>
          <a:bodyPr/>
          <a:lstStyle/>
          <a:p>
            <a:pPr>
              <a:lnSpc>
                <a:spcPct val="90000"/>
              </a:lnSpc>
            </a:pPr>
            <a:r>
              <a:rPr lang="en-US" dirty="0">
                <a:latin typeface="Bookman Old Style" pitchFamily="18" charset="0"/>
              </a:rPr>
              <a:t>Acute bacterial infection of skeletal muscle, usually caused by Staph. </a:t>
            </a:r>
            <a:r>
              <a:rPr lang="en-US" dirty="0" err="1">
                <a:latin typeface="Bookman Old Style" pitchFamily="18" charset="0"/>
              </a:rPr>
              <a:t>aureus</a:t>
            </a:r>
            <a:endParaRPr lang="en-US" dirty="0">
              <a:latin typeface="Bookman Old Style" pitchFamily="18" charset="0"/>
            </a:endParaRPr>
          </a:p>
          <a:p>
            <a:pPr>
              <a:lnSpc>
                <a:spcPct val="90000"/>
              </a:lnSpc>
            </a:pPr>
            <a:r>
              <a:rPr lang="en-US" dirty="0">
                <a:latin typeface="Bookman Old Style" pitchFamily="18" charset="0"/>
              </a:rPr>
              <a:t>No predisposing penetrating wound, vascular insufficiency, or contiguous infection</a:t>
            </a:r>
          </a:p>
          <a:p>
            <a:pPr>
              <a:lnSpc>
                <a:spcPct val="90000"/>
              </a:lnSpc>
            </a:pPr>
            <a:r>
              <a:rPr lang="en-US" dirty="0">
                <a:latin typeface="Bookman Old Style" pitchFamily="18" charset="0"/>
              </a:rPr>
              <a:t>Most cases occur in the tropics</a:t>
            </a:r>
          </a:p>
          <a:p>
            <a:pPr>
              <a:lnSpc>
                <a:spcPct val="90000"/>
              </a:lnSpc>
            </a:pPr>
            <a:r>
              <a:rPr lang="en-US" dirty="0">
                <a:latin typeface="Bookman Old Style" pitchFamily="18" charset="0"/>
              </a:rPr>
              <a:t>60% of cases outside of tropics have predisposing RF: DM, </a:t>
            </a:r>
            <a:r>
              <a:rPr lang="en-US" dirty="0" err="1">
                <a:latin typeface="Bookman Old Style" pitchFamily="18" charset="0"/>
              </a:rPr>
              <a:t>EtOH</a:t>
            </a:r>
            <a:r>
              <a:rPr lang="en-US" dirty="0">
                <a:latin typeface="Bookman Old Style" pitchFamily="18" charset="0"/>
              </a:rPr>
              <a:t> liver disease, steroid </a:t>
            </a:r>
            <a:r>
              <a:rPr lang="en-US" dirty="0" err="1">
                <a:latin typeface="Bookman Old Style" pitchFamily="18" charset="0"/>
              </a:rPr>
              <a:t>rx</a:t>
            </a:r>
            <a:r>
              <a:rPr lang="en-US" dirty="0">
                <a:latin typeface="Bookman Old Style" pitchFamily="18" charset="0"/>
              </a:rPr>
              <a:t>, HIV, hematologic malignancy</a:t>
            </a:r>
          </a:p>
        </p:txBody>
      </p:sp>
    </p:spTree>
    <p:extLst>
      <p:ext uri="{BB962C8B-B14F-4D97-AF65-F5344CB8AC3E}">
        <p14:creationId xmlns:p14="http://schemas.microsoft.com/office/powerpoint/2010/main" val="41763737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dirty="0" err="1"/>
              <a:t>Pyomyositis</a:t>
            </a:r>
            <a:endParaRPr lang="en-US" dirty="0"/>
          </a:p>
        </p:txBody>
      </p:sp>
      <p:sp>
        <p:nvSpPr>
          <p:cNvPr id="31747" name="Rectangle 3"/>
          <p:cNvSpPr>
            <a:spLocks noGrp="1" noChangeArrowheads="1"/>
          </p:cNvSpPr>
          <p:nvPr>
            <p:ph type="body" idx="1"/>
          </p:nvPr>
        </p:nvSpPr>
        <p:spPr/>
        <p:txBody>
          <a:bodyPr/>
          <a:lstStyle/>
          <a:p>
            <a:r>
              <a:rPr lang="en-US" dirty="0" err="1">
                <a:latin typeface="Bookman Old Style" pitchFamily="18" charset="0"/>
              </a:rPr>
              <a:t>Hx</a:t>
            </a:r>
            <a:r>
              <a:rPr lang="en-US" dirty="0">
                <a:latin typeface="Bookman Old Style" pitchFamily="18" charset="0"/>
              </a:rPr>
              <a:t> of blunt trauma or vigorous exercise (50%), then period of swelling without pain. 10-21 days later, pain, tenderness, swelling and fever, Pus can be aspirated from muscle. 3</a:t>
            </a:r>
            <a:r>
              <a:rPr lang="en-US" baseline="30000" dirty="0">
                <a:latin typeface="Bookman Old Style" pitchFamily="18" charset="0"/>
              </a:rPr>
              <a:t>rd</a:t>
            </a:r>
            <a:r>
              <a:rPr lang="en-US" dirty="0">
                <a:latin typeface="Bookman Old Style" pitchFamily="18" charset="0"/>
              </a:rPr>
              <a:t> stage: sepsis, later metastatic abscesses if untreated</a:t>
            </a:r>
          </a:p>
          <a:p>
            <a:r>
              <a:rPr lang="en-US" dirty="0" err="1">
                <a:latin typeface="Bookman Old Style" pitchFamily="18" charset="0"/>
              </a:rPr>
              <a:t>Dx</a:t>
            </a:r>
            <a:r>
              <a:rPr lang="en-US" dirty="0">
                <a:latin typeface="Bookman Old Style" pitchFamily="18" charset="0"/>
              </a:rPr>
              <a:t>: X-ray, US, MRI or CT</a:t>
            </a:r>
          </a:p>
          <a:p>
            <a:r>
              <a:rPr lang="en-US" dirty="0">
                <a:latin typeface="Bookman Old Style" pitchFamily="18" charset="0"/>
              </a:rPr>
              <a:t>Rx: surgical drainage +</a:t>
            </a:r>
            <a:r>
              <a:rPr lang="en-US" dirty="0" err="1">
                <a:latin typeface="Bookman Old Style" pitchFamily="18" charset="0"/>
              </a:rPr>
              <a:t>abx</a:t>
            </a:r>
            <a:endParaRPr lang="en-US" dirty="0">
              <a:latin typeface="Bookman Old Style" pitchFamily="18" charset="0"/>
            </a:endParaRPr>
          </a:p>
        </p:txBody>
      </p:sp>
    </p:spTree>
    <p:extLst>
      <p:ext uri="{BB962C8B-B14F-4D97-AF65-F5344CB8AC3E}">
        <p14:creationId xmlns:p14="http://schemas.microsoft.com/office/powerpoint/2010/main" val="15957395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0" y="0"/>
            <a:ext cx="9144000" cy="820738"/>
          </a:xfrm>
        </p:spPr>
        <p:txBody>
          <a:bodyPr/>
          <a:lstStyle/>
          <a:p>
            <a:pPr algn="ctr" eaLnBrk="1" hangingPunct="1"/>
            <a:r>
              <a:rPr lang="en-US" sz="4000" dirty="0" smtClean="0">
                <a:latin typeface="Arial" charset="0"/>
              </a:rPr>
              <a:t>Other Specific Skin Infections</a:t>
            </a:r>
          </a:p>
        </p:txBody>
      </p:sp>
      <p:graphicFrame>
        <p:nvGraphicFramePr>
          <p:cNvPr id="375874" name="Group 66"/>
          <p:cNvGraphicFramePr>
            <a:graphicFrameLocks noGrp="1"/>
          </p:cNvGraphicFramePr>
          <p:nvPr>
            <p:extLst>
              <p:ext uri="{D42A27DB-BD31-4B8C-83A1-F6EECF244321}">
                <p14:modId xmlns:p14="http://schemas.microsoft.com/office/powerpoint/2010/main" val="4268398208"/>
              </p:ext>
            </p:extLst>
          </p:nvPr>
        </p:nvGraphicFramePr>
        <p:xfrm>
          <a:off x="1762" y="908720"/>
          <a:ext cx="9144000" cy="5919546"/>
        </p:xfrm>
        <a:graphic>
          <a:graphicData uri="http://schemas.openxmlformats.org/drawingml/2006/table">
            <a:tbl>
              <a:tblPr>
                <a:effectLst/>
              </a:tblPr>
              <a:tblGrid>
                <a:gridCol w="3048000"/>
                <a:gridCol w="3048000"/>
                <a:gridCol w="3048000"/>
              </a:tblGrid>
              <a:tr h="504056">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Epidemiology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Common Pathgen(s)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Therapy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90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Cat/Dog Bites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err="1" smtClean="0">
                          <a:ln>
                            <a:noFill/>
                          </a:ln>
                          <a:solidFill>
                            <a:schemeClr val="tx1"/>
                          </a:solidFill>
                          <a:effectLst/>
                          <a:latin typeface="Arial" charset="0"/>
                        </a:rPr>
                        <a:t>Pasturella</a:t>
                      </a:r>
                      <a:r>
                        <a:rPr kumimoji="0" lang="en-US" sz="1600" b="0" i="0" u="none" strike="noStrike" cap="none" normalizeH="0" baseline="0" dirty="0" smtClean="0">
                          <a:ln>
                            <a:noFill/>
                          </a:ln>
                          <a:solidFill>
                            <a:schemeClr val="tx1"/>
                          </a:solidFill>
                          <a:effectLst/>
                          <a:latin typeface="Arial" charset="0"/>
                        </a:rPr>
                        <a:t>  </a:t>
                      </a:r>
                      <a:r>
                        <a:rPr kumimoji="0" lang="en-US" sz="1600" b="0" i="0" u="none" strike="noStrike" cap="none" normalizeH="0" baseline="0" dirty="0" err="1" smtClean="0">
                          <a:ln>
                            <a:noFill/>
                          </a:ln>
                          <a:solidFill>
                            <a:schemeClr val="tx1"/>
                          </a:solidFill>
                          <a:effectLst/>
                          <a:latin typeface="Arial" charset="0"/>
                        </a:rPr>
                        <a:t>multocida</a:t>
                      </a:r>
                      <a:r>
                        <a:rPr kumimoji="0" lang="en-US" sz="1600" b="0" i="0" u="none" strike="noStrike" cap="none" normalizeH="0" baseline="0" dirty="0" smtClean="0">
                          <a:ln>
                            <a:noFill/>
                          </a:ln>
                          <a:solidFill>
                            <a:schemeClr val="tx1"/>
                          </a:solidFill>
                          <a:effectLst/>
                          <a:latin typeface="Arial" charset="0"/>
                        </a:rPr>
                        <a:t>;</a:t>
                      </a: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err="1" smtClean="0">
                          <a:ln>
                            <a:noFill/>
                          </a:ln>
                          <a:solidFill>
                            <a:schemeClr val="tx1"/>
                          </a:solidFill>
                          <a:effectLst/>
                          <a:latin typeface="Arial" charset="0"/>
                        </a:rPr>
                        <a:t>Capnocytophaga</a:t>
                      </a:r>
                      <a:endParaRPr kumimoji="0" lang="en-US" sz="16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Amox/clav (Doxy; FQ or SXT + Clinda)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5975">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Human bites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Mixed flora</a:t>
                      </a: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err="1" smtClean="0">
                          <a:ln>
                            <a:noFill/>
                          </a:ln>
                          <a:solidFill>
                            <a:schemeClr val="tx1"/>
                          </a:solidFill>
                          <a:effectLst/>
                          <a:latin typeface="Arial" charset="0"/>
                        </a:rPr>
                        <a:t>eikenella</a:t>
                      </a:r>
                      <a:r>
                        <a:rPr kumimoji="0" lang="en-US" sz="1600" b="0" i="0" u="none" strike="noStrike" cap="none" normalizeH="0" baseline="0" dirty="0" smtClean="0">
                          <a:ln>
                            <a:noFill/>
                          </a:ln>
                          <a:solidFill>
                            <a:schemeClr val="tx1"/>
                          </a:solidFill>
                          <a:effectLst/>
                          <a:latin typeface="Arial" charset="0"/>
                        </a:rPr>
                        <a:t> </a:t>
                      </a:r>
                      <a:r>
                        <a:rPr kumimoji="0" lang="en-US" sz="1600" b="0" i="0" u="none" strike="noStrike" cap="none" normalizeH="0" baseline="0" dirty="0" err="1" smtClean="0">
                          <a:ln>
                            <a:noFill/>
                          </a:ln>
                          <a:solidFill>
                            <a:schemeClr val="tx1"/>
                          </a:solidFill>
                          <a:effectLst/>
                          <a:latin typeface="Arial" charset="0"/>
                        </a:rPr>
                        <a:t>corrodens</a:t>
                      </a:r>
                      <a:endParaRPr kumimoji="0" lang="en-US" sz="16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Hand Surgeon; ATB as above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7563">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Fresh water injury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err="1" smtClean="0">
                          <a:ln>
                            <a:noFill/>
                          </a:ln>
                          <a:solidFill>
                            <a:schemeClr val="tx1"/>
                          </a:solidFill>
                          <a:effectLst/>
                          <a:latin typeface="Arial" charset="0"/>
                        </a:rPr>
                        <a:t>Aeromonas</a:t>
                      </a:r>
                      <a:endParaRPr kumimoji="0" lang="en-US" sz="16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FQ; Broad Spectrum Beta-lactam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581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Salt water injury</a:t>
                      </a: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(warm)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err="1" smtClean="0">
                          <a:ln>
                            <a:noFill/>
                          </a:ln>
                          <a:solidFill>
                            <a:schemeClr val="tx1"/>
                          </a:solidFill>
                          <a:effectLst/>
                          <a:latin typeface="Arial" charset="0"/>
                        </a:rPr>
                        <a:t>Vibrio</a:t>
                      </a:r>
                      <a:r>
                        <a:rPr kumimoji="0" lang="en-US" sz="1600" b="0" i="0" u="none" strike="noStrike" cap="none" normalizeH="0" baseline="0" dirty="0" smtClean="0">
                          <a:ln>
                            <a:noFill/>
                          </a:ln>
                          <a:solidFill>
                            <a:schemeClr val="tx1"/>
                          </a:solidFill>
                          <a:effectLst/>
                          <a:latin typeface="Arial" charset="0"/>
                        </a:rPr>
                        <a:t> </a:t>
                      </a:r>
                      <a:r>
                        <a:rPr kumimoji="0" lang="en-US" sz="1600" b="0" i="0" u="none" strike="noStrike" cap="none" normalizeH="0" baseline="0" dirty="0" err="1" smtClean="0">
                          <a:ln>
                            <a:noFill/>
                          </a:ln>
                          <a:solidFill>
                            <a:schemeClr val="tx1"/>
                          </a:solidFill>
                          <a:effectLst/>
                          <a:latin typeface="Arial" charset="0"/>
                        </a:rPr>
                        <a:t>vulnificus</a:t>
                      </a:r>
                      <a:endParaRPr kumimoji="0" lang="en-US" sz="16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FQ; Ceftazidime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975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Thorn , Moss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err="1" smtClean="0">
                          <a:ln>
                            <a:noFill/>
                          </a:ln>
                          <a:solidFill>
                            <a:schemeClr val="tx1"/>
                          </a:solidFill>
                          <a:effectLst/>
                          <a:latin typeface="Arial" charset="0"/>
                        </a:rPr>
                        <a:t>sporothrix</a:t>
                      </a:r>
                      <a:r>
                        <a:rPr kumimoji="0" lang="en-US" sz="1600" b="0" i="0" u="none" strike="noStrike" cap="none" normalizeH="0" baseline="0" dirty="0" smtClean="0">
                          <a:ln>
                            <a:noFill/>
                          </a:ln>
                          <a:solidFill>
                            <a:schemeClr val="tx1"/>
                          </a:solidFill>
                          <a:effectLst/>
                          <a:latin typeface="Arial" charset="0"/>
                        </a:rPr>
                        <a:t> </a:t>
                      </a:r>
                      <a:r>
                        <a:rPr kumimoji="0" lang="en-US" sz="1600" b="0" i="0" u="none" strike="noStrike" cap="none" normalizeH="0" baseline="0" dirty="0" err="1" smtClean="0">
                          <a:ln>
                            <a:noFill/>
                          </a:ln>
                          <a:solidFill>
                            <a:schemeClr val="tx1"/>
                          </a:solidFill>
                          <a:effectLst/>
                          <a:latin typeface="Arial" charset="0"/>
                        </a:rPr>
                        <a:t>schenckii</a:t>
                      </a:r>
                      <a:endParaRPr kumimoji="0" lang="en-US" sz="16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1600" b="0" i="0" dirty="0" smtClean="0">
                          <a:solidFill>
                            <a:srgbClr val="000000"/>
                          </a:solidFill>
                          <a:effectLst/>
                          <a:latin typeface="Arial"/>
                        </a:rPr>
                        <a:t>  Potassium iodine</a:t>
                      </a:r>
                      <a:endParaRPr kumimoji="0" lang="en-US" sz="16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975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Meat-packing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Erysipelothrix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Penicillin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975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Cotton sorters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Anthrax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464653"/>
                        </a:buClr>
                        <a:buSzPct val="75000"/>
                        <a:buFont typeface="Wingdings" pitchFamily="2" charset="2"/>
                        <a:buNone/>
                        <a:tabLst/>
                        <a:defRPr/>
                      </a:pPr>
                      <a:r>
                        <a:rPr kumimoji="0" lang="en-US" sz="1600" b="0" i="0" u="none" strike="noStrike" kern="1200" cap="none" spc="0" normalizeH="0" baseline="0" noProof="0" dirty="0" smtClean="0">
                          <a:ln>
                            <a:noFill/>
                          </a:ln>
                          <a:solidFill>
                            <a:prstClr val="black"/>
                          </a:solidFill>
                          <a:effectLst/>
                          <a:uLnTx/>
                          <a:uFillTx/>
                          <a:latin typeface="Arial" charset="0"/>
                          <a:ea typeface="+mn-ea"/>
                          <a:cs typeface="+mn-cs"/>
                        </a:rPr>
                        <a:t>Penicillin</a:t>
                      </a: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6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975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Cat scratch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err="1" smtClean="0">
                          <a:ln>
                            <a:noFill/>
                          </a:ln>
                          <a:solidFill>
                            <a:schemeClr val="tx1"/>
                          </a:solidFill>
                          <a:effectLst/>
                          <a:latin typeface="Arial" charset="0"/>
                        </a:rPr>
                        <a:t>Bartonella</a:t>
                      </a:r>
                      <a:endParaRPr kumimoji="0" lang="en-US" sz="16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err="1" smtClean="0">
                          <a:ln>
                            <a:noFill/>
                          </a:ln>
                          <a:solidFill>
                            <a:schemeClr val="tx1"/>
                          </a:solidFill>
                          <a:effectLst/>
                          <a:latin typeface="Arial" charset="0"/>
                        </a:rPr>
                        <a:t>Azithromycin</a:t>
                      </a:r>
                      <a:endParaRPr kumimoji="0" lang="en-US" sz="16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9190" name="Text Box 67"/>
          <p:cNvSpPr txBox="1">
            <a:spLocks noChangeArrowheads="1"/>
          </p:cNvSpPr>
          <p:nvPr/>
        </p:nvSpPr>
        <p:spPr bwMode="auto">
          <a:xfrm>
            <a:off x="3032125" y="63658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l" defTabSz="457200" rtl="0" eaLnBrk="1" fontAlgn="base" hangingPunct="1">
              <a:spcBef>
                <a:spcPct val="0"/>
              </a:spcBef>
              <a:spcAft>
                <a:spcPct val="0"/>
              </a:spcAft>
            </a:pPr>
            <a:endParaRPr lang="en-US" sz="1800" smtClean="0">
              <a:solidFill>
                <a:prstClr val="black"/>
              </a:solidFill>
              <a:latin typeface="Gill Sans MT" charset="0"/>
            </a:endParaRPr>
          </a:p>
        </p:txBody>
      </p:sp>
    </p:spTree>
    <p:extLst>
      <p:ext uri="{BB962C8B-B14F-4D97-AF65-F5344CB8AC3E}">
        <p14:creationId xmlns:p14="http://schemas.microsoft.com/office/powerpoint/2010/main" val="35255476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6896A99-D66E-4861-80B0-E738C08901FB}" type="slidenum">
              <a:rPr lang="ar-SA" smtClean="0"/>
              <a:pPr/>
              <a:t>25</a:t>
            </a:fld>
            <a:endParaRPr lang="ar-SA"/>
          </a:p>
        </p:txBody>
      </p:sp>
      <p:sp>
        <p:nvSpPr>
          <p:cNvPr id="4" name="Content Placeholder 3"/>
          <p:cNvSpPr>
            <a:spLocks noGrp="1"/>
          </p:cNvSpPr>
          <p:nvPr>
            <p:ph sz="quarter" idx="1"/>
          </p:nvPr>
        </p:nvSpPr>
        <p:spPr>
          <a:xfrm>
            <a:off x="457200" y="404664"/>
            <a:ext cx="8003232" cy="6120680"/>
          </a:xfrm>
          <a:noFill/>
        </p:spPr>
        <p:style>
          <a:lnRef idx="1">
            <a:schemeClr val="accent1"/>
          </a:lnRef>
          <a:fillRef idx="3">
            <a:schemeClr val="accent1"/>
          </a:fillRef>
          <a:effectRef idx="2">
            <a:schemeClr val="accent1"/>
          </a:effectRef>
          <a:fontRef idx="minor">
            <a:schemeClr val="lt1"/>
          </a:fontRef>
        </p:style>
        <p:txBody>
          <a:bodyPr>
            <a:normAutofit/>
          </a:bodyPr>
          <a:lstStyle/>
          <a:p>
            <a:pPr algn="l" rtl="0">
              <a:buNone/>
            </a:pPr>
            <a:r>
              <a:rPr lang="en-US" b="1" dirty="0" smtClean="0"/>
              <a:t>     </a:t>
            </a:r>
            <a:r>
              <a:rPr lang="en-US" b="1" dirty="0" smtClean="0">
                <a:latin typeface="+mj-lt"/>
              </a:rPr>
              <a:t>TAKE HOME POINTS</a:t>
            </a:r>
          </a:p>
          <a:p>
            <a:pPr algn="l" rtl="0"/>
            <a:r>
              <a:rPr lang="en-US" sz="2400" dirty="0" smtClean="0">
                <a:solidFill>
                  <a:schemeClr val="tx1"/>
                </a:solidFill>
                <a:latin typeface="Times New Roman" pitchFamily="18" charset="0"/>
                <a:cs typeface="Times New Roman" pitchFamily="18" charset="0"/>
              </a:rPr>
              <a:t>Most commonly caused by </a:t>
            </a:r>
            <a:r>
              <a:rPr lang="en-US" sz="2400" i="1" dirty="0" smtClean="0">
                <a:solidFill>
                  <a:schemeClr val="tx1"/>
                </a:solidFill>
                <a:latin typeface="Times New Roman" pitchFamily="18" charset="0"/>
                <a:cs typeface="Times New Roman" pitchFamily="18" charset="0"/>
              </a:rPr>
              <a:t>Staphylococcus aureus and Streptococcus     </a:t>
            </a:r>
            <a:r>
              <a:rPr lang="en-US" sz="2400" i="1" dirty="0" err="1" smtClean="0">
                <a:solidFill>
                  <a:schemeClr val="tx1"/>
                </a:solidFill>
                <a:latin typeface="Times New Roman" pitchFamily="18" charset="0"/>
                <a:cs typeface="Times New Roman" pitchFamily="18" charset="0"/>
              </a:rPr>
              <a:t>pyogenes</a:t>
            </a:r>
            <a:r>
              <a:rPr lang="en-US" sz="2400" i="1" dirty="0" smtClean="0">
                <a:solidFill>
                  <a:schemeClr val="tx1"/>
                </a:solidFill>
                <a:latin typeface="Times New Roman" pitchFamily="18" charset="0"/>
                <a:cs typeface="Times New Roman" pitchFamily="18" charset="0"/>
              </a:rPr>
              <a:t> </a:t>
            </a:r>
          </a:p>
          <a:p>
            <a:pPr algn="l" rtl="0"/>
            <a:r>
              <a:rPr lang="en-US" sz="2400" dirty="0" smtClean="0">
                <a:solidFill>
                  <a:schemeClr val="tx1"/>
                </a:solidFill>
                <a:latin typeface="Times New Roman" pitchFamily="18" charset="0"/>
                <a:cs typeface="Times New Roman" pitchFamily="18" charset="0"/>
              </a:rPr>
              <a:t>Risk factors for developing SSTIs include breakdown of the epidermis,  surgical procedures ,crowding, </a:t>
            </a:r>
            <a:r>
              <a:rPr lang="en-US" sz="2400" dirty="0" err="1" smtClean="0">
                <a:solidFill>
                  <a:schemeClr val="tx1"/>
                </a:solidFill>
                <a:latin typeface="Times New Roman" pitchFamily="18" charset="0"/>
                <a:cs typeface="Times New Roman" pitchFamily="18" charset="0"/>
              </a:rPr>
              <a:t>comorbidities</a:t>
            </a:r>
            <a:r>
              <a:rPr lang="en-US" sz="2400" dirty="0" smtClean="0">
                <a:solidFill>
                  <a:schemeClr val="tx1"/>
                </a:solidFill>
                <a:latin typeface="Times New Roman" pitchFamily="18" charset="0"/>
                <a:cs typeface="Times New Roman" pitchFamily="18" charset="0"/>
              </a:rPr>
              <a:t>, venous stasis, </a:t>
            </a:r>
            <a:r>
              <a:rPr lang="en-US" sz="2400" dirty="0" err="1" smtClean="0">
                <a:solidFill>
                  <a:schemeClr val="tx1"/>
                </a:solidFill>
                <a:latin typeface="Times New Roman" pitchFamily="18" charset="0"/>
                <a:cs typeface="Times New Roman" pitchFamily="18" charset="0"/>
              </a:rPr>
              <a:t>lymphedema</a:t>
            </a:r>
            <a:endParaRPr lang="en-US" sz="2400" dirty="0" smtClean="0">
              <a:solidFill>
                <a:schemeClr val="tx1"/>
              </a:solidFill>
              <a:latin typeface="Times New Roman" pitchFamily="18" charset="0"/>
              <a:cs typeface="Times New Roman" pitchFamily="18" charset="0"/>
            </a:endParaRPr>
          </a:p>
          <a:p>
            <a:pPr algn="l" rtl="0"/>
            <a:r>
              <a:rPr lang="en-US" sz="2400" dirty="0" smtClean="0">
                <a:solidFill>
                  <a:schemeClr val="tx1"/>
                </a:solidFill>
                <a:latin typeface="Times New Roman" pitchFamily="18" charset="0"/>
                <a:cs typeface="Times New Roman" pitchFamily="18" charset="0"/>
              </a:rPr>
              <a:t>Most of the infection are mild and can be managed on an outpatient basis</a:t>
            </a:r>
          </a:p>
          <a:p>
            <a:pPr algn="l" rtl="0"/>
            <a:r>
              <a:rPr lang="en-US" sz="2400" smtClean="0">
                <a:solidFill>
                  <a:schemeClr val="tx1"/>
                </a:solidFill>
                <a:latin typeface="Times New Roman" pitchFamily="18" charset="0"/>
                <a:cs typeface="Times New Roman" pitchFamily="18" charset="0"/>
              </a:rPr>
              <a:t>In case  </a:t>
            </a:r>
            <a:endParaRPr lang="en-US" sz="2400" dirty="0" smtClean="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6896A99-D66E-4861-80B0-E738C08901FB}" type="slidenum">
              <a:rPr lang="ar-SA" smtClean="0"/>
              <a:pPr/>
              <a:t>26</a:t>
            </a:fld>
            <a:endParaRPr lang="ar-SA"/>
          </a:p>
        </p:txBody>
      </p:sp>
      <p:sp>
        <p:nvSpPr>
          <p:cNvPr id="4" name="Content Placeholder 3"/>
          <p:cNvSpPr>
            <a:spLocks noGrp="1"/>
          </p:cNvSpPr>
          <p:nvPr>
            <p:ph sz="quarter" idx="1"/>
          </p:nvPr>
        </p:nvSpPr>
        <p:spPr>
          <a:xfrm>
            <a:off x="457200" y="908720"/>
            <a:ext cx="7859216" cy="5400600"/>
          </a:xfrm>
          <a:noFill/>
        </p:spPr>
        <p:style>
          <a:lnRef idx="1">
            <a:schemeClr val="accent1"/>
          </a:lnRef>
          <a:fillRef idx="3">
            <a:schemeClr val="accent1"/>
          </a:fillRef>
          <a:effectRef idx="2">
            <a:schemeClr val="accent1"/>
          </a:effectRef>
          <a:fontRef idx="minor">
            <a:schemeClr val="lt1"/>
          </a:fontRef>
        </p:style>
        <p:txBody>
          <a:bodyPr>
            <a:normAutofit/>
          </a:bodyPr>
          <a:lstStyle/>
          <a:p>
            <a:pPr algn="l" rtl="0"/>
            <a:r>
              <a:rPr lang="en-US" dirty="0" smtClean="0">
                <a:latin typeface="Times New Roman" pitchFamily="18" charset="0"/>
                <a:cs typeface="Times New Roman" pitchFamily="18" charset="0"/>
              </a:rPr>
              <a:t>• Most SSTIs can be managed on an outpatient basis, although patients with evidence of rapidly progressive infection, high fevers, or other signs of systemic inflammatory response should be monitored in the hospital setting.</a:t>
            </a:r>
          </a:p>
          <a:p>
            <a:pPr algn="l" rtl="0"/>
            <a:r>
              <a:rPr lang="en-US" dirty="0" smtClean="0">
                <a:latin typeface="Times New Roman" pitchFamily="18" charset="0"/>
                <a:cs typeface="Times New Roman" pitchFamily="18" charset="0"/>
              </a:rPr>
              <a:t>• Superficial SSTIs typically do not require systemic antibiotic treatment and can be managed with topical antibiotic agents, heat packs, or incision and drainage.</a:t>
            </a:r>
          </a:p>
          <a:p>
            <a:pPr algn="l" rtl="0"/>
            <a:r>
              <a:rPr lang="en-US" dirty="0" smtClean="0">
                <a:latin typeface="Times New Roman" pitchFamily="18" charset="0"/>
                <a:cs typeface="Times New Roman" pitchFamily="18" charset="0"/>
              </a:rPr>
              <a:t>• Systemic antibiotic agents that provide coverage for both </a:t>
            </a:r>
            <a:r>
              <a:rPr lang="en-US" i="1" dirty="0" smtClean="0">
                <a:latin typeface="Times New Roman" pitchFamily="18" charset="0"/>
                <a:cs typeface="Times New Roman" pitchFamily="18" charset="0"/>
              </a:rPr>
              <a:t>Staphylococcus aureus and Streptococcus </a:t>
            </a:r>
            <a:r>
              <a:rPr lang="en-US" i="1" dirty="0" err="1" smtClean="0">
                <a:latin typeface="Times New Roman" pitchFamily="18" charset="0"/>
                <a:cs typeface="Times New Roman" pitchFamily="18" charset="0"/>
              </a:rPr>
              <a:t>pyogenes</a:t>
            </a:r>
            <a:r>
              <a:rPr lang="en-US" i="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are most commonly used as empiric therapy for both uncomplicated and complicated deeper infections.</a:t>
            </a:r>
          </a:p>
          <a:p>
            <a:pPr algn="l" rtl="0"/>
            <a:endParaRPr lang="en-US" dirty="0"/>
          </a:p>
        </p:txBody>
      </p:sp>
      <p:sp>
        <p:nvSpPr>
          <p:cNvPr id="6" name="Title 1"/>
          <p:cNvSpPr>
            <a:spLocks noGrp="1"/>
          </p:cNvSpPr>
          <p:nvPr>
            <p:ph type="title"/>
          </p:nvPr>
        </p:nvSpPr>
        <p:spPr/>
        <p:txBody>
          <a:bodyPr>
            <a:noAutofit/>
          </a:bodyPr>
          <a:lstStyle/>
          <a:p>
            <a:r>
              <a:rPr lang="en-US" sz="2400" b="1" dirty="0" smtClean="0"/>
              <a:t/>
            </a:r>
            <a:br>
              <a:rPr lang="en-US" sz="2400" b="1" dirty="0" smtClean="0"/>
            </a:br>
            <a:r>
              <a:rPr lang="en-US" sz="2400" b="1" dirty="0" smtClean="0"/>
              <a:t/>
            </a:r>
            <a:br>
              <a:rPr lang="en-US" sz="2400" b="1" dirty="0" smtClean="0"/>
            </a:br>
            <a:r>
              <a:rPr lang="en-US" sz="2400" b="1" dirty="0" smtClean="0"/>
              <a:t/>
            </a:r>
            <a:br>
              <a:rPr lang="en-US" sz="2400" b="1" dirty="0" smtClean="0"/>
            </a:br>
            <a:r>
              <a:rPr lang="en-US" sz="2400" b="1" dirty="0" smtClean="0"/>
              <a:t>TAKE HOME POINTS</a:t>
            </a:r>
            <a:br>
              <a:rPr lang="en-US" sz="2400" b="1" dirty="0" smtClean="0"/>
            </a:br>
            <a:endParaRPr lang="en-US" sz="2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896A99-D66E-4861-80B0-E738C08901FB}" type="slidenum">
              <a:rPr lang="ar-SA" smtClean="0"/>
              <a:pPr/>
              <a:t>27</a:t>
            </a:fld>
            <a:endParaRPr lang="ar-SA"/>
          </a:p>
        </p:txBody>
      </p:sp>
      <p:pic>
        <p:nvPicPr>
          <p:cNvPr id="1026" name="Picture 2" descr="C:\Users\Public\Pictures\Sample Pictures\Chrysanthemum.jpg"/>
          <p:cNvPicPr>
            <a:picLocks noGrp="1" noChangeAspect="1" noChangeArrowheads="1"/>
          </p:cNvPicPr>
          <p:nvPr>
            <p:ph sz="quarter" idx="1"/>
          </p:nvPr>
        </p:nvPicPr>
        <p:blipFill>
          <a:blip r:embed="rId2" cstate="print"/>
          <a:srcRect/>
          <a:stretch>
            <a:fillRect/>
          </a:stretch>
        </p:blipFill>
        <p:spPr bwMode="auto">
          <a:xfrm>
            <a:off x="0" y="0"/>
            <a:ext cx="9143999" cy="6858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C6896A99-D66E-4861-80B0-E738C08901FB}" type="slidenum">
              <a:rPr lang="ar-SA" smtClean="0"/>
              <a:pPr/>
              <a:t>3</a:t>
            </a:fld>
            <a:endParaRPr lang="ar-SA"/>
          </a:p>
        </p:txBody>
      </p:sp>
      <p:sp>
        <p:nvSpPr>
          <p:cNvPr id="4" name="Content Placeholder 3"/>
          <p:cNvSpPr>
            <a:spLocks noGrp="1"/>
          </p:cNvSpPr>
          <p:nvPr>
            <p:ph sz="quarter"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23"/>
            <a:ext cx="9144000" cy="6818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2578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3456384" cy="801960"/>
          </a:xfrm>
        </p:spPr>
        <p:txBody>
          <a:bodyPr>
            <a:normAutofit/>
          </a:bodyPr>
          <a:lstStyle/>
          <a:p>
            <a:r>
              <a:rPr lang="en-US" sz="3600" b="1" dirty="0" smtClean="0">
                <a:solidFill>
                  <a:srgbClr val="FFFF00"/>
                </a:solidFill>
                <a:latin typeface="Constantia" pitchFamily="18" charset="0"/>
              </a:rPr>
              <a:t>Introduction</a:t>
            </a:r>
            <a:r>
              <a:rPr lang="en-US" sz="3600" dirty="0" smtClean="0"/>
              <a:t> </a:t>
            </a:r>
            <a:endParaRPr lang="ar-SA" sz="3600" dirty="0"/>
          </a:p>
        </p:txBody>
      </p:sp>
      <p:sp>
        <p:nvSpPr>
          <p:cNvPr id="3" name="Content Placeholder 2"/>
          <p:cNvSpPr>
            <a:spLocks noGrp="1"/>
          </p:cNvSpPr>
          <p:nvPr>
            <p:ph sz="quarter" idx="1"/>
          </p:nvPr>
        </p:nvSpPr>
        <p:spPr>
          <a:xfrm>
            <a:off x="395536" y="980728"/>
            <a:ext cx="8064896" cy="5513824"/>
          </a:xfrm>
        </p:spPr>
        <p:txBody>
          <a:bodyPr>
            <a:noAutofit/>
          </a:bodyPr>
          <a:lstStyle/>
          <a:p>
            <a:pPr algn="l" rtl="0"/>
            <a:r>
              <a:rPr lang="en-US" sz="2800" dirty="0" smtClean="0">
                <a:latin typeface="Times New Roman" pitchFamily="18" charset="0"/>
                <a:cs typeface="Times New Roman" pitchFamily="18" charset="0"/>
              </a:rPr>
              <a:t>Common</a:t>
            </a:r>
          </a:p>
          <a:p>
            <a:pPr algn="l" rtl="0"/>
            <a:r>
              <a:rPr lang="en-US" sz="2800" dirty="0" smtClean="0">
                <a:latin typeface="Times New Roman" pitchFamily="18" charset="0"/>
                <a:cs typeface="Times New Roman" pitchFamily="18" charset="0"/>
              </a:rPr>
              <a:t>Can  be </a:t>
            </a:r>
            <a:r>
              <a:rPr lang="en-US" sz="2800" dirty="0">
                <a:latin typeface="Times New Roman" pitchFamily="18" charset="0"/>
                <a:cs typeface="Times New Roman" pitchFamily="18" charset="0"/>
              </a:rPr>
              <a:t>mild </a:t>
            </a:r>
            <a:r>
              <a:rPr lang="en-US" sz="2800" dirty="0" smtClean="0">
                <a:latin typeface="Times New Roman" pitchFamily="18" charset="0"/>
                <a:cs typeface="Times New Roman" pitchFamily="18" charset="0"/>
              </a:rPr>
              <a:t>to moderate or sever  muscle or bone and lungs or heart valves . </a:t>
            </a:r>
          </a:p>
          <a:p>
            <a:pPr algn="l" rtl="0"/>
            <a:r>
              <a:rPr lang="en-US" sz="2800" b="1" i="1" dirty="0" smtClean="0">
                <a:solidFill>
                  <a:srgbClr val="FFFF00"/>
                </a:solidFill>
                <a:latin typeface="Times New Roman" pitchFamily="18" charset="0"/>
                <a:cs typeface="Times New Roman" pitchFamily="18" charset="0"/>
              </a:rPr>
              <a:t>Staphylococcus aureus</a:t>
            </a:r>
            <a:r>
              <a:rPr lang="en-US" sz="2800" b="1" dirty="0" smtClean="0">
                <a:solidFill>
                  <a:srgbClr val="FFFF00"/>
                </a:solidFill>
                <a:latin typeface="Times New Roman" pitchFamily="18" charset="0"/>
                <a:cs typeface="Times New Roman" pitchFamily="18" charset="0"/>
              </a:rPr>
              <a:t> </a:t>
            </a:r>
            <a:r>
              <a:rPr lang="en-US" sz="2800" dirty="0" smtClean="0">
                <a:latin typeface="Times New Roman" pitchFamily="18" charset="0"/>
                <a:cs typeface="Times New Roman" pitchFamily="18" charset="0"/>
              </a:rPr>
              <a:t>is the </a:t>
            </a:r>
            <a:r>
              <a:rPr lang="en-US" sz="2800" dirty="0" smtClean="0">
                <a:latin typeface="Times New Roman" pitchFamily="18" charset="0"/>
                <a:cs typeface="Times New Roman" pitchFamily="18" charset="0"/>
              </a:rPr>
              <a:t>most </a:t>
            </a:r>
            <a:r>
              <a:rPr lang="en-US" sz="2800" dirty="0" smtClean="0">
                <a:latin typeface="Times New Roman" pitchFamily="18" charset="0"/>
                <a:cs typeface="Times New Roman" pitchFamily="18" charset="0"/>
              </a:rPr>
              <a:t>cause</a:t>
            </a:r>
          </a:p>
          <a:p>
            <a:pPr algn="l" rtl="0"/>
            <a:r>
              <a:rPr lang="en-US" sz="2800" b="1" dirty="0" smtClean="0">
                <a:solidFill>
                  <a:srgbClr val="7030A0"/>
                </a:solidFill>
                <a:latin typeface="Times New Roman" pitchFamily="18" charset="0"/>
                <a:cs typeface="Times New Roman" pitchFamily="18" charset="0"/>
              </a:rPr>
              <a:t>Emerging antibiotic resistance among</a:t>
            </a:r>
          </a:p>
          <a:p>
            <a:pPr lvl="1" algn="l" rtl="0"/>
            <a:r>
              <a:rPr lang="en-US" sz="2800" dirty="0" smtClean="0">
                <a:latin typeface="Times New Roman" pitchFamily="18" charset="0"/>
                <a:cs typeface="Times New Roman" pitchFamily="18" charset="0"/>
              </a:rPr>
              <a:t> </a:t>
            </a:r>
            <a:r>
              <a:rPr lang="en-US" sz="2800" b="1" i="1" dirty="0" smtClean="0">
                <a:solidFill>
                  <a:srgbClr val="FF0000"/>
                </a:solidFill>
                <a:latin typeface="Times New Roman" pitchFamily="18" charset="0"/>
                <a:cs typeface="Times New Roman" pitchFamily="18" charset="0"/>
              </a:rPr>
              <a:t>Staphylococcus </a:t>
            </a:r>
            <a:r>
              <a:rPr lang="en-US" sz="2800" b="1" i="1" dirty="0" err="1" smtClean="0">
                <a:solidFill>
                  <a:srgbClr val="FF0000"/>
                </a:solidFill>
                <a:latin typeface="Times New Roman" pitchFamily="18" charset="0"/>
                <a:cs typeface="Times New Roman" pitchFamily="18" charset="0"/>
              </a:rPr>
              <a:t>aureus</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methicillin</a:t>
            </a:r>
            <a:r>
              <a:rPr lang="en-US" sz="2800" b="1" i="1" dirty="0" smtClean="0">
                <a:solidFill>
                  <a:srgbClr val="FF0000"/>
                </a:solidFill>
                <a:latin typeface="Times New Roman" pitchFamily="18" charset="0"/>
                <a:cs typeface="Times New Roman" pitchFamily="18" charset="0"/>
              </a:rPr>
              <a:t> resistance) </a:t>
            </a:r>
          </a:p>
          <a:p>
            <a:pPr lvl="1" algn="l" rtl="0"/>
            <a:r>
              <a:rPr lang="en-US" sz="2800" b="1" i="1" dirty="0" smtClean="0">
                <a:solidFill>
                  <a:srgbClr val="FF0000"/>
                </a:solidFill>
                <a:latin typeface="Times New Roman" pitchFamily="18" charset="0"/>
                <a:cs typeface="Times New Roman" pitchFamily="18" charset="0"/>
              </a:rPr>
              <a:t>Streptococcus </a:t>
            </a:r>
            <a:r>
              <a:rPr lang="en-US" sz="2800" b="1" i="1" dirty="0" err="1" smtClean="0">
                <a:solidFill>
                  <a:srgbClr val="FF0000"/>
                </a:solidFill>
                <a:latin typeface="Times New Roman" pitchFamily="18" charset="0"/>
                <a:cs typeface="Times New Roman" pitchFamily="18" charset="0"/>
              </a:rPr>
              <a:t>pyogenes</a:t>
            </a:r>
            <a:r>
              <a:rPr lang="en-US" sz="2800" b="1" i="1" dirty="0" smtClean="0">
                <a:solidFill>
                  <a:srgbClr val="FF0000"/>
                </a:solidFill>
                <a:latin typeface="Times New Roman" pitchFamily="18" charset="0"/>
                <a:cs typeface="Times New Roman" pitchFamily="18" charset="0"/>
              </a:rPr>
              <a:t> </a:t>
            </a:r>
            <a:r>
              <a:rPr lang="en-US" sz="2800" b="1" dirty="0" smtClean="0">
                <a:solidFill>
                  <a:srgbClr val="FF0000"/>
                </a:solidFill>
                <a:latin typeface="Times New Roman" pitchFamily="18" charset="0"/>
                <a:cs typeface="Times New Roman" pitchFamily="18" charset="0"/>
              </a:rPr>
              <a:t>(erythromycin resistance) </a:t>
            </a:r>
            <a:endParaRPr lang="ar-SA" sz="2800" b="1" dirty="0">
              <a:solidFill>
                <a:srgbClr val="FF0000"/>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C6896A99-D66E-4861-80B0-E738C08901FB}" type="slidenum">
              <a:rPr lang="ar-SA" smtClean="0"/>
              <a:pPr/>
              <a:t>4</a:t>
            </a:fld>
            <a:endParaRPr lang="ar-SA"/>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95536" y="404664"/>
            <a:ext cx="8229600" cy="5760640"/>
          </a:xfrm>
        </p:spPr>
        <p:txBody>
          <a:bodyPr>
            <a:normAutofit fontScale="92500" lnSpcReduction="20000"/>
          </a:bodyPr>
          <a:lstStyle/>
          <a:p>
            <a:pPr algn="l" rtl="0">
              <a:buNone/>
            </a:pPr>
            <a:r>
              <a:rPr lang="en-US" sz="2400" b="1" dirty="0" smtClean="0">
                <a:solidFill>
                  <a:srgbClr val="FF0000"/>
                </a:solidFill>
                <a:latin typeface="Batang" pitchFamily="18" charset="-127"/>
                <a:ea typeface="Batang" pitchFamily="18" charset="-127"/>
              </a:rPr>
              <a:t>  </a:t>
            </a:r>
            <a:r>
              <a:rPr lang="en-US" sz="2400" b="1" dirty="0" smtClean="0">
                <a:solidFill>
                  <a:srgbClr val="EFEF29"/>
                </a:solidFill>
                <a:latin typeface="Batang" pitchFamily="18" charset="-127"/>
                <a:ea typeface="Batang" pitchFamily="18" charset="-127"/>
              </a:rPr>
              <a:t> </a:t>
            </a:r>
            <a:r>
              <a:rPr lang="en-US" b="1" dirty="0" smtClean="0">
                <a:solidFill>
                  <a:srgbClr val="EFEF29"/>
                </a:solidFill>
                <a:latin typeface="Arial Black" pitchFamily="34" charset="0"/>
                <a:ea typeface="Batang" pitchFamily="18" charset="-127"/>
              </a:rPr>
              <a:t>key to developing an adequate differential </a:t>
            </a:r>
            <a:r>
              <a:rPr lang="en-US" b="1" dirty="0" smtClean="0">
                <a:solidFill>
                  <a:srgbClr val="FFFF00"/>
                </a:solidFill>
                <a:latin typeface="Arial Black" pitchFamily="34" charset="0"/>
                <a:ea typeface="Batang" pitchFamily="18" charset="-127"/>
                <a:cs typeface="+mj-cs"/>
              </a:rPr>
              <a:t>diagnosis</a:t>
            </a:r>
            <a:r>
              <a:rPr lang="en-US" b="1" dirty="0" smtClean="0">
                <a:solidFill>
                  <a:srgbClr val="EFEF29"/>
                </a:solidFill>
                <a:latin typeface="Arial Black" pitchFamily="34" charset="0"/>
                <a:ea typeface="Batang" pitchFamily="18" charset="-127"/>
                <a:cs typeface="+mj-cs"/>
              </a:rPr>
              <a:t> requires</a:t>
            </a:r>
            <a:endParaRPr lang="en-US" sz="2400" b="1" dirty="0" smtClean="0">
              <a:solidFill>
                <a:srgbClr val="EFEF29"/>
              </a:solidFill>
              <a:latin typeface="Arial Black" pitchFamily="34" charset="0"/>
              <a:ea typeface="Batang" pitchFamily="18" charset="-127"/>
              <a:cs typeface="+mj-cs"/>
            </a:endParaRPr>
          </a:p>
          <a:p>
            <a:pPr algn="l" rtl="0"/>
            <a:r>
              <a:rPr lang="en-US" sz="2800" dirty="0" smtClean="0">
                <a:solidFill>
                  <a:srgbClr val="FF0000"/>
                </a:solidFill>
                <a:latin typeface="Times New Roman" pitchFamily="18" charset="0"/>
                <a:ea typeface="Batang" pitchFamily="18" charset="-127"/>
                <a:cs typeface="Times New Roman" pitchFamily="18" charset="0"/>
              </a:rPr>
              <a:t>History</a:t>
            </a:r>
          </a:p>
          <a:p>
            <a:pPr lvl="1" algn="l" rtl="0"/>
            <a:r>
              <a:rPr lang="en-US" sz="2800" dirty="0" smtClean="0">
                <a:latin typeface="Times New Roman" pitchFamily="18" charset="0"/>
                <a:ea typeface="Batang" pitchFamily="18" charset="-127"/>
                <a:cs typeface="Times New Roman" pitchFamily="18" charset="0"/>
              </a:rPr>
              <a:t>patient’s immune status</a:t>
            </a:r>
            <a:r>
              <a:rPr lang="en-US" sz="2800" dirty="0">
                <a:latin typeface="Times New Roman" pitchFamily="18" charset="0"/>
                <a:ea typeface="Batang" pitchFamily="18" charset="-127"/>
                <a:cs typeface="Times New Roman" pitchFamily="18" charset="0"/>
              </a:rPr>
              <a:t>, the geographical locale, travel history, recent trauma </a:t>
            </a:r>
            <a:r>
              <a:rPr lang="en-US" sz="2800" dirty="0" smtClean="0">
                <a:latin typeface="Times New Roman" pitchFamily="18" charset="0"/>
                <a:ea typeface="Batang" pitchFamily="18" charset="-127"/>
                <a:cs typeface="Times New Roman" pitchFamily="18" charset="0"/>
              </a:rPr>
              <a:t>or surgery</a:t>
            </a:r>
            <a:r>
              <a:rPr lang="en-US" sz="2800" dirty="0">
                <a:latin typeface="Times New Roman" pitchFamily="18" charset="0"/>
                <a:ea typeface="Batang" pitchFamily="18" charset="-127"/>
                <a:cs typeface="Times New Roman" pitchFamily="18" charset="0"/>
              </a:rPr>
              <a:t>, previous antimicrobial therapy, </a:t>
            </a:r>
            <a:r>
              <a:rPr lang="en-US" sz="2800" dirty="0" smtClean="0">
                <a:latin typeface="Times New Roman" pitchFamily="18" charset="0"/>
                <a:ea typeface="Batang" pitchFamily="18" charset="-127"/>
                <a:cs typeface="Times New Roman" pitchFamily="18" charset="0"/>
              </a:rPr>
              <a:t>lifestyle, and animal </a:t>
            </a:r>
            <a:r>
              <a:rPr lang="en-US" sz="2800" dirty="0">
                <a:latin typeface="Times New Roman" pitchFamily="18" charset="0"/>
                <a:ea typeface="Batang" pitchFamily="18" charset="-127"/>
                <a:cs typeface="Times New Roman" pitchFamily="18" charset="0"/>
              </a:rPr>
              <a:t>exposure or </a:t>
            </a:r>
            <a:r>
              <a:rPr lang="en-US" sz="2800" dirty="0" smtClean="0">
                <a:latin typeface="Times New Roman" pitchFamily="18" charset="0"/>
                <a:ea typeface="Batang" pitchFamily="18" charset="-127"/>
                <a:cs typeface="Times New Roman" pitchFamily="18" charset="0"/>
              </a:rPr>
              <a:t>bites</a:t>
            </a:r>
          </a:p>
          <a:p>
            <a:pPr algn="l" rtl="0"/>
            <a:r>
              <a:rPr lang="en-US" sz="2800" dirty="0">
                <a:solidFill>
                  <a:srgbClr val="FF0000"/>
                </a:solidFill>
                <a:latin typeface="Times New Roman" pitchFamily="18" charset="0"/>
                <a:ea typeface="Batang" pitchFamily="18" charset="-127"/>
                <a:cs typeface="Times New Roman" pitchFamily="18" charset="0"/>
              </a:rPr>
              <a:t>P</a:t>
            </a:r>
            <a:r>
              <a:rPr lang="en-US" sz="2800" dirty="0" smtClean="0">
                <a:solidFill>
                  <a:srgbClr val="FF0000"/>
                </a:solidFill>
                <a:latin typeface="Times New Roman" pitchFamily="18" charset="0"/>
                <a:ea typeface="Batang" pitchFamily="18" charset="-127"/>
                <a:cs typeface="Times New Roman" pitchFamily="18" charset="0"/>
              </a:rPr>
              <a:t>hysical examination</a:t>
            </a:r>
          </a:p>
          <a:p>
            <a:pPr lvl="1" algn="l" rtl="0"/>
            <a:r>
              <a:rPr lang="en-US" sz="2800" dirty="0">
                <a:latin typeface="Times New Roman" pitchFamily="18" charset="0"/>
                <a:cs typeface="Times New Roman" pitchFamily="18" charset="0"/>
              </a:rPr>
              <a:t>severity of </a:t>
            </a:r>
            <a:r>
              <a:rPr lang="en-US" sz="2800" dirty="0" smtClean="0">
                <a:latin typeface="Times New Roman" pitchFamily="18" charset="0"/>
                <a:cs typeface="Times New Roman" pitchFamily="18" charset="0"/>
              </a:rPr>
              <a:t>infection</a:t>
            </a:r>
            <a:endParaRPr lang="en-US" sz="2800" dirty="0" smtClean="0">
              <a:latin typeface="Times New Roman" pitchFamily="18" charset="0"/>
              <a:ea typeface="Batang" pitchFamily="18" charset="-127"/>
              <a:cs typeface="Times New Roman" pitchFamily="18" charset="0"/>
            </a:endParaRPr>
          </a:p>
          <a:p>
            <a:pPr algn="l" rtl="0"/>
            <a:r>
              <a:rPr lang="en-US" sz="2800" dirty="0" smtClean="0">
                <a:solidFill>
                  <a:srgbClr val="FF0000"/>
                </a:solidFill>
                <a:latin typeface="Times New Roman" pitchFamily="18" charset="0"/>
                <a:ea typeface="Batang" pitchFamily="18" charset="-127"/>
                <a:cs typeface="Times New Roman" pitchFamily="18" charset="0"/>
              </a:rPr>
              <a:t>Investigation</a:t>
            </a:r>
          </a:p>
          <a:p>
            <a:pPr lvl="1" algn="l" rtl="0"/>
            <a:r>
              <a:rPr lang="en-US" sz="2500" dirty="0" smtClean="0">
                <a:solidFill>
                  <a:srgbClr val="FF0000"/>
                </a:solidFill>
                <a:latin typeface="Times New Roman" pitchFamily="18" charset="0"/>
                <a:ea typeface="Batang" pitchFamily="18" charset="-127"/>
                <a:cs typeface="Times New Roman" pitchFamily="18" charset="0"/>
              </a:rPr>
              <a:t>CBCs, Chemistry</a:t>
            </a:r>
          </a:p>
          <a:p>
            <a:pPr lvl="1" algn="l" rtl="0"/>
            <a:r>
              <a:rPr lang="en-US" sz="2500" dirty="0" smtClean="0">
                <a:solidFill>
                  <a:srgbClr val="FF0000"/>
                </a:solidFill>
                <a:latin typeface="Times New Roman" pitchFamily="18" charset="0"/>
                <a:ea typeface="Batang" pitchFamily="18" charset="-127"/>
                <a:cs typeface="Times New Roman" pitchFamily="18" charset="0"/>
              </a:rPr>
              <a:t>Swab, biopsy </a:t>
            </a:r>
            <a:r>
              <a:rPr lang="en-US" sz="2500" dirty="0">
                <a:solidFill>
                  <a:srgbClr val="FF0000"/>
                </a:solidFill>
                <a:latin typeface="Times New Roman" pitchFamily="18" charset="0"/>
                <a:ea typeface="Batang" pitchFamily="18" charset="-127"/>
                <a:cs typeface="Times New Roman" pitchFamily="18" charset="0"/>
              </a:rPr>
              <a:t>or </a:t>
            </a:r>
            <a:r>
              <a:rPr lang="en-US" sz="2500" dirty="0" smtClean="0">
                <a:solidFill>
                  <a:srgbClr val="FF0000"/>
                </a:solidFill>
                <a:latin typeface="Times New Roman" pitchFamily="18" charset="0"/>
                <a:ea typeface="Batang" pitchFamily="18" charset="-127"/>
                <a:cs typeface="Times New Roman" pitchFamily="18" charset="0"/>
              </a:rPr>
              <a:t>aspiration</a:t>
            </a:r>
            <a:endParaRPr lang="en-US" sz="2500" dirty="0" smtClean="0">
              <a:latin typeface="Times New Roman" pitchFamily="18" charset="0"/>
              <a:ea typeface="Batang" pitchFamily="18" charset="-127"/>
              <a:cs typeface="Times New Roman" pitchFamily="18" charset="0"/>
            </a:endParaRPr>
          </a:p>
          <a:p>
            <a:pPr lvl="1" algn="l" rtl="0"/>
            <a:r>
              <a:rPr lang="en-US" sz="2500" dirty="0" smtClean="0">
                <a:solidFill>
                  <a:srgbClr val="FF0000"/>
                </a:solidFill>
                <a:latin typeface="Times New Roman" pitchFamily="18" charset="0"/>
                <a:ea typeface="Batang" pitchFamily="18" charset="-127"/>
                <a:cs typeface="Times New Roman" pitchFamily="18" charset="0"/>
              </a:rPr>
              <a:t>Radiographic </a:t>
            </a:r>
            <a:r>
              <a:rPr lang="en-US" sz="2500" dirty="0" smtClean="0">
                <a:solidFill>
                  <a:srgbClr val="FF0000"/>
                </a:solidFill>
                <a:latin typeface="Times New Roman" pitchFamily="18" charset="0"/>
                <a:ea typeface="Batang" pitchFamily="18" charset="-127"/>
                <a:cs typeface="Times New Roman" pitchFamily="18" charset="0"/>
              </a:rPr>
              <a:t>procedures</a:t>
            </a:r>
          </a:p>
          <a:p>
            <a:pPr lvl="2" algn="l" rtl="0"/>
            <a:r>
              <a:rPr lang="en-US" sz="2500" dirty="0" smtClean="0">
                <a:latin typeface="Times New Roman" pitchFamily="18" charset="0"/>
                <a:ea typeface="Batang" pitchFamily="18" charset="-127"/>
                <a:cs typeface="Times New Roman" pitchFamily="18" charset="0"/>
              </a:rPr>
              <a:t>Level of </a:t>
            </a:r>
            <a:r>
              <a:rPr lang="en-US" sz="2500" dirty="0">
                <a:latin typeface="Times New Roman" pitchFamily="18" charset="0"/>
                <a:ea typeface="Batang" pitchFamily="18" charset="-127"/>
                <a:cs typeface="Times New Roman" pitchFamily="18" charset="0"/>
              </a:rPr>
              <a:t>infection and the presence of gas or abscess</a:t>
            </a:r>
            <a:r>
              <a:rPr lang="en-US" sz="2500" dirty="0" smtClean="0">
                <a:latin typeface="Times New Roman" pitchFamily="18" charset="0"/>
                <a:ea typeface="Batang" pitchFamily="18" charset="-127"/>
                <a:cs typeface="Times New Roman" pitchFamily="18" charset="0"/>
              </a:rPr>
              <a:t>.</a:t>
            </a:r>
          </a:p>
          <a:p>
            <a:pPr algn="l" rtl="0"/>
            <a:r>
              <a:rPr lang="en-US" sz="2800" dirty="0" smtClean="0">
                <a:solidFill>
                  <a:srgbClr val="FF0000"/>
                </a:solidFill>
                <a:latin typeface="Times New Roman" pitchFamily="18" charset="0"/>
                <a:ea typeface="Batang" pitchFamily="18" charset="-127"/>
                <a:cs typeface="Times New Roman" pitchFamily="18" charset="0"/>
              </a:rPr>
              <a:t>Surgical exploration </a:t>
            </a:r>
            <a:r>
              <a:rPr lang="en-US" sz="2800" dirty="0">
                <a:solidFill>
                  <a:srgbClr val="FF0000"/>
                </a:solidFill>
                <a:latin typeface="Times New Roman" pitchFamily="18" charset="0"/>
                <a:ea typeface="Batang" pitchFamily="18" charset="-127"/>
                <a:cs typeface="Times New Roman" pitchFamily="18" charset="0"/>
              </a:rPr>
              <a:t>or </a:t>
            </a:r>
            <a:r>
              <a:rPr lang="en-US" sz="2800" dirty="0" smtClean="0">
                <a:solidFill>
                  <a:srgbClr val="FF0000"/>
                </a:solidFill>
                <a:latin typeface="Times New Roman" pitchFamily="18" charset="0"/>
                <a:ea typeface="Batang" pitchFamily="18" charset="-127"/>
                <a:cs typeface="Times New Roman" pitchFamily="18" charset="0"/>
              </a:rPr>
              <a:t>debridement</a:t>
            </a:r>
          </a:p>
          <a:p>
            <a:pPr lvl="1" algn="l" rtl="0"/>
            <a:r>
              <a:rPr lang="en-US" sz="2800" dirty="0" smtClean="0">
                <a:latin typeface="Times New Roman" pitchFamily="18" charset="0"/>
                <a:ea typeface="Batang" pitchFamily="18" charset="-127"/>
                <a:cs typeface="Times New Roman" pitchFamily="18" charset="0"/>
              </a:rPr>
              <a:t>Diagnostic  and </a:t>
            </a:r>
            <a:r>
              <a:rPr lang="en-US" sz="2800" dirty="0">
                <a:latin typeface="Times New Roman" pitchFamily="18" charset="0"/>
                <a:ea typeface="Batang" pitchFamily="18" charset="-127"/>
                <a:cs typeface="Times New Roman" pitchFamily="18" charset="0"/>
              </a:rPr>
              <a:t>therapeutic</a:t>
            </a:r>
            <a:endParaRPr lang="en-US" sz="2800" dirty="0" smtClean="0">
              <a:latin typeface="Times New Roman" pitchFamily="18" charset="0"/>
              <a:ea typeface="Batang" pitchFamily="18" charset="-127"/>
              <a:cs typeface="Times New Roman" pitchFamily="18" charset="0"/>
            </a:endParaRPr>
          </a:p>
          <a:p>
            <a:pPr algn="l" rtl="0"/>
            <a:endParaRPr lang="en-US" sz="7100" dirty="0" smtClean="0"/>
          </a:p>
          <a:p>
            <a:pPr lvl="1" algn="l" rtl="0"/>
            <a:endParaRPr lang="en-US" sz="7400" dirty="0" smtClean="0">
              <a:latin typeface="Batang" pitchFamily="18" charset="-127"/>
              <a:ea typeface="Batang" pitchFamily="18" charset="-127"/>
            </a:endParaRPr>
          </a:p>
          <a:p>
            <a:pPr algn="l" rtl="0"/>
            <a:endParaRPr lang="en-US" dirty="0">
              <a:latin typeface="Batang" pitchFamily="18" charset="-127"/>
              <a:ea typeface="Batang" pitchFamily="18" charset="-127"/>
            </a:endParaRPr>
          </a:p>
        </p:txBody>
      </p:sp>
      <p:sp>
        <p:nvSpPr>
          <p:cNvPr id="4" name="Slide Number Placeholder 3"/>
          <p:cNvSpPr>
            <a:spLocks noGrp="1"/>
          </p:cNvSpPr>
          <p:nvPr>
            <p:ph type="sldNum" sz="quarter" idx="12"/>
          </p:nvPr>
        </p:nvSpPr>
        <p:spPr/>
        <p:txBody>
          <a:bodyPr/>
          <a:lstStyle/>
          <a:p>
            <a:fld id="{C6896A99-D66E-4861-80B0-E738C08901FB}" type="slidenum">
              <a:rPr lang="ar-SA" smtClean="0"/>
              <a:pPr/>
              <a:t>5</a:t>
            </a:fld>
            <a:endParaRPr lang="ar-SA"/>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8229600" cy="990600"/>
          </a:xfrm>
        </p:spPr>
        <p:txBody>
          <a:bodyPr>
            <a:normAutofit fontScale="90000"/>
          </a:bodyPr>
          <a:lstStyle/>
          <a:p>
            <a:r>
              <a:rPr lang="en-US" b="1" dirty="0" smtClean="0">
                <a:solidFill>
                  <a:srgbClr val="FFFF00"/>
                </a:solidFill>
              </a:rPr>
              <a:t>   </a:t>
            </a:r>
            <a:r>
              <a:rPr lang="en-US" b="1" u="sng" dirty="0" smtClean="0">
                <a:solidFill>
                  <a:srgbClr val="FF0000"/>
                </a:solidFill>
                <a:latin typeface="Constantia" pitchFamily="18" charset="0"/>
                <a:ea typeface="Batang" pitchFamily="18" charset="-127"/>
              </a:rPr>
              <a:t>IMPETIGO-(</a:t>
            </a:r>
            <a:r>
              <a:rPr lang="en-US" b="1" u="sng" dirty="0" smtClean="0">
                <a:solidFill>
                  <a:srgbClr val="FF0000"/>
                </a:solidFill>
                <a:latin typeface="Constantia" pitchFamily="18" charset="0"/>
              </a:rPr>
              <a:t> </a:t>
            </a:r>
            <a:r>
              <a:rPr lang="en-US" b="1" u="sng" dirty="0" err="1" smtClean="0">
                <a:solidFill>
                  <a:srgbClr val="FF0000"/>
                </a:solidFill>
                <a:latin typeface="Constantia" pitchFamily="18" charset="0"/>
                <a:ea typeface="Batang" pitchFamily="18" charset="-127"/>
              </a:rPr>
              <a:t>Pyoderma</a:t>
            </a:r>
            <a:r>
              <a:rPr lang="en-US" b="1" u="sng" dirty="0" smtClean="0">
                <a:solidFill>
                  <a:srgbClr val="FF0000"/>
                </a:solidFill>
                <a:latin typeface="Constantia" pitchFamily="18" charset="0"/>
                <a:ea typeface="Batang" pitchFamily="18" charset="-127"/>
              </a:rPr>
              <a:t>)</a:t>
            </a:r>
            <a:br>
              <a:rPr lang="en-US" b="1" u="sng" dirty="0" smtClean="0">
                <a:solidFill>
                  <a:srgbClr val="FF0000"/>
                </a:solidFill>
                <a:latin typeface="Constantia" pitchFamily="18" charset="0"/>
                <a:ea typeface="Batang" pitchFamily="18" charset="-127"/>
              </a:rPr>
            </a:br>
            <a:endParaRPr lang="ar-SA" b="1" dirty="0">
              <a:solidFill>
                <a:srgbClr val="FFFF00"/>
              </a:solidFill>
            </a:endParaRPr>
          </a:p>
        </p:txBody>
      </p:sp>
      <p:sp>
        <p:nvSpPr>
          <p:cNvPr id="3" name="Content Placeholder 2"/>
          <p:cNvSpPr>
            <a:spLocks noGrp="1"/>
          </p:cNvSpPr>
          <p:nvPr>
            <p:ph sz="quarter" idx="1"/>
          </p:nvPr>
        </p:nvSpPr>
        <p:spPr>
          <a:xfrm>
            <a:off x="323528" y="1034271"/>
            <a:ext cx="8064896" cy="4680520"/>
          </a:xfrm>
        </p:spPr>
        <p:txBody>
          <a:bodyPr>
            <a:normAutofit fontScale="25000" lnSpcReduction="20000"/>
          </a:bodyPr>
          <a:lstStyle/>
          <a:p>
            <a:pPr lvl="1" algn="l" rtl="0">
              <a:lnSpc>
                <a:spcPct val="120000"/>
              </a:lnSpc>
            </a:pPr>
            <a:r>
              <a:rPr lang="en-US" sz="8000" b="1" dirty="0" smtClean="0">
                <a:latin typeface="+mj-lt"/>
                <a:ea typeface="Batang" pitchFamily="18" charset="-127"/>
              </a:rPr>
              <a:t>A common skin </a:t>
            </a:r>
            <a:r>
              <a:rPr lang="en-US" sz="8000" b="1" dirty="0" smtClean="0">
                <a:latin typeface="+mj-lt"/>
                <a:ea typeface="Batang" pitchFamily="18" charset="-127"/>
              </a:rPr>
              <a:t>infection</a:t>
            </a:r>
          </a:p>
          <a:p>
            <a:pPr lvl="1" algn="l" rtl="0">
              <a:lnSpc>
                <a:spcPct val="120000"/>
              </a:lnSpc>
            </a:pPr>
            <a:r>
              <a:rPr lang="en-US" sz="8000" b="1" dirty="0" smtClean="0">
                <a:latin typeface="+mj-lt"/>
                <a:ea typeface="Batang" pitchFamily="18" charset="-127"/>
              </a:rPr>
              <a:t>Children </a:t>
            </a:r>
            <a:r>
              <a:rPr lang="en-US" sz="8000" b="1" dirty="0">
                <a:solidFill>
                  <a:srgbClr val="FFFF00"/>
                </a:solidFill>
                <a:latin typeface="+mj-lt"/>
                <a:ea typeface="Batang" pitchFamily="18" charset="-127"/>
              </a:rPr>
              <a:t>2–5</a:t>
            </a:r>
            <a:r>
              <a:rPr lang="en-US" sz="8000" b="1" dirty="0">
                <a:latin typeface="+mj-lt"/>
                <a:ea typeface="Batang" pitchFamily="18" charset="-127"/>
              </a:rPr>
              <a:t> </a:t>
            </a:r>
            <a:r>
              <a:rPr lang="en-US" sz="8000" b="1" dirty="0" err="1">
                <a:latin typeface="+mj-lt"/>
                <a:ea typeface="Batang" pitchFamily="18" charset="-127"/>
              </a:rPr>
              <a:t>Yr</a:t>
            </a:r>
            <a:r>
              <a:rPr lang="en-US" sz="8000" b="1" dirty="0">
                <a:latin typeface="+mj-lt"/>
                <a:ea typeface="Batang" pitchFamily="18" charset="-127"/>
              </a:rPr>
              <a:t>  in tropical or subtropical regions</a:t>
            </a:r>
          </a:p>
          <a:p>
            <a:pPr lvl="1" algn="l" rtl="0">
              <a:lnSpc>
                <a:spcPct val="120000"/>
              </a:lnSpc>
            </a:pPr>
            <a:r>
              <a:rPr lang="en-US" sz="8000" b="1" dirty="0" smtClean="0">
                <a:latin typeface="+mj-lt"/>
                <a:ea typeface="Batang" pitchFamily="18" charset="-127"/>
              </a:rPr>
              <a:t>Nearly </a:t>
            </a:r>
            <a:r>
              <a:rPr lang="en-US" sz="8000" b="1" dirty="0" smtClean="0">
                <a:latin typeface="+mj-lt"/>
                <a:ea typeface="Batang" pitchFamily="18" charset="-127"/>
              </a:rPr>
              <a:t>always caused by </a:t>
            </a:r>
            <a:r>
              <a:rPr lang="el-GR" sz="8000" b="1" dirty="0" smtClean="0">
                <a:solidFill>
                  <a:srgbClr val="FFFF00"/>
                </a:solidFill>
                <a:latin typeface="+mj-lt"/>
                <a:ea typeface="Batang" pitchFamily="18" charset="-127"/>
              </a:rPr>
              <a:t>β</a:t>
            </a:r>
            <a:r>
              <a:rPr lang="en-US" sz="8000" b="1" dirty="0" smtClean="0">
                <a:solidFill>
                  <a:srgbClr val="FFFF00"/>
                </a:solidFill>
                <a:latin typeface="+mj-lt"/>
                <a:ea typeface="Batang" pitchFamily="18" charset="-127"/>
              </a:rPr>
              <a:t>-hemolytic streptococci </a:t>
            </a:r>
            <a:r>
              <a:rPr lang="en-US" sz="8000" b="1" dirty="0" smtClean="0">
                <a:latin typeface="+mj-lt"/>
                <a:ea typeface="Batang" pitchFamily="18" charset="-127"/>
              </a:rPr>
              <a:t>and/or </a:t>
            </a:r>
            <a:r>
              <a:rPr lang="en-US" sz="8000" b="1" i="1" dirty="0" err="1" smtClean="0">
                <a:solidFill>
                  <a:srgbClr val="FFFF00"/>
                </a:solidFill>
                <a:latin typeface="+mj-lt"/>
                <a:ea typeface="Batang" pitchFamily="18" charset="-127"/>
              </a:rPr>
              <a:t>S.aureus</a:t>
            </a:r>
            <a:r>
              <a:rPr lang="en-US" sz="8000" b="1" i="1" dirty="0" smtClean="0">
                <a:latin typeface="+mj-lt"/>
                <a:ea typeface="Batang" pitchFamily="18" charset="-127"/>
              </a:rPr>
              <a:t>.</a:t>
            </a:r>
          </a:p>
          <a:p>
            <a:pPr lvl="1" algn="l" rtl="0">
              <a:lnSpc>
                <a:spcPct val="120000"/>
              </a:lnSpc>
            </a:pPr>
            <a:r>
              <a:rPr lang="en-US" sz="8000" b="1" dirty="0" err="1">
                <a:latin typeface="+mj-lt"/>
                <a:ea typeface="Batang" pitchFamily="18" charset="-127"/>
                <a:cs typeface="Times New Roman" pitchFamily="18" charset="0"/>
              </a:rPr>
              <a:t>Nonbullous</a:t>
            </a:r>
            <a:r>
              <a:rPr lang="en-US" sz="8000" b="1" dirty="0">
                <a:latin typeface="+mj-lt"/>
                <a:ea typeface="Batang" pitchFamily="18" charset="-127"/>
                <a:cs typeface="Times New Roman" pitchFamily="18" charset="0"/>
              </a:rPr>
              <a:t> (Streptococcus) or Bullous  (</a:t>
            </a:r>
            <a:r>
              <a:rPr lang="en-US" sz="8000" b="1" i="1" dirty="0">
                <a:solidFill>
                  <a:srgbClr val="FFFF00"/>
                </a:solidFill>
                <a:latin typeface="+mj-lt"/>
                <a:cs typeface="Times New Roman" pitchFamily="18" charset="0"/>
              </a:rPr>
              <a:t>S. </a:t>
            </a:r>
            <a:r>
              <a:rPr lang="en-US" sz="8000" b="1" i="1" dirty="0" err="1">
                <a:solidFill>
                  <a:srgbClr val="FFFF00"/>
                </a:solidFill>
                <a:latin typeface="+mj-lt"/>
                <a:cs typeface="Times New Roman" pitchFamily="18" charset="0"/>
              </a:rPr>
              <a:t>aureus</a:t>
            </a:r>
            <a:r>
              <a:rPr lang="en-US" sz="8000" b="1" i="1" dirty="0">
                <a:solidFill>
                  <a:srgbClr val="FFFF00"/>
                </a:solidFill>
                <a:latin typeface="+mj-lt"/>
                <a:cs typeface="Times New Roman" pitchFamily="18" charset="0"/>
              </a:rPr>
              <a:t> </a:t>
            </a:r>
            <a:r>
              <a:rPr lang="en-US" sz="8000" i="1" dirty="0">
                <a:latin typeface="+mj-lt"/>
                <a:cs typeface="Times New Roman" pitchFamily="18" charset="0"/>
              </a:rPr>
              <a:t>)</a:t>
            </a:r>
          </a:p>
          <a:p>
            <a:pPr lvl="1" algn="l" rtl="0">
              <a:lnSpc>
                <a:spcPct val="120000"/>
              </a:lnSpc>
            </a:pPr>
            <a:r>
              <a:rPr lang="en-US" sz="8000" b="1" dirty="0" smtClean="0">
                <a:latin typeface="+mj-lt"/>
                <a:ea typeface="Batang" pitchFamily="18" charset="-127"/>
              </a:rPr>
              <a:t>Consists </a:t>
            </a:r>
            <a:r>
              <a:rPr lang="en-US" sz="8000" b="1" dirty="0">
                <a:latin typeface="+mj-lt"/>
                <a:ea typeface="Batang" pitchFamily="18" charset="-127"/>
              </a:rPr>
              <a:t>of discrete purulent lesions </a:t>
            </a:r>
            <a:endParaRPr lang="en-US" sz="8000" b="1" dirty="0" smtClean="0">
              <a:latin typeface="+mj-lt"/>
              <a:ea typeface="Batang" pitchFamily="18" charset="-127"/>
            </a:endParaRPr>
          </a:p>
          <a:p>
            <a:pPr lvl="1" algn="l" rtl="0">
              <a:lnSpc>
                <a:spcPct val="120000"/>
              </a:lnSpc>
            </a:pPr>
            <a:r>
              <a:rPr lang="en-US" sz="8000" b="1" dirty="0" smtClean="0">
                <a:latin typeface="+mj-lt"/>
                <a:ea typeface="Batang" pitchFamily="18" charset="-127"/>
              </a:rPr>
              <a:t>Exposed </a:t>
            </a:r>
            <a:r>
              <a:rPr lang="en-US" sz="8000" b="1" dirty="0">
                <a:latin typeface="+mj-lt"/>
                <a:ea typeface="Batang" pitchFamily="18" charset="-127"/>
              </a:rPr>
              <a:t>areas of the </a:t>
            </a:r>
            <a:r>
              <a:rPr lang="en-US" sz="8000" b="1" dirty="0" smtClean="0">
                <a:latin typeface="+mj-lt"/>
                <a:ea typeface="Batang" pitchFamily="18" charset="-127"/>
              </a:rPr>
              <a:t>body( </a:t>
            </a:r>
            <a:r>
              <a:rPr lang="en-US" sz="8000" b="1" dirty="0">
                <a:latin typeface="+mj-lt"/>
                <a:ea typeface="Batang" pitchFamily="18" charset="-127"/>
              </a:rPr>
              <a:t>face and </a:t>
            </a:r>
            <a:r>
              <a:rPr lang="en-US" sz="8000" b="1" dirty="0" smtClean="0">
                <a:latin typeface="+mj-lt"/>
                <a:ea typeface="Batang" pitchFamily="18" charset="-127"/>
              </a:rPr>
              <a:t>extremities</a:t>
            </a:r>
            <a:r>
              <a:rPr lang="en-US" sz="8000" dirty="0" smtClean="0">
                <a:latin typeface="+mj-lt"/>
              </a:rPr>
              <a:t>)</a:t>
            </a:r>
          </a:p>
          <a:p>
            <a:pPr lvl="1" algn="l" rtl="0">
              <a:lnSpc>
                <a:spcPct val="120000"/>
              </a:lnSpc>
            </a:pPr>
            <a:r>
              <a:rPr lang="en-US" sz="8000" b="1" dirty="0" smtClean="0">
                <a:latin typeface="+mj-lt"/>
                <a:ea typeface="Batang" pitchFamily="18" charset="-127"/>
              </a:rPr>
              <a:t>Skin colonization- Inoculation by abrasions, minor trauma, or insect bites</a:t>
            </a:r>
            <a:endParaRPr lang="en-US" sz="8000" dirty="0" smtClean="0">
              <a:latin typeface="+mj-lt"/>
            </a:endParaRPr>
          </a:p>
          <a:p>
            <a:pPr lvl="1" algn="l" rtl="0">
              <a:lnSpc>
                <a:spcPct val="120000"/>
              </a:lnSpc>
            </a:pPr>
            <a:r>
              <a:rPr lang="en-US" sz="8000" b="1" dirty="0" smtClean="0">
                <a:latin typeface="+mj-lt"/>
                <a:ea typeface="Batang" pitchFamily="18" charset="-127"/>
                <a:cs typeface="Times New Roman" pitchFamily="18" charset="0"/>
              </a:rPr>
              <a:t>Systemic </a:t>
            </a:r>
            <a:r>
              <a:rPr lang="en-US" sz="8000" b="1" dirty="0">
                <a:latin typeface="+mj-lt"/>
                <a:ea typeface="Batang" pitchFamily="18" charset="-127"/>
                <a:cs typeface="Times New Roman" pitchFamily="18" charset="0"/>
              </a:rPr>
              <a:t>symptoms are </a:t>
            </a:r>
            <a:r>
              <a:rPr lang="en-US" sz="8000" b="1" dirty="0" smtClean="0">
                <a:latin typeface="+mj-lt"/>
                <a:ea typeface="Batang" pitchFamily="18" charset="-127"/>
                <a:cs typeface="Times New Roman" pitchFamily="18" charset="0"/>
              </a:rPr>
              <a:t>usually absent</a:t>
            </a:r>
            <a:r>
              <a:rPr lang="en-US" sz="8000" b="1" dirty="0" smtClean="0">
                <a:latin typeface="Times New Roman" pitchFamily="18" charset="0"/>
                <a:ea typeface="Batang" pitchFamily="18" charset="-127"/>
                <a:cs typeface="Times New Roman" pitchFamily="18" charset="0"/>
              </a:rPr>
              <a:t>.</a:t>
            </a:r>
          </a:p>
          <a:p>
            <a:pPr lvl="1" algn="l" rtl="0">
              <a:lnSpc>
                <a:spcPct val="120000"/>
              </a:lnSpc>
            </a:pPr>
            <a:r>
              <a:rPr lang="en-US" sz="8000" b="1" dirty="0" err="1" smtClean="0">
                <a:solidFill>
                  <a:srgbClr val="FFFF00"/>
                </a:solidFill>
                <a:latin typeface="Times New Roman" pitchFamily="18" charset="0"/>
                <a:cs typeface="Times New Roman" pitchFamily="18" charset="0"/>
              </a:rPr>
              <a:t>Poststreptococcal</a:t>
            </a:r>
            <a:r>
              <a:rPr lang="en-US" sz="8000" b="1" dirty="0" smtClean="0">
                <a:solidFill>
                  <a:srgbClr val="FFFF00"/>
                </a:solidFill>
                <a:latin typeface="Times New Roman" pitchFamily="18" charset="0"/>
                <a:cs typeface="Times New Roman" pitchFamily="18" charset="0"/>
              </a:rPr>
              <a:t> </a:t>
            </a:r>
            <a:r>
              <a:rPr lang="en-US" sz="8000" b="1" dirty="0">
                <a:solidFill>
                  <a:srgbClr val="FFFF00"/>
                </a:solidFill>
                <a:latin typeface="Times New Roman" pitchFamily="18" charset="0"/>
                <a:cs typeface="Times New Roman" pitchFamily="18" charset="0"/>
              </a:rPr>
              <a:t>glomerulonephritis</a:t>
            </a:r>
            <a:r>
              <a:rPr lang="en-US" sz="8000" b="1" dirty="0" smtClean="0">
                <a:solidFill>
                  <a:srgbClr val="FFFF00"/>
                </a:solidFill>
                <a:latin typeface="Times New Roman" pitchFamily="18" charset="0"/>
                <a:cs typeface="Times New Roman" pitchFamily="18" charset="0"/>
              </a:rPr>
              <a:t>. </a:t>
            </a:r>
          </a:p>
          <a:p>
            <a:pPr lvl="1" algn="l" rtl="0">
              <a:lnSpc>
                <a:spcPct val="120000"/>
              </a:lnSpc>
            </a:pPr>
            <a:r>
              <a:rPr lang="en-US" sz="8000" b="1" dirty="0" smtClean="0">
                <a:solidFill>
                  <a:srgbClr val="FFFF00"/>
                </a:solidFill>
                <a:latin typeface="Times New Roman" pitchFamily="18" charset="0"/>
                <a:cs typeface="Times New Roman" pitchFamily="18" charset="0"/>
              </a:rPr>
              <a:t>(</a:t>
            </a:r>
            <a:r>
              <a:rPr lang="en-US" sz="8000" b="1" dirty="0">
                <a:solidFill>
                  <a:srgbClr val="FFFF00"/>
                </a:solidFill>
                <a:latin typeface="Times New Roman" pitchFamily="18" charset="0"/>
                <a:cs typeface="Times New Roman" pitchFamily="18" charset="0"/>
              </a:rPr>
              <a:t>anti–</a:t>
            </a:r>
            <a:r>
              <a:rPr lang="en-US" sz="8000" b="1" dirty="0" err="1">
                <a:solidFill>
                  <a:srgbClr val="FFFF00"/>
                </a:solidFill>
                <a:latin typeface="Times New Roman" pitchFamily="18" charset="0"/>
                <a:cs typeface="Times New Roman" pitchFamily="18" charset="0"/>
              </a:rPr>
              <a:t>DNAse</a:t>
            </a:r>
            <a:r>
              <a:rPr lang="en-US" sz="8000" b="1" dirty="0">
                <a:solidFill>
                  <a:srgbClr val="FFFF00"/>
                </a:solidFill>
                <a:latin typeface="Times New Roman" pitchFamily="18" charset="0"/>
                <a:cs typeface="Times New Roman" pitchFamily="18" charset="0"/>
              </a:rPr>
              <a:t> </a:t>
            </a:r>
            <a:r>
              <a:rPr lang="en-US" sz="8000" b="1" dirty="0" smtClean="0">
                <a:solidFill>
                  <a:srgbClr val="FFFF00"/>
                </a:solidFill>
                <a:latin typeface="Times New Roman" pitchFamily="18" charset="0"/>
                <a:cs typeface="Times New Roman" pitchFamily="18" charset="0"/>
              </a:rPr>
              <a:t>B)</a:t>
            </a:r>
          </a:p>
          <a:p>
            <a:pPr lvl="1" algn="l" rtl="0">
              <a:lnSpc>
                <a:spcPct val="120000"/>
              </a:lnSpc>
            </a:pPr>
            <a:r>
              <a:rPr lang="en-US" sz="8000" b="1" dirty="0" err="1" smtClean="0">
                <a:solidFill>
                  <a:srgbClr val="FFFF00"/>
                </a:solidFill>
                <a:latin typeface="Times New Roman" pitchFamily="18" charset="0"/>
                <a:ea typeface="Batang" pitchFamily="18" charset="-127"/>
                <a:cs typeface="Times New Roman" pitchFamily="18" charset="0"/>
              </a:rPr>
              <a:t>Cefazolin</a:t>
            </a:r>
            <a:r>
              <a:rPr lang="en-US" sz="8000" b="1" dirty="0" smtClean="0">
                <a:solidFill>
                  <a:srgbClr val="FFFF00"/>
                </a:solidFill>
                <a:latin typeface="Times New Roman" pitchFamily="18" charset="0"/>
                <a:ea typeface="Batang" pitchFamily="18" charset="-127"/>
                <a:cs typeface="Times New Roman" pitchFamily="18" charset="0"/>
              </a:rPr>
              <a:t>, </a:t>
            </a:r>
            <a:r>
              <a:rPr lang="en-US" sz="8000" b="1" dirty="0" err="1" smtClean="0">
                <a:solidFill>
                  <a:srgbClr val="FFFF00"/>
                </a:solidFill>
                <a:latin typeface="Times New Roman" pitchFamily="18" charset="0"/>
                <a:ea typeface="Batang" pitchFamily="18" charset="-127"/>
                <a:cs typeface="Times New Roman" pitchFamily="18" charset="0"/>
              </a:rPr>
              <a:t>Cloxacillin</a:t>
            </a:r>
            <a:r>
              <a:rPr lang="en-US" sz="8000" b="1" dirty="0" smtClean="0">
                <a:solidFill>
                  <a:srgbClr val="FFFF00"/>
                </a:solidFill>
                <a:latin typeface="Times New Roman" pitchFamily="18" charset="0"/>
                <a:ea typeface="Batang" pitchFamily="18" charset="-127"/>
                <a:cs typeface="Times New Roman" pitchFamily="18" charset="0"/>
              </a:rPr>
              <a:t> </a:t>
            </a:r>
            <a:r>
              <a:rPr lang="en-US" sz="8000" b="1" dirty="0" smtClean="0">
                <a:solidFill>
                  <a:srgbClr val="FFFF00"/>
                </a:solidFill>
                <a:latin typeface="Times New Roman" pitchFamily="18" charset="0"/>
                <a:ea typeface="Batang" pitchFamily="18" charset="-127"/>
                <a:cs typeface="Times New Roman" pitchFamily="18" charset="0"/>
              </a:rPr>
              <a:t>, or erythromycin</a:t>
            </a:r>
            <a:endParaRPr lang="en-US" sz="8000" b="1" dirty="0" smtClean="0">
              <a:solidFill>
                <a:srgbClr val="FFFF00"/>
              </a:solidFill>
              <a:latin typeface="Times New Roman" pitchFamily="18" charset="0"/>
              <a:ea typeface="Batang" pitchFamily="18" charset="-127"/>
              <a:cs typeface="Times New Roman" pitchFamily="18" charset="0"/>
            </a:endParaRPr>
          </a:p>
          <a:p>
            <a:pPr lvl="1" algn="l" rtl="0">
              <a:lnSpc>
                <a:spcPct val="120000"/>
              </a:lnSpc>
            </a:pPr>
            <a:r>
              <a:rPr lang="en-US" sz="8000" b="1" dirty="0" err="1" smtClean="0">
                <a:latin typeface="Baskerville Old Face" pitchFamily="18" charset="0"/>
                <a:ea typeface="Batang" pitchFamily="18" charset="-127"/>
              </a:rPr>
              <a:t>Mupirocin</a:t>
            </a:r>
            <a:r>
              <a:rPr lang="en-US" sz="8000" b="1" i="1" dirty="0" smtClean="0">
                <a:latin typeface="Baskerville Old Face" pitchFamily="18" charset="0"/>
                <a:ea typeface="Batang" pitchFamily="18" charset="-127"/>
              </a:rPr>
              <a:t> </a:t>
            </a:r>
            <a:endParaRPr lang="en-US" sz="8000" b="1" dirty="0" smtClean="0">
              <a:latin typeface="Batang" pitchFamily="18" charset="-127"/>
              <a:ea typeface="Batang" pitchFamily="18" charset="-127"/>
            </a:endParaRPr>
          </a:p>
          <a:p>
            <a:pPr lvl="1" algn="l" rtl="0"/>
            <a:endParaRPr lang="en-US" sz="7100" b="1" dirty="0" smtClean="0">
              <a:latin typeface="Batang" pitchFamily="18" charset="-127"/>
              <a:ea typeface="Batang" pitchFamily="18" charset="-127"/>
            </a:endParaRPr>
          </a:p>
          <a:p>
            <a:pPr lvl="1" algn="l" rtl="0">
              <a:buNone/>
            </a:pPr>
            <a:endParaRPr lang="en-US" sz="7100" b="1" dirty="0" smtClean="0">
              <a:latin typeface="Batang" pitchFamily="18" charset="-127"/>
              <a:ea typeface="Batang" pitchFamily="18" charset="-127"/>
            </a:endParaRPr>
          </a:p>
          <a:p>
            <a:pPr lvl="1" algn="l" rtl="0"/>
            <a:endParaRPr lang="en-US" sz="6600" b="1" dirty="0" smtClean="0">
              <a:latin typeface="Batang" pitchFamily="18" charset="-127"/>
              <a:ea typeface="Batang" pitchFamily="18" charset="-127"/>
            </a:endParaRPr>
          </a:p>
          <a:p>
            <a:pPr lvl="1" algn="l" rtl="0"/>
            <a:endParaRPr lang="ar-SA" b="1" dirty="0">
              <a:latin typeface="Batang" pitchFamily="18" charset="-127"/>
              <a:ea typeface="Batang" pitchFamily="18" charset="-127"/>
            </a:endParaRPr>
          </a:p>
        </p:txBody>
      </p:sp>
      <p:sp>
        <p:nvSpPr>
          <p:cNvPr id="4" name="Slide Number Placeholder 3"/>
          <p:cNvSpPr>
            <a:spLocks noGrp="1"/>
          </p:cNvSpPr>
          <p:nvPr>
            <p:ph type="sldNum" sz="quarter" idx="12"/>
          </p:nvPr>
        </p:nvSpPr>
        <p:spPr/>
        <p:txBody>
          <a:bodyPr/>
          <a:lstStyle/>
          <a:p>
            <a:fld id="{C6896A99-D66E-4861-80B0-E738C08901FB}" type="slidenum">
              <a:rPr lang="ar-SA" smtClean="0"/>
              <a:pPr/>
              <a:t>6</a:t>
            </a:fld>
            <a:endParaRPr lang="ar-SA" dirty="0"/>
          </a:p>
        </p:txBody>
      </p:sp>
      <p:pic>
        <p:nvPicPr>
          <p:cNvPr id="6" name="Picture 5" descr="FACE: impetigo, bullous">
            <a:hlinkClick r:id="rId2"/>
          </p:cNvPr>
          <p:cNvPicPr>
            <a:picLocks noChangeAspect="1" noChangeArrowheads="1"/>
          </p:cNvPicPr>
          <p:nvPr/>
        </p:nvPicPr>
        <p:blipFill>
          <a:blip r:embed="rId3" cstate="print"/>
          <a:srcRect/>
          <a:stretch>
            <a:fillRect/>
          </a:stretch>
        </p:blipFill>
        <p:spPr bwMode="auto">
          <a:xfrm>
            <a:off x="6300192" y="4534401"/>
            <a:ext cx="2843808" cy="2323599"/>
          </a:xfrm>
          <a:prstGeom prst="rect">
            <a:avLst/>
          </a:prstGeom>
        </p:spPr>
        <p:style>
          <a:lnRef idx="2">
            <a:schemeClr val="dk1">
              <a:shade val="50000"/>
            </a:schemeClr>
          </a:lnRef>
          <a:fillRef idx="1">
            <a:schemeClr val="dk1"/>
          </a:fillRef>
          <a:effectRef idx="0">
            <a:schemeClr val="dk1"/>
          </a:effectRef>
          <a:fontRef idx="minor">
            <a:schemeClr val="lt1"/>
          </a:fontRef>
        </p:style>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95536" y="620688"/>
            <a:ext cx="8424936" cy="5904656"/>
          </a:xfrm>
        </p:spPr>
        <p:txBody>
          <a:bodyPr>
            <a:normAutofit/>
          </a:bodyPr>
          <a:lstStyle/>
          <a:p>
            <a:pPr algn="l" rtl="0"/>
            <a:r>
              <a:rPr lang="en-US" b="1" dirty="0" smtClean="0">
                <a:solidFill>
                  <a:srgbClr val="7030A0"/>
                </a:solidFill>
                <a:latin typeface="+mj-lt"/>
              </a:rPr>
              <a:t>ABSCESSES, CELLULITIS, AND ERYSIPELA</a:t>
            </a:r>
          </a:p>
          <a:p>
            <a:pPr lvl="1" algn="l" rtl="0"/>
            <a:r>
              <a:rPr lang="en-US" b="1" i="1" u="sng" dirty="0" err="1" smtClean="0">
                <a:solidFill>
                  <a:srgbClr val="FF0000"/>
                </a:solidFill>
                <a:latin typeface="+mj-lt"/>
              </a:rPr>
              <a:t>Cutaneous</a:t>
            </a:r>
            <a:r>
              <a:rPr lang="en-US" b="1" i="1" u="sng" dirty="0" smtClean="0">
                <a:solidFill>
                  <a:srgbClr val="FF0000"/>
                </a:solidFill>
                <a:latin typeface="+mj-lt"/>
              </a:rPr>
              <a:t> abscesses. </a:t>
            </a:r>
          </a:p>
          <a:p>
            <a:pPr lvl="2" algn="l" rtl="0"/>
            <a:r>
              <a:rPr lang="en-US" sz="2800" dirty="0" smtClean="0">
                <a:latin typeface="Times New Roman" pitchFamily="18" charset="0"/>
                <a:cs typeface="Times New Roman" pitchFamily="18" charset="0"/>
              </a:rPr>
              <a:t>Collections of pus within the dermis and deeper skin tissues.</a:t>
            </a:r>
            <a:r>
              <a:rPr lang="en-US" sz="2800" b="1" dirty="0" smtClean="0">
                <a:solidFill>
                  <a:srgbClr val="7030A0"/>
                </a:solidFill>
                <a:latin typeface="Times New Roman" pitchFamily="18" charset="0"/>
                <a:cs typeface="Times New Roman" pitchFamily="18" charset="0"/>
              </a:rPr>
              <a:t>	</a:t>
            </a:r>
          </a:p>
          <a:p>
            <a:pPr lvl="2" algn="l" rtl="0"/>
            <a:r>
              <a:rPr lang="en-US" sz="2800" dirty="0" smtClean="0">
                <a:latin typeface="Times New Roman" pitchFamily="18" charset="0"/>
                <a:cs typeface="Times New Roman" pitchFamily="18" charset="0"/>
              </a:rPr>
              <a:t>Painful, tender, and fluctuant</a:t>
            </a:r>
          </a:p>
          <a:p>
            <a:pPr lvl="2" algn="l" rtl="0"/>
            <a:r>
              <a:rPr lang="en-US" sz="2800" dirty="0" smtClean="0">
                <a:latin typeface="Times New Roman" pitchFamily="18" charset="0"/>
                <a:cs typeface="Times New Roman" pitchFamily="18" charset="0"/>
              </a:rPr>
              <a:t>Typically </a:t>
            </a:r>
            <a:r>
              <a:rPr lang="en-US" sz="2800" dirty="0" err="1" smtClean="0">
                <a:latin typeface="Times New Roman" pitchFamily="18" charset="0"/>
                <a:cs typeface="Times New Roman" pitchFamily="18" charset="0"/>
              </a:rPr>
              <a:t>polymicrobial</a:t>
            </a:r>
            <a:r>
              <a:rPr lang="en-US" sz="2800" dirty="0" smtClean="0">
                <a:latin typeface="Times New Roman" pitchFamily="18" charset="0"/>
                <a:cs typeface="Times New Roman" pitchFamily="18" charset="0"/>
              </a:rPr>
              <a:t>,, </a:t>
            </a:r>
            <a:r>
              <a:rPr lang="en-US" sz="2800" i="1" dirty="0" smtClean="0">
                <a:latin typeface="Times New Roman" pitchFamily="18" charset="0"/>
                <a:cs typeface="Times New Roman" pitchFamily="18" charset="0"/>
              </a:rPr>
              <a:t>S. </a:t>
            </a:r>
            <a:r>
              <a:rPr lang="en-US" sz="2800" i="1" dirty="0" err="1" smtClean="0">
                <a:latin typeface="Times New Roman" pitchFamily="18" charset="0"/>
                <a:cs typeface="Times New Roman" pitchFamily="18" charset="0"/>
              </a:rPr>
              <a:t>aureus</a:t>
            </a:r>
            <a:r>
              <a:rPr lang="en-US" sz="2800" i="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alone in</a:t>
            </a:r>
            <a:r>
              <a:rPr lang="ar-SA" sz="2800" dirty="0" smtClean="0">
                <a:latin typeface="Times New Roman" pitchFamily="18" charset="0"/>
                <a:cs typeface="Times New Roman" pitchFamily="18" charset="0"/>
              </a:rPr>
              <a:t> ∼ </a:t>
            </a:r>
            <a:r>
              <a:rPr lang="en-US" sz="2800" dirty="0" smtClean="0">
                <a:latin typeface="Times New Roman" pitchFamily="18" charset="0"/>
                <a:cs typeface="Times New Roman" pitchFamily="18" charset="0"/>
              </a:rPr>
              <a:t>25 %</a:t>
            </a:r>
          </a:p>
          <a:p>
            <a:pPr lvl="2" algn="l" rtl="0"/>
            <a:r>
              <a:rPr lang="en-US" sz="2800" dirty="0" smtClean="0">
                <a:latin typeface="Times New Roman" pitchFamily="18" charset="0"/>
                <a:cs typeface="Times New Roman" pitchFamily="18" charset="0"/>
              </a:rPr>
              <a:t>Do Gram </a:t>
            </a:r>
            <a:r>
              <a:rPr lang="en-US" sz="2800" dirty="0" err="1" smtClean="0">
                <a:latin typeface="Times New Roman" pitchFamily="18" charset="0"/>
                <a:cs typeface="Times New Roman" pitchFamily="18" charset="0"/>
              </a:rPr>
              <a:t>stain,culture</a:t>
            </a:r>
            <a:r>
              <a:rPr lang="en-US" sz="2800" dirty="0" smtClean="0">
                <a:latin typeface="Times New Roman" pitchFamily="18" charset="0"/>
                <a:cs typeface="Times New Roman" pitchFamily="18" charset="0"/>
              </a:rPr>
              <a:t>, and systemic antibiotics</a:t>
            </a:r>
          </a:p>
          <a:p>
            <a:pPr lvl="3" algn="l" rtl="0"/>
            <a:r>
              <a:rPr lang="en-US" sz="2800" dirty="0" smtClean="0">
                <a:latin typeface="Times New Roman" pitchFamily="18" charset="0"/>
                <a:cs typeface="Times New Roman" pitchFamily="18" charset="0"/>
              </a:rPr>
              <a:t>Multiple lesions, cutaneous gangrene, severely impaired host defenses, extensive surrounding cellulitis or </a:t>
            </a:r>
            <a:r>
              <a:rPr lang="en-US" sz="2800" dirty="0" smtClean="0">
                <a:latin typeface="Times New Roman" pitchFamily="18" charset="0"/>
                <a:cs typeface="Times New Roman" pitchFamily="18" charset="0"/>
              </a:rPr>
              <a:t>high </a:t>
            </a:r>
            <a:r>
              <a:rPr lang="en-US" sz="2800" dirty="0" smtClean="0">
                <a:latin typeface="Times New Roman" pitchFamily="18" charset="0"/>
                <a:cs typeface="Times New Roman" pitchFamily="18" charset="0"/>
              </a:rPr>
              <a:t>fever.</a:t>
            </a:r>
            <a:endParaRPr lang="en-US" sz="2800" b="1" dirty="0" smtClean="0">
              <a:solidFill>
                <a:srgbClr val="7030A0"/>
              </a:solidFill>
              <a:latin typeface="Times New Roman" pitchFamily="18" charset="0"/>
              <a:cs typeface="Times New Roman" pitchFamily="18" charset="0"/>
            </a:endParaRPr>
          </a:p>
          <a:p>
            <a:pPr marL="822960" lvl="4" indent="-274320" algn="l" rtl="0">
              <a:spcBef>
                <a:spcPts val="600"/>
              </a:spcBef>
              <a:buClr>
                <a:schemeClr val="accent1"/>
              </a:buClr>
            </a:pPr>
            <a:r>
              <a:rPr lang="en-US" sz="2800" dirty="0" smtClean="0">
                <a:latin typeface="Times New Roman" pitchFamily="18" charset="0"/>
                <a:cs typeface="Times New Roman" pitchFamily="18" charset="0"/>
              </a:rPr>
              <a:t>Incision and evacuation of the pus</a:t>
            </a:r>
          </a:p>
          <a:p>
            <a:pPr algn="l" rtl="0"/>
            <a:endParaRPr lang="ar-SA" dirty="0">
              <a:solidFill>
                <a:srgbClr val="7030A0"/>
              </a:solidFill>
              <a:latin typeface="+mj-lt"/>
            </a:endParaRPr>
          </a:p>
        </p:txBody>
      </p:sp>
      <p:sp>
        <p:nvSpPr>
          <p:cNvPr id="4" name="Slide Number Placeholder 3"/>
          <p:cNvSpPr>
            <a:spLocks noGrp="1"/>
          </p:cNvSpPr>
          <p:nvPr>
            <p:ph type="sldNum" sz="quarter" idx="12"/>
          </p:nvPr>
        </p:nvSpPr>
        <p:spPr/>
        <p:txBody>
          <a:bodyPr/>
          <a:lstStyle/>
          <a:p>
            <a:fld id="{C6896A99-D66E-4861-80B0-E738C08901FB}" type="slidenum">
              <a:rPr lang="ar-SA" smtClean="0"/>
              <a:pPr/>
              <a:t>7</a:t>
            </a:fld>
            <a:endParaRPr lang="ar-SA"/>
          </a:p>
        </p:txBody>
      </p:sp>
      <p:pic>
        <p:nvPicPr>
          <p:cNvPr id="5" name="Picture 2" descr="C:\Documents and Settings\Dr.Fauzia\My Documents\My Pictures\abscess_5931_lg.jpg"/>
          <p:cNvPicPr>
            <a:picLocks noChangeAspect="1" noChangeArrowheads="1"/>
          </p:cNvPicPr>
          <p:nvPr/>
        </p:nvPicPr>
        <p:blipFill>
          <a:blip r:embed="rId2" cstate="print"/>
          <a:srcRect/>
          <a:stretch>
            <a:fillRect/>
          </a:stretch>
        </p:blipFill>
        <p:spPr bwMode="auto">
          <a:xfrm>
            <a:off x="7374312" y="4725144"/>
            <a:ext cx="1769688" cy="1800200"/>
          </a:xfrm>
          <a:prstGeom prst="rect">
            <a:avLst/>
          </a:prstGeom>
        </p:spPr>
        <p:style>
          <a:lnRef idx="2">
            <a:schemeClr val="dk1"/>
          </a:lnRef>
          <a:fillRef idx="1">
            <a:schemeClr val="lt1"/>
          </a:fillRef>
          <a:effectRef idx="0">
            <a:schemeClr val="dk1"/>
          </a:effectRef>
          <a:fontRef idx="minor">
            <a:schemeClr val="dk1"/>
          </a:fontRef>
        </p:style>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95536" y="764704"/>
            <a:ext cx="8424936" cy="5472608"/>
          </a:xfrm>
        </p:spPr>
        <p:txBody>
          <a:bodyPr>
            <a:normAutofit/>
          </a:bodyPr>
          <a:lstStyle/>
          <a:p>
            <a:pPr algn="l" rtl="0"/>
            <a:r>
              <a:rPr lang="en-US" b="1" i="1" u="sng" dirty="0" smtClean="0">
                <a:solidFill>
                  <a:srgbClr val="FF0000"/>
                </a:solidFill>
                <a:latin typeface="+mj-lt"/>
                <a:cs typeface="Andalus" pitchFamily="18" charset="-78"/>
              </a:rPr>
              <a:t>Furuncles and carbuncles.</a:t>
            </a:r>
            <a:endParaRPr lang="en-US" i="1" u="sng" dirty="0" smtClean="0">
              <a:solidFill>
                <a:srgbClr val="FF0000"/>
              </a:solidFill>
              <a:latin typeface="+mj-lt"/>
              <a:cs typeface="Andalus" pitchFamily="18" charset="-78"/>
            </a:endParaRPr>
          </a:p>
          <a:p>
            <a:pPr lvl="1" algn="l" rtl="0"/>
            <a:r>
              <a:rPr lang="en-US" sz="2800" b="1" dirty="0" smtClean="0">
                <a:solidFill>
                  <a:srgbClr val="FFFF00"/>
                </a:solidFill>
                <a:latin typeface="Times New Roman" pitchFamily="18" charset="0"/>
                <a:cs typeface="Times New Roman" pitchFamily="18" charset="0"/>
              </a:rPr>
              <a:t>Furuncles </a:t>
            </a:r>
            <a:r>
              <a:rPr lang="en-US" sz="2800" dirty="0" smtClean="0">
                <a:latin typeface="Times New Roman" pitchFamily="18" charset="0"/>
                <a:cs typeface="Times New Roman" pitchFamily="18" charset="0"/>
              </a:rPr>
              <a:t>(or “boils”) are infections of the hair </a:t>
            </a:r>
            <a:r>
              <a:rPr lang="en-US" sz="2800" dirty="0" smtClean="0">
                <a:latin typeface="Times New Roman" pitchFamily="18" charset="0"/>
                <a:cs typeface="Times New Roman" pitchFamily="18" charset="0"/>
              </a:rPr>
              <a:t>follicle (</a:t>
            </a:r>
            <a:r>
              <a:rPr lang="en-US" sz="2800" dirty="0" smtClean="0">
                <a:solidFill>
                  <a:srgbClr val="FFFF00"/>
                </a:solidFill>
                <a:latin typeface="Times New Roman" pitchFamily="18" charset="0"/>
                <a:cs typeface="Times New Roman" pitchFamily="18" charset="0"/>
              </a:rPr>
              <a:t>folliculitis</a:t>
            </a:r>
            <a:r>
              <a:rPr lang="en-US" sz="2800" dirty="0" smtClean="0">
                <a:latin typeface="Times New Roman" pitchFamily="18" charset="0"/>
                <a:cs typeface="Times New Roman" pitchFamily="18" charset="0"/>
              </a:rPr>
              <a:t> ), </a:t>
            </a:r>
            <a:r>
              <a:rPr lang="en-US" sz="2800" dirty="0" smtClean="0">
                <a:latin typeface="Times New Roman" pitchFamily="18" charset="0"/>
                <a:cs typeface="Times New Roman" pitchFamily="18" charset="0"/>
              </a:rPr>
              <a:t>usually caused by </a:t>
            </a:r>
            <a:r>
              <a:rPr lang="en-US" sz="2800" i="1" dirty="0" smtClean="0">
                <a:latin typeface="Times New Roman" pitchFamily="18" charset="0"/>
                <a:cs typeface="Times New Roman" pitchFamily="18" charset="0"/>
              </a:rPr>
              <a:t>S. </a:t>
            </a:r>
            <a:r>
              <a:rPr lang="en-US" sz="2800" i="1" dirty="0" err="1" smtClean="0">
                <a:latin typeface="Times New Roman" pitchFamily="18" charset="0"/>
                <a:cs typeface="Times New Roman" pitchFamily="18" charset="0"/>
              </a:rPr>
              <a:t>aureus</a:t>
            </a:r>
            <a:r>
              <a:rPr lang="en-US" sz="2800" i="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in which  suppuration extends through the dermis into the subcutaneous tissue</a:t>
            </a:r>
          </a:p>
          <a:p>
            <a:pPr lvl="1" algn="l" rtl="0"/>
            <a:r>
              <a:rPr lang="en-US" sz="2800" b="1" dirty="0" smtClean="0">
                <a:solidFill>
                  <a:srgbClr val="FFFF00"/>
                </a:solidFill>
                <a:latin typeface="Times New Roman" pitchFamily="18" charset="0"/>
                <a:cs typeface="Times New Roman" pitchFamily="18" charset="0"/>
              </a:rPr>
              <a:t>Carbuncle</a:t>
            </a:r>
            <a:r>
              <a:rPr lang="en-US" sz="2800" dirty="0" smtClean="0">
                <a:latin typeface="Times New Roman" pitchFamily="18" charset="0"/>
                <a:cs typeface="Times New Roman" pitchFamily="18" charset="0"/>
              </a:rPr>
              <a:t>- extension to involve several adjacent follicles with coalescent inflammatory mass - back of the neck  especially  in diabetics</a:t>
            </a:r>
          </a:p>
          <a:p>
            <a:pPr lvl="1" algn="l" rtl="0"/>
            <a:r>
              <a:rPr lang="en-US" sz="2800" dirty="0" smtClean="0">
                <a:latin typeface="Times New Roman" pitchFamily="18" charset="0"/>
                <a:cs typeface="Times New Roman" pitchFamily="18" charset="0"/>
              </a:rPr>
              <a:t>Larger furuncles and all carbuncles require incision and drainage.</a:t>
            </a:r>
          </a:p>
          <a:p>
            <a:pPr lvl="1" algn="l" rtl="0"/>
            <a:r>
              <a:rPr lang="en-US" sz="2800" dirty="0" smtClean="0">
                <a:latin typeface="Times New Roman" pitchFamily="18" charset="0"/>
                <a:cs typeface="Times New Roman" pitchFamily="18" charset="0"/>
              </a:rPr>
              <a:t>Systemic antibiotics are usually unnecessary</a:t>
            </a:r>
          </a:p>
          <a:p>
            <a:pPr lvl="2" algn="l" rtl="0"/>
            <a:endParaRPr lang="en-US" dirty="0" smtClean="0">
              <a:latin typeface="Andalus" pitchFamily="18" charset="-78"/>
              <a:cs typeface="Andalus" pitchFamily="18" charset="-78"/>
            </a:endParaRPr>
          </a:p>
          <a:p>
            <a:pPr lvl="2" algn="l" rtl="0"/>
            <a:endParaRPr lang="en-US" sz="1600" dirty="0" smtClean="0">
              <a:latin typeface="Andalus" pitchFamily="18" charset="-78"/>
              <a:cs typeface="Andalus" pitchFamily="18" charset="-78"/>
            </a:endParaRPr>
          </a:p>
        </p:txBody>
      </p:sp>
      <p:sp>
        <p:nvSpPr>
          <p:cNvPr id="4" name="Slide Number Placeholder 3"/>
          <p:cNvSpPr>
            <a:spLocks noGrp="1"/>
          </p:cNvSpPr>
          <p:nvPr>
            <p:ph type="sldNum" sz="quarter" idx="12"/>
          </p:nvPr>
        </p:nvSpPr>
        <p:spPr/>
        <p:txBody>
          <a:bodyPr/>
          <a:lstStyle/>
          <a:p>
            <a:fld id="{C6896A99-D66E-4861-80B0-E738C08901FB}" type="slidenum">
              <a:rPr lang="ar-SA" smtClean="0"/>
              <a:pPr/>
              <a:t>8</a:t>
            </a:fld>
            <a:endParaRPr lang="ar-SA"/>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l" rtl="1">
              <a:spcBef>
                <a:spcPct val="0"/>
              </a:spcBef>
            </a:pPr>
            <a:r>
              <a:rPr lang="en-US" sz="2800" dirty="0" smtClean="0">
                <a:solidFill>
                  <a:srgbClr val="FF0000"/>
                </a:solidFill>
                <a:latin typeface="Andalus" pitchFamily="18" charset="-78"/>
                <a:cs typeface="Andalus" pitchFamily="18" charset="-78"/>
              </a:rPr>
              <a:t>Outbreaks of </a:t>
            </a:r>
            <a:r>
              <a:rPr lang="en-US" sz="2800" dirty="0" err="1" smtClean="0">
                <a:solidFill>
                  <a:srgbClr val="FF0000"/>
                </a:solidFill>
                <a:latin typeface="Andalus" pitchFamily="18" charset="-78"/>
                <a:cs typeface="Andalus" pitchFamily="18" charset="-78"/>
              </a:rPr>
              <a:t>furunculosis</a:t>
            </a:r>
            <a:r>
              <a:rPr lang="en-US" sz="2800" dirty="0" smtClean="0">
                <a:solidFill>
                  <a:srgbClr val="FF0000"/>
                </a:solidFill>
                <a:latin typeface="Andalus" pitchFamily="18" charset="-78"/>
                <a:cs typeface="Andalus" pitchFamily="18" charset="-78"/>
              </a:rPr>
              <a:t> caused by MSSA, and MRSA</a:t>
            </a:r>
            <a:r>
              <a:rPr lang="en-US" sz="2100" dirty="0" smtClean="0">
                <a:latin typeface="Andalus" pitchFamily="18" charset="-78"/>
                <a:cs typeface="Andalus" pitchFamily="18" charset="-78"/>
              </a:rPr>
              <a:t>,</a:t>
            </a:r>
            <a:r>
              <a:rPr lang="en-US" sz="5700" dirty="0" smtClean="0">
                <a:latin typeface="Andalus" pitchFamily="18" charset="-78"/>
                <a:cs typeface="Andalus" pitchFamily="18" charset="-78"/>
              </a:rPr>
              <a:t/>
            </a:r>
            <a:br>
              <a:rPr lang="en-US" sz="5700" dirty="0" smtClean="0">
                <a:latin typeface="Andalus" pitchFamily="18" charset="-78"/>
                <a:cs typeface="Andalus" pitchFamily="18" charset="-78"/>
              </a:rPr>
            </a:br>
            <a:endParaRPr lang="en-US" dirty="0"/>
          </a:p>
        </p:txBody>
      </p:sp>
      <p:sp>
        <p:nvSpPr>
          <p:cNvPr id="3" name="Slide Number Placeholder 2"/>
          <p:cNvSpPr>
            <a:spLocks noGrp="1"/>
          </p:cNvSpPr>
          <p:nvPr>
            <p:ph type="sldNum" sz="quarter" idx="12"/>
          </p:nvPr>
        </p:nvSpPr>
        <p:spPr/>
        <p:txBody>
          <a:bodyPr/>
          <a:lstStyle/>
          <a:p>
            <a:fld id="{C6896A99-D66E-4861-80B0-E738C08901FB}" type="slidenum">
              <a:rPr lang="ar-SA" smtClean="0"/>
              <a:pPr/>
              <a:t>9</a:t>
            </a:fld>
            <a:endParaRPr lang="ar-SA"/>
          </a:p>
        </p:txBody>
      </p:sp>
      <p:sp>
        <p:nvSpPr>
          <p:cNvPr id="4" name="Content Placeholder 3"/>
          <p:cNvSpPr>
            <a:spLocks noGrp="1"/>
          </p:cNvSpPr>
          <p:nvPr>
            <p:ph sz="quarter" idx="1"/>
          </p:nvPr>
        </p:nvSpPr>
        <p:spPr/>
        <p:txBody>
          <a:bodyPr/>
          <a:lstStyle/>
          <a:p>
            <a:pPr lvl="2" algn="l" rtl="0"/>
            <a:r>
              <a:rPr lang="en-US" sz="2800" dirty="0" smtClean="0">
                <a:latin typeface="Andalus" pitchFamily="18" charset="-78"/>
                <a:cs typeface="Andalus" pitchFamily="18" charset="-78"/>
              </a:rPr>
              <a:t>Families-prisons-sports teams</a:t>
            </a:r>
          </a:p>
          <a:p>
            <a:pPr lvl="2" algn="l" rtl="0"/>
            <a:r>
              <a:rPr lang="en-US" sz="2800" dirty="0" smtClean="0">
                <a:latin typeface="Andalus" pitchFamily="18" charset="-78"/>
                <a:cs typeface="Andalus" pitchFamily="18" charset="-78"/>
              </a:rPr>
              <a:t>Inadequate personal hygiene</a:t>
            </a:r>
          </a:p>
          <a:p>
            <a:pPr lvl="2" algn="l" rtl="0"/>
            <a:r>
              <a:rPr lang="en-US" sz="2800" dirty="0" smtClean="0">
                <a:latin typeface="Andalus" pitchFamily="18" charset="-78"/>
                <a:cs typeface="Andalus" pitchFamily="18" charset="-78"/>
              </a:rPr>
              <a:t>Repeated attacks of </a:t>
            </a:r>
            <a:r>
              <a:rPr lang="en-US" sz="2800" dirty="0" err="1" smtClean="0">
                <a:latin typeface="Andalus" pitchFamily="18" charset="-78"/>
                <a:cs typeface="Andalus" pitchFamily="18" charset="-78"/>
              </a:rPr>
              <a:t>furunculosis</a:t>
            </a:r>
            <a:endParaRPr lang="en-US" sz="2800" dirty="0" smtClean="0">
              <a:latin typeface="Andalus" pitchFamily="18" charset="-78"/>
              <a:cs typeface="Andalus" pitchFamily="18" charset="-78"/>
            </a:endParaRPr>
          </a:p>
          <a:p>
            <a:pPr lvl="2" algn="l" rtl="0"/>
            <a:r>
              <a:rPr lang="en-US" sz="2800" dirty="0" smtClean="0">
                <a:latin typeface="Andalus" pitchFamily="18" charset="-78"/>
                <a:cs typeface="Andalus" pitchFamily="18" charset="-78"/>
              </a:rPr>
              <a:t>Presence of </a:t>
            </a:r>
            <a:r>
              <a:rPr lang="en-US" sz="2800" i="1" dirty="0" smtClean="0">
                <a:latin typeface="Andalus" pitchFamily="18" charset="-78"/>
                <a:cs typeface="Andalus" pitchFamily="18" charset="-78"/>
              </a:rPr>
              <a:t>S. aureus in </a:t>
            </a:r>
            <a:r>
              <a:rPr lang="en-US" sz="2800" i="1" dirty="0" smtClean="0">
                <a:latin typeface="Andalus" pitchFamily="18" charset="-78"/>
                <a:cs typeface="Andalus" pitchFamily="18" charset="-78"/>
              </a:rPr>
              <a:t>the  </a:t>
            </a:r>
            <a:r>
              <a:rPr lang="en-US" sz="2800" dirty="0" smtClean="0">
                <a:latin typeface="Andalus" pitchFamily="18" charset="-78"/>
                <a:cs typeface="Andalus" pitchFamily="18" charset="-78"/>
              </a:rPr>
              <a:t>anterior </a:t>
            </a:r>
            <a:r>
              <a:rPr lang="en-US" sz="2800" dirty="0" err="1" smtClean="0">
                <a:latin typeface="Andalus" pitchFamily="18" charset="-78"/>
                <a:cs typeface="Andalus" pitchFamily="18" charset="-78"/>
              </a:rPr>
              <a:t>nare</a:t>
            </a:r>
            <a:r>
              <a:rPr lang="en-US" sz="2800" dirty="0" smtClean="0">
                <a:latin typeface="Andalus" pitchFamily="18" charset="-78"/>
                <a:cs typeface="Andalus" pitchFamily="18" charset="-78"/>
              </a:rPr>
              <a:t>- 20-40%</a:t>
            </a:r>
          </a:p>
          <a:p>
            <a:pPr lvl="2" algn="l" rtl="0"/>
            <a:r>
              <a:rPr lang="en-US" sz="2800" dirty="0" err="1" smtClean="0">
                <a:latin typeface="Andalus" pitchFamily="18" charset="-78"/>
                <a:cs typeface="Andalus" pitchFamily="18" charset="-78"/>
              </a:rPr>
              <a:t>Mupirocin</a:t>
            </a:r>
            <a:r>
              <a:rPr lang="en-US" sz="2800" dirty="0" smtClean="0">
                <a:latin typeface="Andalus" pitchFamily="18" charset="-78"/>
                <a:cs typeface="Andalus" pitchFamily="18" charset="-78"/>
              </a:rPr>
              <a:t> ointment- eradicate staphylococcal carriage nasal colonization</a:t>
            </a:r>
          </a:p>
          <a:p>
            <a:endParaRPr lang="en-US" dirty="0"/>
          </a:p>
        </p:txBody>
      </p:sp>
      <p:pic>
        <p:nvPicPr>
          <p:cNvPr id="5" name="Picture 2" descr="C:\Documents and Settings\Dr.Fauzia\My Documents\My Pictures\folliculitis5.jpg"/>
          <p:cNvPicPr>
            <a:picLocks noChangeAspect="1" noChangeArrowheads="1"/>
          </p:cNvPicPr>
          <p:nvPr/>
        </p:nvPicPr>
        <p:blipFill>
          <a:blip r:embed="rId2" cstate="print"/>
          <a:srcRect/>
          <a:stretch>
            <a:fillRect/>
          </a:stretch>
        </p:blipFill>
        <p:spPr bwMode="auto">
          <a:xfrm>
            <a:off x="1331640" y="4585282"/>
            <a:ext cx="2241575" cy="2241575"/>
          </a:xfrm>
          <a:prstGeom prst="rect">
            <a:avLst/>
          </a:prstGeom>
        </p:spPr>
        <p:style>
          <a:lnRef idx="2">
            <a:schemeClr val="dk1"/>
          </a:lnRef>
          <a:fillRef idx="1">
            <a:schemeClr val="lt1"/>
          </a:fillRef>
          <a:effectRef idx="0">
            <a:schemeClr val="dk1"/>
          </a:effectRef>
          <a:fontRef idx="minor">
            <a:schemeClr val="dk1"/>
          </a:fontRef>
        </p:style>
      </p:pic>
      <p:pic>
        <p:nvPicPr>
          <p:cNvPr id="6" name="Picture 3" descr="C:\Documents and Settings\Dr.Fauzia\My Documents\My Pictures\folliculitis6.jpg"/>
          <p:cNvPicPr>
            <a:picLocks noChangeAspect="1" noChangeArrowheads="1"/>
          </p:cNvPicPr>
          <p:nvPr/>
        </p:nvPicPr>
        <p:blipFill>
          <a:blip r:embed="rId3" cstate="print"/>
          <a:srcRect/>
          <a:stretch>
            <a:fillRect/>
          </a:stretch>
        </p:blipFill>
        <p:spPr bwMode="auto">
          <a:xfrm>
            <a:off x="5568429" y="4581128"/>
            <a:ext cx="2241575" cy="2236402"/>
          </a:xfrm>
          <a:prstGeom prst="rect">
            <a:avLst/>
          </a:prstGeom>
        </p:spPr>
        <p:style>
          <a:lnRef idx="2">
            <a:schemeClr val="dk1"/>
          </a:lnRef>
          <a:fillRef idx="1">
            <a:schemeClr val="lt1"/>
          </a:fillRef>
          <a:effectRef idx="0">
            <a:schemeClr val="dk1"/>
          </a:effectRef>
          <a:fontRef idx="minor">
            <a:schemeClr val="dk1"/>
          </a:fontRef>
        </p:style>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Eclipse">
  <a:themeElements>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Eclips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ＭＳ 明朝"/>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docProps/app.xml><?xml version="1.0" encoding="utf-8"?>
<Properties xmlns="http://schemas.openxmlformats.org/officeDocument/2006/extended-properties" xmlns:vt="http://schemas.openxmlformats.org/officeDocument/2006/docPropsVTypes">
  <Template>Origin</Template>
  <TotalTime>5969</TotalTime>
  <Words>1484</Words>
  <Application>Microsoft Office PowerPoint</Application>
  <PresentationFormat>On-screen Show (4:3)</PresentationFormat>
  <Paragraphs>249</Paragraphs>
  <Slides>27</Slides>
  <Notes>2</Notes>
  <HiddenSlides>0</HiddenSlides>
  <MMClips>0</MMClips>
  <ScaleCrop>false</ScaleCrop>
  <HeadingPairs>
    <vt:vector size="4" baseType="variant">
      <vt:variant>
        <vt:lpstr>Theme</vt:lpstr>
      </vt:variant>
      <vt:variant>
        <vt:i4>3</vt:i4>
      </vt:variant>
      <vt:variant>
        <vt:lpstr>Slide Titles</vt:lpstr>
      </vt:variant>
      <vt:variant>
        <vt:i4>27</vt:i4>
      </vt:variant>
    </vt:vector>
  </HeadingPairs>
  <TitlesOfParts>
    <vt:vector size="30" baseType="lpstr">
      <vt:lpstr>Origin</vt:lpstr>
      <vt:lpstr>Eclipse</vt:lpstr>
      <vt:lpstr>1_Origin</vt:lpstr>
      <vt:lpstr>Skin and Soft-Tissue Infections</vt:lpstr>
      <vt:lpstr>Objectives</vt:lpstr>
      <vt:lpstr>PowerPoint Presentation</vt:lpstr>
      <vt:lpstr>Introduction </vt:lpstr>
      <vt:lpstr>PowerPoint Presentation</vt:lpstr>
      <vt:lpstr>   IMPETIGO-( Pyoderma) </vt:lpstr>
      <vt:lpstr>PowerPoint Presentation</vt:lpstr>
      <vt:lpstr>PowerPoint Presentation</vt:lpstr>
      <vt:lpstr>Outbreaks of furunculosis caused by MSSA, and MRSA, </vt:lpstr>
      <vt:lpstr>PowerPoint Presentation</vt:lpstr>
      <vt:lpstr>PowerPoint Presentation</vt:lpstr>
      <vt:lpstr>Diagnosis and Treatment </vt:lpstr>
      <vt:lpstr>Necrotizing fasciitis</vt:lpstr>
      <vt:lpstr>Introduction </vt:lpstr>
      <vt:lpstr>Risk factors </vt:lpstr>
      <vt:lpstr>Pathophysiology</vt:lpstr>
      <vt:lpstr>Signs and symptoms</vt:lpstr>
      <vt:lpstr>PowerPoint Presentation</vt:lpstr>
      <vt:lpstr>Diagnosis </vt:lpstr>
      <vt:lpstr>Treatment </vt:lpstr>
      <vt:lpstr>Treatment </vt:lpstr>
      <vt:lpstr>Pyomyositis</vt:lpstr>
      <vt:lpstr>Pyomyositis</vt:lpstr>
      <vt:lpstr>Other Specific Skin Infections</vt:lpstr>
      <vt:lpstr>PowerPoint Presentation</vt:lpstr>
      <vt:lpstr>   TAKE HOME POINTS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Skin and Soft-Tissue Infections</dc:title>
  <dc:creator>samsung</dc:creator>
  <cp:lastModifiedBy>DRSUMAILI</cp:lastModifiedBy>
  <cp:revision>93</cp:revision>
  <dcterms:created xsi:type="dcterms:W3CDTF">2010-12-21T19:22:49Z</dcterms:created>
  <dcterms:modified xsi:type="dcterms:W3CDTF">2013-01-01T06:30:51Z</dcterms:modified>
</cp:coreProperties>
</file>