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75" r:id="rId3"/>
    <p:sldId id="257" r:id="rId4"/>
    <p:sldId id="258" r:id="rId5"/>
    <p:sldId id="260" r:id="rId6"/>
    <p:sldId id="299" r:id="rId7"/>
    <p:sldId id="261" r:id="rId8"/>
    <p:sldId id="297" r:id="rId9"/>
    <p:sldId id="296" r:id="rId10"/>
    <p:sldId id="262" r:id="rId11"/>
    <p:sldId id="301" r:id="rId12"/>
    <p:sldId id="263" r:id="rId13"/>
    <p:sldId id="264" r:id="rId14"/>
    <p:sldId id="276" r:id="rId15"/>
    <p:sldId id="265" r:id="rId16"/>
    <p:sldId id="266" r:id="rId17"/>
    <p:sldId id="267" r:id="rId18"/>
    <p:sldId id="298" r:id="rId19"/>
    <p:sldId id="308" r:id="rId20"/>
    <p:sldId id="268" r:id="rId21"/>
    <p:sldId id="269" r:id="rId22"/>
    <p:sldId id="300" r:id="rId23"/>
    <p:sldId id="287" r:id="rId24"/>
    <p:sldId id="270" r:id="rId25"/>
    <p:sldId id="285" r:id="rId26"/>
    <p:sldId id="306" r:id="rId27"/>
    <p:sldId id="271" r:id="rId28"/>
    <p:sldId id="305" r:id="rId29"/>
    <p:sldId id="273" r:id="rId30"/>
    <p:sldId id="288" r:id="rId31"/>
    <p:sldId id="272" r:id="rId32"/>
    <p:sldId id="304" r:id="rId33"/>
    <p:sldId id="307" r:id="rId34"/>
    <p:sldId id="302" r:id="rId35"/>
    <p:sldId id="303" r:id="rId36"/>
    <p:sldId id="289" r:id="rId37"/>
    <p:sldId id="274" r:id="rId38"/>
    <p:sldId id="286" r:id="rId39"/>
    <p:sldId id="277" r:id="rId40"/>
    <p:sldId id="290" r:id="rId41"/>
    <p:sldId id="293" r:id="rId42"/>
    <p:sldId id="278" r:id="rId43"/>
    <p:sldId id="280" r:id="rId44"/>
    <p:sldId id="279" r:id="rId45"/>
    <p:sldId id="294" r:id="rId46"/>
    <p:sldId id="295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5" d="100"/>
          <a:sy n="65" d="100"/>
        </p:scale>
        <p:origin x="-87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7FC110-D753-40AA-BE30-DC83004E1A4D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460F39-2F68-4776-AA25-7C12373B1D4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CD451-0C76-4794-96A0-F117ECCF8359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03D7B-FA5F-4DA8-BAB6-9F2C5EA8A09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414E4-F812-40E6-88EC-6C30291F630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EDB68-D7C9-4310-8C71-F45CFC5441D1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A1937-CBDC-4D49-9D64-6D61C925A284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C630A-B2AA-4EA5-9692-FBD2C1CB1094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EFF75-5A63-4763-96D9-92A050EB2B01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3BA3A-D91F-4D91-ADF9-A5A0FD979DCB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11D68-DB94-49FC-A4DE-0C84E770F5F8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CF42C-9EA5-49FA-85B3-6670EAC725C6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CF42C-9EA5-49FA-85B3-6670EAC725C6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AD133-B511-4C4D-A23C-AF600770766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AA005-6B60-46CF-8CAF-C834104A5F13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AA005-6B60-46CF-8CAF-C834104A5F13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40456-5FEB-4677-ACFA-9F9744004CF0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AD133-B511-4C4D-A23C-AF600770766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80D61-28F6-48DF-A852-AF4F143B1EAC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C2525-7BDB-40B8-B25B-BA5860E0662A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E58CA-73E0-4A17-9223-FBE05E7CEEA4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EE8C76-35FD-4C7A-B746-16B27F48CD78}" type="datetimeFigureOut">
              <a:rPr lang="ar-SA" smtClean="0"/>
              <a:pPr/>
              <a:t>10/02/1434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BE7290-2979-4047-9412-4D80AE7FA82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hardcastlespatial.com/Immune/wp-content/uploads/2012/09/gout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MUSCULOSKELETAL BLOCK</a:t>
            </a:r>
            <a:br>
              <a:rPr lang="en-US" sz="4000" dirty="0" smtClean="0"/>
            </a:br>
            <a:r>
              <a:rPr lang="en-US" sz="4000" dirty="0" smtClean="0"/>
              <a:t>Pathology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ar-SA" sz="6000" dirty="0" smtClean="0"/>
              <a:t/>
            </a:r>
            <a:br>
              <a:rPr lang="ar-SA" sz="6000" dirty="0" smtClean="0"/>
            </a:br>
            <a:r>
              <a:rPr lang="en-US" sz="3100" dirty="0" smtClean="0"/>
              <a:t>OSTEOMYELITIS and SEPTIC ARTHRITIS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4643446"/>
            <a:ext cx="7406640" cy="17526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 algn="ctr">
              <a:defRPr/>
            </a:pPr>
            <a:r>
              <a:rPr lang="en-US" dirty="0" smtClean="0"/>
              <a:t>2012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Sites of involvement:</a:t>
            </a:r>
          </a:p>
          <a:p>
            <a:pPr eaLnBrk="1" hangingPunct="1">
              <a:defRPr/>
            </a:pPr>
            <a:r>
              <a:rPr lang="en-US" dirty="0" smtClean="0"/>
              <a:t>Influenced by the vascular circulation, which varies with age.</a:t>
            </a:r>
          </a:p>
          <a:p>
            <a:pPr eaLnBrk="1" hangingPunct="1">
              <a:defRPr/>
            </a:pPr>
            <a:r>
              <a:rPr lang="en-US" b="1" dirty="0" smtClean="0"/>
              <a:t>Neonates</a:t>
            </a:r>
            <a:r>
              <a:rPr lang="en-US" dirty="0" smtClean="0"/>
              <a:t>: the </a:t>
            </a:r>
            <a:r>
              <a:rPr lang="en-US" dirty="0" err="1" smtClean="0"/>
              <a:t>metaphyseal</a:t>
            </a:r>
            <a:r>
              <a:rPr lang="en-US" dirty="0" smtClean="0"/>
              <a:t> vessels penetrate the growth plate, resulting in frequent infection of the </a:t>
            </a:r>
            <a:r>
              <a:rPr lang="en-US" dirty="0" err="1" smtClean="0"/>
              <a:t>metaphysis</a:t>
            </a:r>
            <a:r>
              <a:rPr lang="en-US" dirty="0" smtClean="0"/>
              <a:t>, epiphysis or both.</a:t>
            </a:r>
          </a:p>
          <a:p>
            <a:pPr eaLnBrk="1" hangingPunct="1">
              <a:defRPr/>
            </a:pPr>
            <a:r>
              <a:rPr lang="en-US" b="1" dirty="0" smtClean="0"/>
              <a:t>Children:</a:t>
            </a:r>
            <a:r>
              <a:rPr lang="en-US" dirty="0" smtClean="0"/>
              <a:t> </a:t>
            </a:r>
            <a:r>
              <a:rPr lang="en-US" dirty="0" err="1" smtClean="0"/>
              <a:t>metaphyseal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b="1" dirty="0" smtClean="0"/>
              <a:t>Adults:</a:t>
            </a:r>
            <a:r>
              <a:rPr lang="en-US" dirty="0" smtClean="0"/>
              <a:t> epiphyses and </a:t>
            </a:r>
            <a:r>
              <a:rPr lang="en-US" dirty="0" err="1" smtClean="0"/>
              <a:t>subchondral</a:t>
            </a:r>
            <a:r>
              <a:rPr lang="en-US" dirty="0" smtClean="0"/>
              <a:t> regions.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057400"/>
            <a:ext cx="7498080" cy="4800600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It occurs most frequently in children and young adults</a:t>
            </a:r>
            <a:r>
              <a:rPr lang="en-US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Diabetes </a:t>
            </a:r>
            <a:r>
              <a:rPr lang="en-US" dirty="0" smtClean="0"/>
              <a:t>mellitus (especially involving the </a:t>
            </a:r>
            <a:r>
              <a:rPr lang="en-US" dirty="0" smtClean="0"/>
              <a:t>foot)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Compromised </a:t>
            </a:r>
            <a:r>
              <a:rPr lang="en-US" dirty="0" smtClean="0"/>
              <a:t>immunity (including AIDS)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en-US" dirty="0" smtClean="0"/>
              <a:t>ickle-cell </a:t>
            </a:r>
            <a:r>
              <a:rPr lang="en-US" dirty="0" smtClean="0"/>
              <a:t>disease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1500174"/>
            <a:ext cx="188865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Risk </a:t>
            </a:r>
            <a:r>
              <a:rPr lang="en-US" sz="2800" dirty="0" smtClean="0"/>
              <a:t>factors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en-US" sz="3600" b="1" dirty="0" smtClean="0"/>
              <a:t>Stages :</a:t>
            </a:r>
          </a:p>
          <a:p>
            <a:pPr eaLnBrk="1" hangingPunct="1">
              <a:defRPr/>
            </a:pPr>
            <a:r>
              <a:rPr lang="en-US" dirty="0" smtClean="0"/>
              <a:t>Acute</a:t>
            </a:r>
          </a:p>
          <a:p>
            <a:pPr eaLnBrk="1" hangingPunct="1">
              <a:defRPr/>
            </a:pPr>
            <a:r>
              <a:rPr lang="en-US" dirty="0" smtClean="0"/>
              <a:t>Sub acute</a:t>
            </a:r>
          </a:p>
          <a:p>
            <a:pPr eaLnBrk="1" hangingPunct="1">
              <a:defRPr/>
            </a:pPr>
            <a:r>
              <a:rPr lang="en-US" dirty="0" smtClean="0"/>
              <a:t>Chronic.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PYOGENIC OSTEOMYELITIS</a:t>
            </a:r>
            <a:br>
              <a:rPr lang="en-US" dirty="0" smtClean="0"/>
            </a:br>
            <a:r>
              <a:rPr lang="en-US" sz="3600" dirty="0" err="1" smtClean="0">
                <a:solidFill>
                  <a:srgbClr val="FF0000"/>
                </a:solidFill>
              </a:rPr>
              <a:t>Pathophysiology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Necrosis of the bone within first 48hrs.</a:t>
            </a:r>
          </a:p>
          <a:p>
            <a:pPr eaLnBrk="1" hangingPunct="1">
              <a:defRPr/>
            </a:pPr>
            <a:r>
              <a:rPr lang="en-US" dirty="0" smtClean="0"/>
              <a:t>Spread of bacteria and inflammation within the shaft of the bone and may percolate through the </a:t>
            </a:r>
            <a:r>
              <a:rPr lang="en-US" dirty="0" err="1" smtClean="0"/>
              <a:t>haversian</a:t>
            </a:r>
            <a:r>
              <a:rPr lang="en-US" dirty="0" smtClean="0"/>
              <a:t> systems to reach the </a:t>
            </a:r>
            <a:r>
              <a:rPr lang="en-US" dirty="0" err="1" smtClean="0"/>
              <a:t>periosteum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In children, the </a:t>
            </a:r>
            <a:r>
              <a:rPr lang="en-US" dirty="0" err="1" smtClean="0"/>
              <a:t>periosteum</a:t>
            </a:r>
            <a:r>
              <a:rPr lang="en-US" dirty="0" smtClean="0"/>
              <a:t> is loosely attached to the cortex; therefore sizable </a:t>
            </a:r>
            <a:r>
              <a:rPr lang="en-US" dirty="0" err="1" smtClean="0"/>
              <a:t>subperiosteal</a:t>
            </a:r>
            <a:r>
              <a:rPr lang="en-US" dirty="0" smtClean="0"/>
              <a:t> abscess formation occurs.</a:t>
            </a:r>
          </a:p>
          <a:p>
            <a:pPr eaLnBrk="1" hangingPunct="1">
              <a:defRPr/>
            </a:pPr>
            <a:r>
              <a:rPr lang="en-US" dirty="0" smtClean="0"/>
              <a:t>Further ischemia and bone necrosis occurs.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pic>
        <p:nvPicPr>
          <p:cNvPr id="1026" name="Picture 2" descr="http://www.nlm.nih.gov/medlineplus/ency/images/ency/fullsize/9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42938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428604"/>
            <a:ext cx="8229600" cy="5668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SEQUENCE OF INFECTION: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dirty="0" smtClean="0"/>
              <a:t>  Once localized in bone, the bacteria proliferate and induce an acute inflammatory reaction and cause cell death.</a:t>
            </a:r>
          </a:p>
          <a:p>
            <a:pPr eaLnBrk="1" hangingPunct="1">
              <a:defRPr/>
            </a:pPr>
            <a:r>
              <a:rPr lang="en-US" dirty="0" smtClean="0"/>
              <a:t>Dead pieces of bone is known as the </a:t>
            </a:r>
            <a:r>
              <a:rPr lang="en-US" b="1" dirty="0" err="1" smtClean="0"/>
              <a:t>sequestrum</a:t>
            </a:r>
            <a:r>
              <a:rPr lang="en-US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5602" name="Picture 2" descr="http://img.tfd.com/dorland/seques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65104"/>
            <a:ext cx="3960440" cy="22037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5143512"/>
            <a:ext cx="18838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sequestrum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457200"/>
            <a:ext cx="7615262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After the first week chronic inflammatory cells become more numerous with the release of cytokines and deposition of new bone formation at the periphery.</a:t>
            </a:r>
          </a:p>
          <a:p>
            <a:pPr eaLnBrk="1" hangingPunct="1">
              <a:defRPr/>
            </a:pPr>
            <a:r>
              <a:rPr lang="en-US" dirty="0" smtClean="0"/>
              <a:t>New bone may be deposited as a sleeve of living tissue known as the </a:t>
            </a:r>
            <a:r>
              <a:rPr lang="en-US" b="1" u="sng" dirty="0" err="1" smtClean="0"/>
              <a:t>Involucrum</a:t>
            </a:r>
            <a:endParaRPr lang="en-US" b="1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3554" name="Picture 2" descr="https://encrypted-tbn2.gstatic.com/images?q=tbn:ANd9GcQmI4LSv0Rc5dnqrLOJZKs9lWIbxxMPc0M9pS2aoJIJJ4vMRlcM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4104456" cy="1944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00760" y="4786322"/>
            <a:ext cx="188455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Involucrum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457200"/>
            <a:ext cx="7829576" cy="566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Brodie</a:t>
            </a:r>
            <a:r>
              <a:rPr lang="en-US" dirty="0" smtClean="0"/>
              <a:t> abscess: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is a small </a:t>
            </a:r>
            <a:r>
              <a:rPr lang="en-US" dirty="0" err="1" smtClean="0"/>
              <a:t>intraosseus</a:t>
            </a:r>
            <a:r>
              <a:rPr lang="en-US" dirty="0" smtClean="0"/>
              <a:t> abscess that frequently involves the cortex and is walled off reactive bone.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63491" name="Picture 2" descr="http://www.netterimages.com/images/vpv/000/000/020/20015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76130"/>
            <a:ext cx="3152392" cy="364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03641" y="2276872"/>
            <a:ext cx="3240359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dirty="0" smtClean="0"/>
              <a:t>In infants </a:t>
            </a:r>
            <a:r>
              <a:rPr lang="en-US" dirty="0" err="1" smtClean="0"/>
              <a:t>epiphyseal</a:t>
            </a:r>
            <a:r>
              <a:rPr lang="en-US" dirty="0" smtClean="0"/>
              <a:t> infection may spread to the adjacent joint and causes septic or </a:t>
            </a:r>
            <a:r>
              <a:rPr lang="en-US" dirty="0" err="1" smtClean="0"/>
              <a:t>suppurative</a:t>
            </a:r>
            <a:r>
              <a:rPr lang="en-US" dirty="0" smtClean="0"/>
              <a:t> arthritis; may lead </a:t>
            </a:r>
            <a:endParaRPr lang="ar-SA" dirty="0" smtClean="0"/>
          </a:p>
          <a:p>
            <a:pPr algn="l">
              <a:defRPr/>
            </a:pPr>
            <a:r>
              <a:rPr lang="en-US" dirty="0" smtClean="0"/>
              <a:t>to permanent disability.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41168"/>
            <a:ext cx="432047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Rupture of the </a:t>
            </a:r>
            <a:r>
              <a:rPr lang="en-US" dirty="0" err="1" smtClean="0"/>
              <a:t>periosteum→soft</a:t>
            </a:r>
            <a:r>
              <a:rPr lang="en-US" dirty="0" smtClean="0"/>
              <a:t> tissue abscess </a:t>
            </a:r>
            <a:r>
              <a:rPr lang="en-US" dirty="0" err="1" smtClean="0"/>
              <a:t>formation→draining</a:t>
            </a:r>
            <a:r>
              <a:rPr lang="en-US" dirty="0" smtClean="0"/>
              <a:t> sinuses.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" contrast="2000"/>
          </a:blip>
          <a:srcRect/>
          <a:stretch>
            <a:fillRect/>
          </a:stretch>
        </p:blipFill>
        <p:spPr bwMode="auto">
          <a:xfrm>
            <a:off x="1357290" y="857232"/>
            <a:ext cx="7128792" cy="644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3096344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 The primary site of infection is usually in the </a:t>
            </a:r>
            <a:r>
              <a:rPr lang="en-US" dirty="0" err="1" smtClean="0"/>
              <a:t>metaphysial</a:t>
            </a:r>
            <a:r>
              <a:rPr lang="en-US" dirty="0" smtClean="0"/>
              <a:t> </a:t>
            </a:r>
            <a:r>
              <a:rPr lang="en-US" dirty="0" smtClean="0"/>
              <a:t>region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infection may spread to involve the cortex and form a </a:t>
            </a:r>
            <a:r>
              <a:rPr lang="en-US" dirty="0" err="1" smtClean="0"/>
              <a:t>subperiosteal</a:t>
            </a:r>
            <a:r>
              <a:rPr lang="en-US" dirty="0" smtClean="0"/>
              <a:t> abscess; may spread into the </a:t>
            </a:r>
            <a:r>
              <a:rPr lang="en-US" dirty="0" err="1" smtClean="0"/>
              <a:t>medullary</a:t>
            </a:r>
            <a:r>
              <a:rPr lang="en-US" dirty="0" smtClean="0"/>
              <a:t> </a:t>
            </a:r>
            <a:r>
              <a:rPr lang="en-US" dirty="0" smtClean="0"/>
              <a:t>cavity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Rarely</a:t>
            </a:r>
            <a:r>
              <a:rPr lang="en-US" dirty="0" smtClean="0"/>
              <a:t>, may spread into the adjacent joint space.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4" y="0"/>
            <a:ext cx="542270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err="1" smtClean="0"/>
              <a:t>Pathophysiology</a:t>
            </a:r>
            <a:r>
              <a:rPr lang="en-US" sz="2400" dirty="0" smtClean="0"/>
              <a:t> of </a:t>
            </a:r>
            <a:r>
              <a:rPr lang="en-US" sz="2400" dirty="0" err="1" smtClean="0"/>
              <a:t>Pyogenic</a:t>
            </a:r>
            <a:r>
              <a:rPr lang="en-US" sz="2400" dirty="0" smtClean="0"/>
              <a:t> </a:t>
            </a:r>
            <a:r>
              <a:rPr lang="en-US" sz="2400" dirty="0" err="1" smtClean="0"/>
              <a:t>osteomyelitis</a:t>
            </a:r>
            <a:endParaRPr lang="ar-SA" sz="2400" dirty="0"/>
          </a:p>
        </p:txBody>
      </p:sp>
      <p:sp>
        <p:nvSpPr>
          <p:cNvPr id="8" name="Rectangle 7"/>
          <p:cNvSpPr/>
          <p:nvPr/>
        </p:nvSpPr>
        <p:spPr>
          <a:xfrm>
            <a:off x="7063410" y="4071942"/>
            <a:ext cx="1455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sequestrum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PYOGENIC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0902" name="Picture 6" descr="http://path.upmc.edu/cases/case133/images/micr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939916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071546"/>
            <a:ext cx="8001024" cy="5072098"/>
          </a:xfrm>
        </p:spPr>
        <p:txBody>
          <a:bodyPr>
            <a:normAutofit fontScale="47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1. </a:t>
            </a:r>
            <a:r>
              <a:rPr lang="en-US" sz="3800" dirty="0" err="1" smtClean="0">
                <a:solidFill>
                  <a:srgbClr val="FF0000"/>
                </a:solidFill>
              </a:rPr>
              <a:t>Pyogenic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osteomyelitis</a:t>
            </a:r>
            <a:endParaRPr lang="en-US" sz="3800" dirty="0" smtClean="0">
              <a:solidFill>
                <a:srgbClr val="FF0000"/>
              </a:solidFill>
            </a:endParaRPr>
          </a:p>
          <a:p>
            <a:pPr lvl="4" algn="l">
              <a:buNone/>
            </a:pPr>
            <a:r>
              <a:rPr lang="en-US" sz="3400" dirty="0" smtClean="0"/>
              <a:t>1. List routes by which bacteria reach bone</a:t>
            </a:r>
          </a:p>
          <a:p>
            <a:pPr lvl="4" algn="l">
              <a:buNone/>
            </a:pPr>
            <a:r>
              <a:rPr lang="en-US" sz="3400" dirty="0" smtClean="0"/>
              <a:t>2. List organisms commonly responsible for </a:t>
            </a:r>
            <a:r>
              <a:rPr lang="en-US" sz="3400" dirty="0" err="1" smtClean="0"/>
              <a:t>pyogenic</a:t>
            </a:r>
            <a:r>
              <a:rPr lang="en-US" sz="3400" dirty="0" smtClean="0"/>
              <a:t> infection in bone</a:t>
            </a:r>
          </a:p>
          <a:p>
            <a:pPr lvl="4" algn="l">
              <a:buNone/>
            </a:pPr>
            <a:r>
              <a:rPr lang="en-US" sz="3400" dirty="0" smtClean="0"/>
              <a:t>3. Understand how location of </a:t>
            </a:r>
            <a:r>
              <a:rPr lang="en-US" sz="3400" dirty="0" err="1" smtClean="0"/>
              <a:t>osteomyelitis</a:t>
            </a:r>
            <a:r>
              <a:rPr lang="en-US" sz="3400" dirty="0" smtClean="0"/>
              <a:t> is influenced by vascular supply to the bone.</a:t>
            </a:r>
          </a:p>
          <a:p>
            <a:pPr lvl="4" algn="l">
              <a:buNone/>
            </a:pPr>
            <a:r>
              <a:rPr lang="en-US" sz="3400" dirty="0" smtClean="0"/>
              <a:t>4. Know morphology of acute and chronic lesions</a:t>
            </a:r>
          </a:p>
          <a:p>
            <a:pPr lvl="4" algn="l">
              <a:buNone/>
            </a:pPr>
            <a:r>
              <a:rPr lang="en-US" sz="3400" dirty="0" smtClean="0"/>
              <a:t>5. Define the terms </a:t>
            </a:r>
            <a:r>
              <a:rPr lang="en-US" sz="3400" dirty="0" err="1" smtClean="0"/>
              <a:t>involucrum</a:t>
            </a:r>
            <a:r>
              <a:rPr lang="en-US" sz="3400" dirty="0" smtClean="0"/>
              <a:t> and </a:t>
            </a:r>
            <a:r>
              <a:rPr lang="en-US" sz="3400" dirty="0" err="1" smtClean="0"/>
              <a:t>sequestrum</a:t>
            </a:r>
            <a:endParaRPr lang="en-US" sz="3400" dirty="0" smtClean="0"/>
          </a:p>
          <a:p>
            <a:pPr algn="l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2. </a:t>
            </a:r>
            <a:r>
              <a:rPr lang="en-US" sz="3800" dirty="0" err="1" smtClean="0">
                <a:solidFill>
                  <a:srgbClr val="FF0000"/>
                </a:solidFill>
              </a:rPr>
              <a:t>Tuberculous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osteomyelitis</a:t>
            </a:r>
            <a:r>
              <a:rPr lang="en-US" sz="3800" dirty="0" smtClean="0">
                <a:solidFill>
                  <a:srgbClr val="FF0000"/>
                </a:solidFill>
              </a:rPr>
              <a:t> (</a:t>
            </a:r>
            <a:r>
              <a:rPr lang="en-US" sz="3800" dirty="0" err="1" smtClean="0">
                <a:solidFill>
                  <a:srgbClr val="FF0000"/>
                </a:solidFill>
              </a:rPr>
              <a:t>Pott</a:t>
            </a:r>
            <a:r>
              <a:rPr lang="en-US" sz="3800" dirty="0" smtClean="0">
                <a:solidFill>
                  <a:srgbClr val="FF0000"/>
                </a:solidFill>
              </a:rPr>
              <a:t> disease)</a:t>
            </a:r>
          </a:p>
          <a:p>
            <a:pPr>
              <a:buNone/>
            </a:pPr>
            <a:r>
              <a:rPr lang="en-US" sz="2900" dirty="0" smtClean="0"/>
              <a:t>Describe the following aspects of </a:t>
            </a:r>
            <a:r>
              <a:rPr lang="en-US" sz="2900" dirty="0" err="1" smtClean="0"/>
              <a:t>tuberculous</a:t>
            </a:r>
            <a:r>
              <a:rPr lang="en-US" sz="2900" dirty="0" smtClean="0"/>
              <a:t> </a:t>
            </a:r>
            <a:r>
              <a:rPr lang="en-US" sz="2900" dirty="0" err="1" smtClean="0"/>
              <a:t>osteomyelitis</a:t>
            </a:r>
            <a:r>
              <a:rPr lang="en-US" sz="2900" dirty="0" smtClean="0"/>
              <a:t>:</a:t>
            </a:r>
          </a:p>
          <a:p>
            <a:pPr marL="1117854" lvl="2" indent="-514350">
              <a:buNone/>
            </a:pPr>
            <a:r>
              <a:rPr lang="en-US" sz="3400" dirty="0" smtClean="0"/>
              <a:t>1</a:t>
            </a:r>
            <a:r>
              <a:rPr lang="en-US" sz="2900" dirty="0" smtClean="0"/>
              <a:t>. </a:t>
            </a:r>
            <a:r>
              <a:rPr lang="en-US" sz="3800" dirty="0" smtClean="0"/>
              <a:t>Incidence</a:t>
            </a:r>
          </a:p>
          <a:p>
            <a:pPr marL="1117854" lvl="2" indent="-514350">
              <a:buNone/>
            </a:pPr>
            <a:r>
              <a:rPr lang="en-US" sz="3800" dirty="0" smtClean="0"/>
              <a:t>2. Bones affected</a:t>
            </a:r>
          </a:p>
          <a:p>
            <a:pPr marL="1117854" lvl="2" indent="-514350">
              <a:buNone/>
            </a:pPr>
            <a:r>
              <a:rPr lang="en-US" sz="3800" dirty="0" smtClean="0"/>
              <a:t>3. Clinical consequences</a:t>
            </a:r>
          </a:p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3. </a:t>
            </a:r>
            <a:r>
              <a:rPr lang="en-US" sz="3800" dirty="0" err="1" smtClean="0">
                <a:solidFill>
                  <a:srgbClr val="FF0000"/>
                </a:solidFill>
              </a:rPr>
              <a:t>Pyogenic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suppurative</a:t>
            </a:r>
            <a:r>
              <a:rPr lang="en-US" sz="3800" dirty="0" smtClean="0">
                <a:solidFill>
                  <a:srgbClr val="FF0000"/>
                </a:solidFill>
              </a:rPr>
              <a:t> arthritis</a:t>
            </a:r>
          </a:p>
          <a:p>
            <a:pPr>
              <a:buNone/>
            </a:pPr>
            <a:r>
              <a:rPr lang="en-US" dirty="0" smtClean="0"/>
              <a:t>Describe the following aspects of 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suppurative</a:t>
            </a:r>
            <a:r>
              <a:rPr lang="en-US" dirty="0" smtClean="0"/>
              <a:t> arthritis:</a:t>
            </a:r>
          </a:p>
          <a:p>
            <a:pPr lvl="1">
              <a:buNone/>
            </a:pPr>
            <a:r>
              <a:rPr lang="en-US" sz="3800" dirty="0" smtClean="0"/>
              <a:t>1. Pathogenesis</a:t>
            </a:r>
          </a:p>
          <a:p>
            <a:pPr lvl="1">
              <a:buNone/>
            </a:pPr>
            <a:r>
              <a:rPr lang="en-US" sz="3800" dirty="0" smtClean="0"/>
              <a:t>2. Bacteria commonly involved</a:t>
            </a:r>
          </a:p>
          <a:p>
            <a:pPr lvl="1">
              <a:buNone/>
            </a:pPr>
            <a:r>
              <a:rPr lang="en-US" sz="3800" dirty="0" smtClean="0"/>
              <a:t>3. Characteristics of joint fluid</a:t>
            </a:r>
          </a:p>
          <a:p>
            <a:pPr algn="l">
              <a:buNone/>
            </a:pPr>
            <a:endParaRPr lang="en-US" dirty="0" smtClean="0"/>
          </a:p>
          <a:p>
            <a:pPr marL="1117854" lvl="2" indent="-514350" algn="l">
              <a:buNone/>
            </a:pPr>
            <a:endParaRPr lang="en-US" dirty="0" smtClean="0"/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447800"/>
            <a:ext cx="5279532" cy="519591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Clinical Course:</a:t>
            </a:r>
          </a:p>
          <a:p>
            <a:pPr lvl="1" eaLnBrk="1" hangingPunct="1">
              <a:defRPr/>
            </a:pPr>
            <a:r>
              <a:rPr lang="en-US" dirty="0" smtClean="0"/>
              <a:t>Fever ,chills, malaise, marked to intense throbbing pain over the affected region.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Diagnosis;</a:t>
            </a:r>
          </a:p>
          <a:p>
            <a:pPr lvl="1" eaLnBrk="1" hangingPunct="1">
              <a:defRPr/>
            </a:pPr>
            <a:r>
              <a:rPr lang="en-US" dirty="0" smtClean="0"/>
              <a:t>Sign/symptoms.</a:t>
            </a:r>
          </a:p>
          <a:p>
            <a:pPr lvl="1">
              <a:defRPr/>
            </a:pPr>
            <a:r>
              <a:rPr lang="en-US" dirty="0" smtClean="0"/>
              <a:t>X-ray: </a:t>
            </a:r>
            <a:r>
              <a:rPr lang="en-US" dirty="0" smtClean="0"/>
              <a:t> a destructive </a:t>
            </a:r>
            <a:r>
              <a:rPr lang="en-US" dirty="0" err="1" smtClean="0"/>
              <a:t>lytic</a:t>
            </a:r>
            <a:r>
              <a:rPr lang="en-US" dirty="0" smtClean="0"/>
              <a:t> focus surrounded by edema and a sclerotic rim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Blood </a:t>
            </a:r>
            <a:r>
              <a:rPr lang="en-US" dirty="0" smtClean="0"/>
              <a:t>cultures:  +</a:t>
            </a:r>
            <a:r>
              <a:rPr lang="en-US" dirty="0" err="1" smtClean="0"/>
              <a:t>ve</a:t>
            </a:r>
            <a:r>
              <a:rPr lang="en-US" dirty="0" smtClean="0"/>
              <a:t> in 70%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Biopsy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30722" name="Picture 2" descr="https://encrypted-tbn1.gstatic.com/images?q=tbn:ANd9GcQWlKzHtm3Rqg9rgPFqayWCPhK6mzfP0vMmFXvG1DSue6SFNJ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459616"/>
            <a:ext cx="2473540" cy="282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Rx :</a:t>
            </a:r>
          </a:p>
          <a:p>
            <a:r>
              <a:rPr lang="en-US" dirty="0" smtClean="0"/>
              <a:t> Pain relief</a:t>
            </a:r>
          </a:p>
          <a:p>
            <a:r>
              <a:rPr lang="en-US" dirty="0" err="1" smtClean="0"/>
              <a:t>Parenteral</a:t>
            </a:r>
            <a:r>
              <a:rPr lang="en-US" dirty="0" smtClean="0"/>
              <a:t> </a:t>
            </a:r>
            <a:r>
              <a:rPr lang="en-US" dirty="0" smtClean="0"/>
              <a:t>antibiotics for at least 2 weeks, followed by oral antibiotics for at least 4 weeks</a:t>
            </a:r>
          </a:p>
          <a:p>
            <a:r>
              <a:rPr lang="en-US" dirty="0" smtClean="0"/>
              <a:t>Surgical </a:t>
            </a:r>
            <a:r>
              <a:rPr lang="en-US" dirty="0" smtClean="0"/>
              <a:t>decompression and removal of any dead bone</a:t>
            </a:r>
          </a:p>
          <a:p>
            <a:r>
              <a:rPr lang="en-US" dirty="0" smtClean="0"/>
              <a:t>Rehabilitation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057400"/>
            <a:ext cx="7498080" cy="4800600"/>
          </a:xfrm>
        </p:spPr>
        <p:txBody>
          <a:bodyPr/>
          <a:lstStyle/>
          <a:p>
            <a:r>
              <a:rPr lang="en-US" dirty="0" smtClean="0"/>
              <a:t>delay </a:t>
            </a:r>
            <a:r>
              <a:rPr lang="en-US" dirty="0" smtClean="0"/>
              <a:t>in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extensive </a:t>
            </a:r>
            <a:r>
              <a:rPr lang="en-US" dirty="0" smtClean="0"/>
              <a:t>bone </a:t>
            </a:r>
            <a:r>
              <a:rPr lang="en-US" dirty="0" smtClean="0"/>
              <a:t>necrosis</a:t>
            </a:r>
          </a:p>
          <a:p>
            <a:r>
              <a:rPr lang="en-US" dirty="0" smtClean="0"/>
              <a:t>abbreviated </a:t>
            </a:r>
            <a:r>
              <a:rPr lang="en-US" dirty="0" smtClean="0"/>
              <a:t>antibiotic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inadequate </a:t>
            </a:r>
            <a:r>
              <a:rPr lang="en-US" dirty="0" smtClean="0"/>
              <a:t>surgical </a:t>
            </a:r>
            <a:r>
              <a:rPr lang="en-US" dirty="0" smtClean="0"/>
              <a:t>debridement</a:t>
            </a:r>
          </a:p>
          <a:p>
            <a:r>
              <a:rPr lang="en-US" dirty="0" smtClean="0"/>
              <a:t>weakened </a:t>
            </a:r>
            <a:r>
              <a:rPr lang="en-US" dirty="0" smtClean="0"/>
              <a:t>host </a:t>
            </a:r>
            <a:r>
              <a:rPr lang="en-US" dirty="0" smtClean="0"/>
              <a:t>defenses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1214422"/>
            <a:ext cx="44095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Chronicity</a:t>
            </a:r>
            <a:r>
              <a:rPr lang="en-US" sz="2800" dirty="0" smtClean="0"/>
              <a:t> may develop with</a:t>
            </a:r>
            <a:r>
              <a:rPr lang="en-US" dirty="0" smtClean="0"/>
              <a:t>: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da-sy.com/pathology/JPEG3/BONE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413" y="3367666"/>
            <a:ext cx="5314587" cy="34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ath.upmc.edu/cases/case183/images/figur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42423" cy="40005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4" y="1071546"/>
            <a:ext cx="386753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CHRONIC OSTEOMYELITIS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Complications:</a:t>
            </a:r>
          </a:p>
          <a:p>
            <a:pPr lvl="1" eaLnBrk="1" hangingPunct="1">
              <a:defRPr/>
            </a:pPr>
            <a:r>
              <a:rPr lang="en-US" dirty="0" smtClean="0"/>
              <a:t>Pathologic fracture.</a:t>
            </a:r>
          </a:p>
          <a:p>
            <a:pPr lvl="1" eaLnBrk="1" hangingPunct="1">
              <a:defRPr/>
            </a:pPr>
            <a:r>
              <a:rPr lang="en-US" dirty="0" smtClean="0"/>
              <a:t>Secondary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Endocarditis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Sepsis</a:t>
            </a:r>
          </a:p>
          <a:p>
            <a:pPr lvl="1">
              <a:defRPr/>
            </a:pPr>
            <a:r>
              <a:rPr lang="en-US" dirty="0" err="1" smtClean="0"/>
              <a:t>Squamous</a:t>
            </a:r>
            <a:r>
              <a:rPr lang="en-US" dirty="0" smtClean="0"/>
              <a:t> cell carcinoma if the infection creates a sinus tract.</a:t>
            </a:r>
          </a:p>
          <a:p>
            <a:pPr lvl="1" eaLnBrk="1" hangingPunct="1">
              <a:defRPr/>
            </a:pPr>
            <a:r>
              <a:rPr lang="en-US" dirty="0" smtClean="0"/>
              <a:t>Rarely sarcoma in the affected bone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Pengu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428736"/>
            <a:ext cx="7498080" cy="4800600"/>
          </a:xfrm>
        </p:spPr>
        <p:txBody>
          <a:bodyPr/>
          <a:lstStyle/>
          <a:p>
            <a:r>
              <a:rPr lang="en-US" dirty="0" smtClean="0"/>
              <a:t>Mycobacterium. tuberculosis is an  aerobe Gram-positive mycobacterium</a:t>
            </a:r>
            <a:endParaRPr lang="en-US" dirty="0"/>
          </a:p>
        </p:txBody>
      </p:sp>
      <p:pic>
        <p:nvPicPr>
          <p:cNvPr id="77826" name="Picture 2" descr="http://upload.wikimedia.org/wikipedia/commons/thumb/7/79/Granuloma_20x.jpg/796px-Granuloma_2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4321155" cy="3251724"/>
          </a:xfrm>
          <a:prstGeom prst="rect">
            <a:avLst/>
          </a:prstGeom>
          <a:noFill/>
        </p:spPr>
      </p:pic>
      <p:pic>
        <p:nvPicPr>
          <p:cNvPr id="77828" name="Picture 4" descr="https://encrypted-tbn1.gstatic.com/images?q=tbn:ANd9GcQAvxMnTJiIZuLNG_2rZ-yb2VGcmWBEUD9HArhLcXOTfQVbEKXS"/>
          <p:cNvPicPr>
            <a:picLocks noChangeAspect="1" noChangeArrowheads="1"/>
          </p:cNvPicPr>
          <p:nvPr/>
        </p:nvPicPr>
        <p:blipFill>
          <a:blip r:embed="rId3"/>
          <a:srcRect b="7317"/>
          <a:stretch>
            <a:fillRect/>
          </a:stretch>
        </p:blipFill>
        <p:spPr bwMode="auto">
          <a:xfrm>
            <a:off x="5072066" y="2857496"/>
            <a:ext cx="4048400" cy="27146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00826" y="5643578"/>
            <a:ext cx="14975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Acid-fast stain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ar-SA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714488"/>
            <a:ext cx="749808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Routes of entry;</a:t>
            </a:r>
          </a:p>
          <a:p>
            <a:pPr eaLnBrk="1" hangingPunct="1">
              <a:defRPr/>
            </a:pPr>
            <a:r>
              <a:rPr lang="en-US" dirty="0" smtClean="0"/>
              <a:t>Usually blood borne and originate from a focus of active visceral disease.</a:t>
            </a:r>
          </a:p>
          <a:p>
            <a:pPr eaLnBrk="1" hangingPunct="1">
              <a:defRPr/>
            </a:pPr>
            <a:r>
              <a:rPr lang="en-US" dirty="0" smtClean="0"/>
              <a:t>Direct extension (e.g. from a pulmonary focus into a rib or from </a:t>
            </a:r>
            <a:r>
              <a:rPr lang="en-US" dirty="0" err="1" smtClean="0"/>
              <a:t>tracheobronchial</a:t>
            </a:r>
            <a:r>
              <a:rPr lang="en-US" dirty="0" smtClean="0"/>
              <a:t> nodes into adjacent vertebrae) or spread via draining </a:t>
            </a:r>
            <a:r>
              <a:rPr lang="en-US" dirty="0" err="1" smtClean="0"/>
              <a:t>lymphatics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1285860"/>
            <a:ext cx="727603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Mycobacterial</a:t>
            </a:r>
            <a:r>
              <a:rPr lang="en-US" sz="2000" dirty="0" smtClean="0"/>
              <a:t> infection of bone </a:t>
            </a:r>
            <a:r>
              <a:rPr lang="en-US" sz="2000" dirty="0" smtClean="0"/>
              <a:t>is a </a:t>
            </a:r>
            <a:r>
              <a:rPr lang="en-US" sz="2000" dirty="0" smtClean="0"/>
              <a:t>problem in developing countries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59901" y="5357826"/>
            <a:ext cx="81840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Bone infection complicates an estimated 1% to 3% of cases of pulmonary tuberculosis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"/>
          </a:blip>
          <a:srcRect/>
          <a:stretch>
            <a:fillRect/>
          </a:stretch>
        </p:blipFill>
        <p:spPr bwMode="auto">
          <a:xfrm>
            <a:off x="1071538" y="857232"/>
            <a:ext cx="742955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ar-SA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 The most common sites of skeletal involvement are: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thoracic and lumber vertebrae followed by the knees and hips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 patients with AIDS frequently multifocal.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Pott’s</a:t>
            </a:r>
            <a:r>
              <a:rPr lang="en-US" dirty="0" smtClean="0"/>
              <a:t> disease is the involvement of spine.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/>
          <a:lstStyle/>
          <a:p>
            <a:pPr algn="ctr">
              <a:defRPr/>
            </a:pPr>
            <a:r>
              <a:rPr lang="ar-SA" dirty="0" smtClean="0"/>
              <a:t>   </a:t>
            </a:r>
            <a:r>
              <a:rPr lang="en-US" dirty="0" smtClean="0"/>
              <a:t>OM)</a:t>
            </a:r>
            <a:r>
              <a:rPr lang="ar-SA" dirty="0" smtClean="0"/>
              <a:t>) </a:t>
            </a:r>
            <a:r>
              <a:rPr lang="en-US" dirty="0" smtClean="0"/>
              <a:t> OSTEOMYELITIS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16832"/>
            <a:ext cx="8286808" cy="4648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dirty="0" smtClean="0"/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Denotes inflammation of bones and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bone marrow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be a complication of any systemic infection but frequently manifests as a primary solitary focus of disease.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types of organisms, including viruses, parasites, fungi and bacteria can produce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osteomyelitis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most common are infections caused by certain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pyogenic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bacteria and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mycobacteria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196752"/>
            <a:ext cx="11464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Definition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715568" y="1196752"/>
            <a:ext cx="9156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r" rtl="0"/>
            <a:r>
              <a:rPr lang="en-US" dirty="0" smtClean="0"/>
              <a:t>When?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723680" y="1196752"/>
            <a:ext cx="20826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Which organisms?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196752"/>
            <a:ext cx="26981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Which is most common?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digitalpathology.uct.ac.za/topics/classic_cases_of_tb/images/portfolio/potts_diagram_tb_disease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105024"/>
            <a:ext cx="8591550" cy="47529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Pott’s</a:t>
            </a:r>
            <a:r>
              <a:rPr lang="en-US" dirty="0" smtClean="0"/>
              <a:t> disease </a:t>
            </a:r>
            <a:endParaRPr lang="en-US" dirty="0" smtClean="0"/>
          </a:p>
          <a:p>
            <a:r>
              <a:rPr lang="en-US" sz="2800" dirty="0" smtClean="0"/>
              <a:t>TB </a:t>
            </a:r>
            <a:r>
              <a:rPr lang="en-US" sz="2800" dirty="0" smtClean="0"/>
              <a:t>of spine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infection breaks through the </a:t>
            </a:r>
            <a:r>
              <a:rPr lang="en-US" sz="2800" dirty="0" err="1" smtClean="0"/>
              <a:t>intervertebral</a:t>
            </a:r>
            <a:r>
              <a:rPr lang="en-US" sz="2800" dirty="0" smtClean="0"/>
              <a:t> discs and extends into the soft tissues forming abscesses</a:t>
            </a:r>
            <a:r>
              <a:rPr lang="en-US" dirty="0" smtClean="0"/>
              <a:t>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osteomyelitis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Pott’s</a:t>
            </a:r>
            <a:r>
              <a:rPr lang="en-US" dirty="0" smtClean="0"/>
              <a:t> disease </a:t>
            </a:r>
            <a:endParaRPr lang="ar-SA" dirty="0"/>
          </a:p>
        </p:txBody>
      </p:sp>
      <p:pic>
        <p:nvPicPr>
          <p:cNvPr id="68611" name="Picture 2" descr="http://1.bp.blogspot.com/_OwoEg7Db_AE/TTGRWNzJoQI/AAAAAAAABiA/tqmPxAP-BAU/s1600/Potts%2BDiseas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4705350" cy="3819525"/>
          </a:xfrm>
        </p:spPr>
      </p:pic>
      <p:pic>
        <p:nvPicPr>
          <p:cNvPr id="17412" name="Picture 4" descr="The spine collapse forward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71678"/>
            <a:ext cx="2445976" cy="35719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humandiseases.community.uaf.edu/files/2012/12/Potts-Disease.jpg"/>
          <p:cNvPicPr>
            <a:picLocks noChangeAspect="1" noChangeArrowheads="1"/>
          </p:cNvPicPr>
          <p:nvPr/>
        </p:nvPicPr>
        <p:blipFill>
          <a:blip r:embed="rId2"/>
          <a:srcRect b="13461"/>
          <a:stretch>
            <a:fillRect/>
          </a:stretch>
        </p:blipFill>
        <p:spPr bwMode="auto">
          <a:xfrm>
            <a:off x="1428728" y="1857364"/>
            <a:ext cx="6897554" cy="33575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86182" y="714356"/>
            <a:ext cx="21828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/>
              <a:t>Pott’s</a:t>
            </a:r>
            <a:r>
              <a:rPr lang="en-US" sz="2800" dirty="0" smtClean="0"/>
              <a:t> disease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media-cache-ec3.pinterest.com/upload/225391156321507829_39FOTjqg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5786478" cy="53837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86182" y="428604"/>
            <a:ext cx="21828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/>
              <a:t>Pott’s</a:t>
            </a:r>
            <a:r>
              <a:rPr lang="en-US" sz="2800" dirty="0" smtClean="0"/>
              <a:t> disease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ar-SA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b="1" u="sng" dirty="0" smtClean="0"/>
              <a:t>Clinical features :</a:t>
            </a:r>
          </a:p>
          <a:p>
            <a:pPr eaLnBrk="1" hangingPunct="1">
              <a:defRPr/>
            </a:pPr>
            <a:r>
              <a:rPr lang="en-US" dirty="0" smtClean="0"/>
              <a:t>Pain</a:t>
            </a:r>
          </a:p>
          <a:p>
            <a:pPr eaLnBrk="1" hangingPunct="1">
              <a:defRPr/>
            </a:pPr>
            <a:r>
              <a:rPr lang="en-US" dirty="0" smtClean="0"/>
              <a:t>Fever, low grade, cold abscess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weight </a:t>
            </a:r>
            <a:r>
              <a:rPr lang="en-US" dirty="0" smtClean="0"/>
              <a:t>loss</a:t>
            </a:r>
          </a:p>
          <a:p>
            <a:pPr eaLnBrk="1" hangingPunct="1">
              <a:defRPr/>
            </a:pPr>
            <a:r>
              <a:rPr lang="en-US" dirty="0" smtClean="0"/>
              <a:t>May form an inguinal mass “ </a:t>
            </a:r>
            <a:r>
              <a:rPr lang="en-US" dirty="0" err="1" smtClean="0"/>
              <a:t>psoas</a:t>
            </a:r>
            <a:r>
              <a:rPr lang="en-US" dirty="0" smtClean="0"/>
              <a:t> abscess”.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"/>
          </a:blip>
          <a:srcRect/>
          <a:stretch>
            <a:fillRect/>
          </a:stretch>
        </p:blipFill>
        <p:spPr bwMode="auto">
          <a:xfrm>
            <a:off x="1071538" y="857232"/>
            <a:ext cx="742955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3.bp.blogspot.com/_Cijo7l4F2ug/SuY80pscbtI/AAAAAAAACmM/DLsr3Pjc70c/s320/250px-Anterior_Hip_Muscles_2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08" y="908720"/>
            <a:ext cx="2603989" cy="39120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1444" name="Picture 4" descr="http://www.virtualmedicalcentre.com/uploads/VMC/DiseaseImages/1025_Psoas_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4773864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404664"/>
            <a:ext cx="500095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The infection breaks through the </a:t>
            </a:r>
            <a:r>
              <a:rPr lang="en-US" dirty="0" err="1" smtClean="0"/>
              <a:t>intervertebral</a:t>
            </a:r>
            <a:r>
              <a:rPr lang="en-US" dirty="0" smtClean="0"/>
              <a:t> discs and extends into the muscle forming </a:t>
            </a:r>
            <a:r>
              <a:rPr lang="en-US" dirty="0" err="1" smtClean="0"/>
              <a:t>Psoas</a:t>
            </a:r>
            <a:r>
              <a:rPr lang="en-US" dirty="0" smtClean="0"/>
              <a:t> abscesses.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Tuberculous</a:t>
            </a:r>
            <a:r>
              <a:rPr lang="en-US" b="1" dirty="0" smtClean="0"/>
              <a:t> </a:t>
            </a:r>
            <a:r>
              <a:rPr lang="en-US" b="1" dirty="0" err="1" smtClean="0"/>
              <a:t>osteomyelitis</a:t>
            </a:r>
            <a:endParaRPr lang="ar-SA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C</a:t>
            </a:r>
            <a:r>
              <a:rPr lang="en-US" b="1" u="sng" dirty="0" smtClean="0">
                <a:solidFill>
                  <a:srgbClr val="FF0000"/>
                </a:solidFill>
              </a:rPr>
              <a:t>omplications:</a:t>
            </a:r>
          </a:p>
          <a:p>
            <a:pPr eaLnBrk="1" hangingPunct="1">
              <a:defRPr/>
            </a:pPr>
            <a:r>
              <a:rPr lang="en-US" dirty="0" smtClean="0"/>
              <a:t>Bone destruction.</a:t>
            </a:r>
          </a:p>
          <a:p>
            <a:pPr eaLnBrk="1" hangingPunct="1">
              <a:defRPr/>
            </a:pPr>
            <a:r>
              <a:rPr lang="en-US" dirty="0" err="1" smtClean="0"/>
              <a:t>Tuberculous</a:t>
            </a:r>
            <a:r>
              <a:rPr lang="en-US" dirty="0" smtClean="0"/>
              <a:t> arthritis. </a:t>
            </a:r>
          </a:p>
          <a:p>
            <a:pPr eaLnBrk="1" hangingPunct="1">
              <a:defRPr/>
            </a:pPr>
            <a:r>
              <a:rPr lang="en-US" dirty="0" smtClean="0"/>
              <a:t>Sinus tract formation</a:t>
            </a:r>
          </a:p>
          <a:p>
            <a:pPr eaLnBrk="1" hangingPunct="1">
              <a:defRPr/>
            </a:pPr>
            <a:r>
              <a:rPr lang="en-US" dirty="0" err="1" smtClean="0"/>
              <a:t>Amyloidosis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3314" name="Picture 2" descr="http://dermatlas.med.jhmi.edu/data/images/tuberculosis_1_100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332046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Des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Infectious Arthritis</a:t>
            </a:r>
            <a:br>
              <a:rPr lang="en-US" b="1" dirty="0" smtClean="0"/>
            </a:br>
            <a:r>
              <a:rPr lang="en-US" i="1" dirty="0" smtClean="0"/>
              <a:t>(</a:t>
            </a:r>
            <a:r>
              <a:rPr lang="en-US" i="1" dirty="0" err="1" smtClean="0"/>
              <a:t>Suppurative</a:t>
            </a:r>
            <a:r>
              <a:rPr lang="en-US" i="1" dirty="0" smtClean="0"/>
              <a:t> Arthritis</a:t>
            </a:r>
            <a:r>
              <a:rPr lang="en-US" i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/>
          <a:lstStyle/>
          <a:p>
            <a:r>
              <a:rPr lang="en-US" dirty="0" smtClean="0"/>
              <a:t> Infectious arthritis is serious because it can cause rapid joint destruction and permanent deformities.</a:t>
            </a:r>
          </a:p>
        </p:txBody>
      </p:sp>
      <p:pic>
        <p:nvPicPr>
          <p:cNvPr id="4" name="Picture 2" descr="http://www.aidmyarthritis.com/_img/septic-hip-j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6124"/>
            <a:ext cx="3743156" cy="3386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3286124"/>
            <a:ext cx="2207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Infectious Arthritis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PYOGENIC OSTEOMYELITIS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772816"/>
            <a:ext cx="7498080" cy="48006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defRPr/>
            </a:pPr>
            <a:r>
              <a:rPr lang="en-US" dirty="0" smtClean="0"/>
              <a:t>is almost always caused by bacteria.</a:t>
            </a:r>
          </a:p>
          <a:p>
            <a:pPr marL="609600" indent="-609600"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is responsible for 80% to 90% the cases of 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osteomyelitis</a:t>
            </a:r>
            <a:r>
              <a:rPr lang="en-US" dirty="0" smtClean="0"/>
              <a:t> in which an organism is recovered.  Why?</a:t>
            </a:r>
          </a:p>
          <a:p>
            <a:pPr>
              <a:defRPr/>
            </a:pPr>
            <a:r>
              <a:rPr lang="en-US" i="1" dirty="0" smtClean="0"/>
              <a:t>Staph. </a:t>
            </a:r>
            <a:r>
              <a:rPr lang="en-US" i="1" dirty="0" err="1" smtClean="0"/>
              <a:t>aureus</a:t>
            </a:r>
            <a:r>
              <a:rPr lang="en-US" i="1" dirty="0" smtClean="0"/>
              <a:t>  </a:t>
            </a:r>
            <a:r>
              <a:rPr lang="en-US" dirty="0" smtClean="0"/>
              <a:t>expresses receptors to bone matrix components, may be related to the fact that facilitating its adherence to bone tissue.</a:t>
            </a:r>
          </a:p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11960" y="1124744"/>
            <a:ext cx="91563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 Cause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2413695" y="2348880"/>
            <a:ext cx="458330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000" b="1" dirty="0" smtClean="0"/>
              <a:t>What is the most common bacteria?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2468" name="Picture 4" descr="http://familymedicinehelp.com/wp-content/uploads/2010/07/septic-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416824" cy="55262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340768"/>
            <a:ext cx="3347863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916686" lvl="1" indent="-514350" algn="l" rtl="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en-US" dirty="0" err="1" smtClean="0"/>
              <a:t>hematogenous</a:t>
            </a:r>
            <a:r>
              <a:rPr lang="en-US" dirty="0" smtClean="0"/>
              <a:t> </a:t>
            </a:r>
          </a:p>
          <a:p>
            <a:pPr marL="916686" lvl="1" indent="-514350" algn="l" rtl="0">
              <a:buFont typeface="+mj-lt"/>
              <a:buAutoNum type="arabicPeriod"/>
            </a:pPr>
            <a:r>
              <a:rPr lang="en-US" dirty="0" smtClean="0"/>
              <a:t> direct inoculation</a:t>
            </a:r>
          </a:p>
          <a:p>
            <a:pPr marL="916686" lvl="1" indent="-514350" algn="l" rtl="0">
              <a:buFont typeface="+mj-lt"/>
              <a:buAutoNum type="arabicPeriod"/>
            </a:pPr>
            <a:r>
              <a:rPr lang="en-US" dirty="0" smtClean="0"/>
              <a:t>contiguous spread from </a:t>
            </a:r>
            <a:r>
              <a:rPr lang="en-US" dirty="0" err="1" smtClean="0"/>
              <a:t>osteomyelitis</a:t>
            </a:r>
            <a:r>
              <a:rPr lang="en-US" dirty="0" smtClean="0"/>
              <a:t> or a soft tissue abscess</a:t>
            </a:r>
          </a:p>
          <a:p>
            <a:pPr marL="916686" lvl="1" indent="-514350" algn="l" rtl="0">
              <a:buFont typeface="+mj-lt"/>
              <a:buAutoNum type="arabicPeriod"/>
            </a:pPr>
            <a:r>
              <a:rPr lang="en-US" dirty="0" smtClean="0"/>
              <a:t>Iatrogenic</a:t>
            </a:r>
          </a:p>
          <a:p>
            <a:pPr marL="916686" lvl="1" indent="-514350" algn="l" rtl="0">
              <a:buFont typeface="+mj-lt"/>
              <a:buAutoNum type="arabicPeriod"/>
            </a:pPr>
            <a:r>
              <a:rPr lang="en-US" dirty="0" smtClean="0"/>
              <a:t>Traumatic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267744" y="476672"/>
            <a:ext cx="532859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Routes of infection: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Risk factors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928670"/>
            <a:ext cx="8501090" cy="547260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Any </a:t>
            </a:r>
            <a:r>
              <a:rPr lang="en-US" dirty="0" smtClean="0"/>
              <a:t>concurrent bacterial infection (of the genitourinary or the upper respiratory tract)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Serious chronic illness (cancer, renal failure, </a:t>
            </a:r>
            <a:r>
              <a:rPr lang="en-US" dirty="0" smtClean="0"/>
              <a:t>diabetes</a:t>
            </a:r>
            <a:r>
              <a:rPr lang="en-US" dirty="0" smtClean="0"/>
              <a:t>, or cirrhosis)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Alcoholics and elderly </a:t>
            </a:r>
            <a:r>
              <a:rPr lang="en-US" dirty="0" smtClean="0"/>
              <a:t>people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Diseases that depress the autoimmune </a:t>
            </a:r>
            <a:r>
              <a:rPr lang="en-US" dirty="0" smtClean="0"/>
              <a:t>system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I.V. drug abuse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predisposing factors include recent </a:t>
            </a:r>
            <a:r>
              <a:rPr lang="en-US" dirty="0" err="1" smtClean="0"/>
              <a:t>articular</a:t>
            </a:r>
            <a:r>
              <a:rPr lang="en-US" dirty="0" smtClean="0"/>
              <a:t> trauma, joint surgery and intra-</a:t>
            </a:r>
            <a:r>
              <a:rPr lang="en-US" dirty="0" err="1" smtClean="0"/>
              <a:t>articular</a:t>
            </a:r>
            <a:r>
              <a:rPr lang="en-US" dirty="0" smtClean="0"/>
              <a:t> injections.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Arthritis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 Any bacteria can be causal:</a:t>
            </a:r>
          </a:p>
          <a:p>
            <a:pPr lvl="1"/>
            <a:r>
              <a:rPr lang="en-US" dirty="0" smtClean="0"/>
              <a:t> 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r>
              <a:rPr lang="en-US" dirty="0" smtClean="0"/>
              <a:t> predominates in children under age 2 years</a:t>
            </a:r>
          </a:p>
          <a:p>
            <a:pPr lvl="1"/>
            <a:r>
              <a:rPr lang="en-US" dirty="0" smtClean="0"/>
              <a:t> 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 is the main causative agent in older children and adults</a:t>
            </a:r>
          </a:p>
          <a:p>
            <a:pPr lvl="1"/>
            <a:r>
              <a:rPr lang="en-US" i="1" dirty="0" smtClean="0"/>
              <a:t>gonococcus</a:t>
            </a:r>
            <a:r>
              <a:rPr lang="en-US" dirty="0" smtClean="0"/>
              <a:t> is prevalent during late adolescence and young adulthood. </a:t>
            </a:r>
          </a:p>
          <a:p>
            <a:pPr lvl="1"/>
            <a:r>
              <a:rPr lang="en-US" dirty="0" smtClean="0"/>
              <a:t>Individuals with sickle cell disease are prone to infection with </a:t>
            </a:r>
            <a:r>
              <a:rPr lang="en-US" i="1" dirty="0" smtClean="0"/>
              <a:t>Salmonella</a:t>
            </a:r>
            <a:r>
              <a:rPr lang="en-US" dirty="0" smtClean="0"/>
              <a:t> at any age.</a:t>
            </a:r>
          </a:p>
          <a:p>
            <a:pPr lvl="1"/>
            <a:r>
              <a:rPr lang="en-US" dirty="0" smtClean="0"/>
              <a:t>cross-reactive immune responses to systemic infections (</a:t>
            </a:r>
            <a:r>
              <a:rPr lang="en-US" dirty="0" smtClean="0"/>
              <a:t>e.g. </a:t>
            </a:r>
            <a:r>
              <a:rPr lang="en-US" i="1" dirty="0" smtClean="0"/>
              <a:t>Lyme arthritis</a:t>
            </a:r>
            <a:r>
              <a:rPr lang="en-US" i="1" dirty="0" smtClean="0"/>
              <a:t> </a:t>
            </a:r>
            <a:r>
              <a:rPr lang="en-US" dirty="0" smtClean="0"/>
              <a:t>caused by </a:t>
            </a:r>
            <a:r>
              <a:rPr lang="en-US" dirty="0" smtClean="0"/>
              <a:t>spirochete</a:t>
            </a:r>
            <a:r>
              <a:rPr lang="en-US" dirty="0" smtClean="0"/>
              <a:t> </a:t>
            </a:r>
            <a:r>
              <a:rPr lang="en-US" i="1" dirty="0" err="1" smtClean="0"/>
              <a:t>Borrelia</a:t>
            </a:r>
            <a:r>
              <a:rPr lang="en-US" i="1" dirty="0" smtClean="0"/>
              <a:t> </a:t>
            </a:r>
            <a:r>
              <a:rPr lang="en-US" i="1" dirty="0" err="1" smtClean="0"/>
              <a:t>burgdorferi</a:t>
            </a:r>
            <a:r>
              <a:rPr lang="en-US" dirty="0" smtClean="0"/>
              <a:t>) </a:t>
            </a:r>
            <a:r>
              <a:rPr lang="en-US" dirty="0" smtClean="0"/>
              <a:t>can lead to joint inflammation and injury.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Both genders are affected equally</a:t>
            </a:r>
            <a:endParaRPr lang="ar-SA" dirty="0"/>
          </a:p>
        </p:txBody>
      </p:sp>
      <p:pic>
        <p:nvPicPr>
          <p:cNvPr id="6146" name="Picture 2" descr="Photo: Deer t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197090"/>
            <a:ext cx="2214546" cy="166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Arthritis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057400"/>
            <a:ext cx="7498080" cy="4800600"/>
          </a:xfrm>
        </p:spPr>
        <p:txBody>
          <a:bodyPr/>
          <a:lstStyle/>
          <a:p>
            <a:r>
              <a:rPr lang="en-US" dirty="0" smtClean="0"/>
              <a:t> The infection involves only a single joint</a:t>
            </a:r>
          </a:p>
          <a:p>
            <a:r>
              <a:rPr lang="en-US" dirty="0" smtClean="0"/>
              <a:t>usually the knee-followed in order by hip, shoulder, elbow, wrist, and </a:t>
            </a:r>
            <a:r>
              <a:rPr lang="en-US" dirty="0" err="1" smtClean="0"/>
              <a:t>sternoclavicular</a:t>
            </a:r>
            <a:r>
              <a:rPr lang="en-US" dirty="0" smtClean="0"/>
              <a:t> joints.</a:t>
            </a:r>
          </a:p>
          <a:p>
            <a:r>
              <a:rPr lang="en-US" dirty="0" smtClean="0"/>
              <a:t> Joint aspiration is typically purulent</a:t>
            </a:r>
          </a:p>
          <a:p>
            <a:r>
              <a:rPr lang="en-US" dirty="0" smtClean="0"/>
              <a:t>Culture allows identification of the causal agent.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857488" y="1214422"/>
            <a:ext cx="309514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Sites of involvement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Arthritis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Clinical features:</a:t>
            </a:r>
          </a:p>
          <a:p>
            <a:r>
              <a:rPr lang="en-US" dirty="0" smtClean="0"/>
              <a:t> </a:t>
            </a:r>
            <a:r>
              <a:rPr lang="en-US" dirty="0" smtClean="0"/>
              <a:t>Sudden </a:t>
            </a:r>
            <a:r>
              <a:rPr lang="en-US" dirty="0" smtClean="0"/>
              <a:t>onset of pain</a:t>
            </a:r>
          </a:p>
          <a:p>
            <a:r>
              <a:rPr lang="en-US" dirty="0" smtClean="0"/>
              <a:t> </a:t>
            </a:r>
            <a:r>
              <a:rPr lang="en-US" dirty="0" smtClean="0"/>
              <a:t>Redness</a:t>
            </a:r>
            <a:r>
              <a:rPr lang="en-US" dirty="0" smtClean="0"/>
              <a:t>, and swelling of the joint with restricted range of motion. </a:t>
            </a:r>
          </a:p>
          <a:p>
            <a:r>
              <a:rPr lang="en-US" dirty="0" smtClean="0"/>
              <a:t>Fever, </a:t>
            </a:r>
            <a:r>
              <a:rPr lang="en-US" dirty="0" err="1" smtClean="0"/>
              <a:t>leukocytosis</a:t>
            </a:r>
            <a:r>
              <a:rPr lang="en-US" dirty="0" smtClean="0"/>
              <a:t>, and elevated erythrocyte sedimentation rate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Infectious arthritis must be rapidly diagnosed and treated promptly to prevent irreversible and permanent joint damage.</a:t>
            </a:r>
          </a:p>
          <a:p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endParaRPr lang="ar-SA" dirty="0"/>
          </a:p>
        </p:txBody>
      </p:sp>
      <p:pic>
        <p:nvPicPr>
          <p:cNvPr id="1026" name="Picture 2" descr="http://www.scielo.br/img/revistas/rbr/v51n5/en_a11fi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95674"/>
            <a:ext cx="3714750" cy="3362326"/>
          </a:xfrm>
          <a:prstGeom prst="rect">
            <a:avLst/>
          </a:prstGeom>
          <a:noFill/>
        </p:spPr>
      </p:pic>
      <p:pic>
        <p:nvPicPr>
          <p:cNvPr id="1028" name="Picture 4" descr="http://hardcastlespatial.com/Immune/wp-content/uploads/2012/09/Septic-arthriti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411193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Complication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Septic arthritis can lead to </a:t>
            </a:r>
            <a:r>
              <a:rPr lang="en-US" dirty="0" err="1" smtClean="0"/>
              <a:t>ankylosis</a:t>
            </a:r>
            <a:r>
              <a:rPr lang="en-US" dirty="0" smtClean="0"/>
              <a:t> and even fatal septicemia. </a:t>
            </a:r>
          </a:p>
          <a:p>
            <a:r>
              <a:rPr lang="en-US" dirty="0" smtClean="0"/>
              <a:t>However, prompt antibiotic therapy and joint aspiration or drainage cures most patients.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057400"/>
            <a:ext cx="7884368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 </a:t>
            </a:r>
            <a:r>
              <a:rPr lang="en-US" sz="2800" dirty="0" smtClean="0"/>
              <a:t>Neonates:  </a:t>
            </a:r>
            <a:r>
              <a:rPr lang="en-US" sz="2800" i="1" dirty="0" smtClean="0"/>
              <a:t>Escherichia coli</a:t>
            </a:r>
            <a:r>
              <a:rPr lang="en-US" sz="2800" dirty="0" smtClean="0"/>
              <a:t> and group B streptococci.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/>
              <a:t>Persons with sickle cell disease:  </a:t>
            </a:r>
            <a:r>
              <a:rPr lang="en-US" sz="2800" i="1" dirty="0" smtClean="0"/>
              <a:t>Salmonella</a:t>
            </a:r>
            <a:r>
              <a:rPr lang="en-US" sz="2800" dirty="0" smtClean="0"/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91680" y="1340768"/>
            <a:ext cx="62279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dirty="0" smtClean="0"/>
              <a:t>:</a:t>
            </a:r>
            <a:r>
              <a:rPr lang="en-US" sz="2000" b="1" dirty="0" smtClean="0"/>
              <a:t>Bacteria which are common in certain conditions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556792"/>
            <a:ext cx="749808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Patients with genitourinary tract infections or with intravenous drug abusers</a:t>
            </a:r>
            <a:r>
              <a:rPr lang="en-US" i="1" dirty="0" smtClean="0"/>
              <a:t>: </a:t>
            </a:r>
            <a:r>
              <a:rPr lang="en-US" i="1" dirty="0" err="1" smtClean="0"/>
              <a:t>E.coli</a:t>
            </a:r>
            <a:r>
              <a:rPr lang="en-US" i="1" dirty="0" smtClean="0"/>
              <a:t>, </a:t>
            </a:r>
            <a:r>
              <a:rPr lang="en-US" i="1" dirty="0" err="1" smtClean="0"/>
              <a:t>Klebsiella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Pseudomonas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Direct spread during surgery or open fractures (secondary to bone trauma): Mixed bacterial infections, including anaerobes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1124744"/>
            <a:ext cx="62279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dirty="0" smtClean="0"/>
              <a:t>:</a:t>
            </a:r>
            <a:r>
              <a:rPr lang="en-US" sz="2000" b="1" dirty="0" smtClean="0"/>
              <a:t>Bacteria which are common in certain conditions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PYOGENIC OSTEOMYELITIS</a:t>
            </a:r>
            <a:endParaRPr lang="ar-SA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844824"/>
            <a:ext cx="7498080" cy="26292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 50% of the cases no organisms can be isolated.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91680" y="1268760"/>
            <a:ext cx="629050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000" b="1" dirty="0" smtClean="0"/>
              <a:t>Are bacteria isolated in all cases of </a:t>
            </a:r>
            <a:r>
              <a:rPr lang="en-US" sz="2000" b="1" dirty="0" err="1" smtClean="0"/>
              <a:t>pyogenic</a:t>
            </a:r>
            <a:r>
              <a:rPr lang="en-US" sz="2000" b="1" dirty="0" smtClean="0"/>
              <a:t> OM?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PYOGENIC OSTEOMYELITIS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057400"/>
            <a:ext cx="7498080" cy="480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err="1" smtClean="0"/>
              <a:t>Hematogenous</a:t>
            </a:r>
            <a:r>
              <a:rPr lang="en-US" dirty="0" smtClean="0"/>
              <a:t> spread, most common.</a:t>
            </a:r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smtClean="0"/>
              <a:t>Extension from a contiguous site.</a:t>
            </a:r>
          </a:p>
          <a:p>
            <a:pPr marL="883920" lvl="1" indent="-609600">
              <a:buFontTx/>
              <a:buAutoNum type="arabicPeriod"/>
              <a:defRPr/>
            </a:pPr>
            <a:r>
              <a:rPr lang="en-US" dirty="0" smtClean="0"/>
              <a:t>Direct implantation.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1196752"/>
            <a:ext cx="2095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r" rtl="0"/>
            <a:r>
              <a:rPr lang="en-US" dirty="0" smtClean="0"/>
              <a:t>Routes of infection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PYOGENIC OSTEOMYELITIS: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4244482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long bones of the extremities are most commonly </a:t>
            </a:r>
            <a:r>
              <a:rPr lang="en-US" dirty="0" smtClean="0"/>
              <a:t>involved</a:t>
            </a:r>
          </a:p>
          <a:p>
            <a:r>
              <a:rPr lang="en-US" dirty="0" smtClean="0"/>
              <a:t>The most common sites are the distal femur and proximal tibia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</a:t>
            </a:r>
            <a:r>
              <a:rPr lang="en-US" dirty="0" err="1" smtClean="0"/>
              <a:t>etaphysis</a:t>
            </a:r>
            <a:endParaRPr lang="ar-SA" dirty="0"/>
          </a:p>
        </p:txBody>
      </p:sp>
      <p:grpSp>
        <p:nvGrpSpPr>
          <p:cNvPr id="9" name="Group 8"/>
          <p:cNvGrpSpPr/>
          <p:nvPr/>
        </p:nvGrpSpPr>
        <p:grpSpPr>
          <a:xfrm>
            <a:off x="5072066" y="857232"/>
            <a:ext cx="3733800" cy="5794375"/>
            <a:chOff x="5410200" y="764704"/>
            <a:chExt cx="3733800" cy="5794375"/>
          </a:xfrm>
        </p:grpSpPr>
        <p:grpSp>
          <p:nvGrpSpPr>
            <p:cNvPr id="8" name="Group 7"/>
            <p:cNvGrpSpPr/>
            <p:nvPr/>
          </p:nvGrpSpPr>
          <p:grpSpPr>
            <a:xfrm>
              <a:off x="5410200" y="764704"/>
              <a:ext cx="3733800" cy="5794375"/>
              <a:chOff x="5410200" y="764704"/>
              <a:chExt cx="3733800" cy="5794375"/>
            </a:xfrm>
          </p:grpSpPr>
          <p:pic>
            <p:nvPicPr>
              <p:cNvPr id="4" name="Picture 4" descr="http://www.poohbah.ndo.co.uk/longbbg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10200" y="764704"/>
                <a:ext cx="3733800" cy="57943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7" name="Rectangle 6"/>
              <p:cNvSpPr/>
              <p:nvPr/>
            </p:nvSpPr>
            <p:spPr>
              <a:xfrm>
                <a:off x="6228184" y="2636912"/>
                <a:ext cx="1415772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 err="1" smtClean="0"/>
                  <a:t>metaphysis</a:t>
                </a:r>
                <a:r>
                  <a:rPr lang="en-US" u="sng" dirty="0" smtClean="0"/>
                  <a:t> </a:t>
                </a:r>
                <a:endParaRPr lang="ar-SA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156176" y="4077072"/>
              <a:ext cx="141577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err="1" smtClean="0"/>
                <a:t>metaphysis</a:t>
              </a:r>
              <a:r>
                <a:rPr lang="en-US" u="sng" dirty="0" smtClean="0"/>
                <a:t> </a:t>
              </a:r>
              <a:endParaRPr lang="ar-SA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14414" y="857232"/>
            <a:ext cx="317368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Sites </a:t>
            </a:r>
            <a:r>
              <a:rPr lang="en-US" sz="2800" dirty="0" smtClean="0"/>
              <a:t>of involvement</a:t>
            </a:r>
            <a:r>
              <a:rPr lang="en-US" sz="2800" dirty="0" smtClean="0"/>
              <a:t>: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1269</TotalTime>
  <Words>1181</Words>
  <Application>Microsoft Office PowerPoint</Application>
  <PresentationFormat>On-screen Show (4:3)</PresentationFormat>
  <Paragraphs>248</Paragraphs>
  <Slides>46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Solstice</vt:lpstr>
      <vt:lpstr>MUSCULOSKELETAL BLOCK Pathology  OSTEOMYELITIS and SEPTIC ARTHRITIS</vt:lpstr>
      <vt:lpstr>Objectives</vt:lpstr>
      <vt:lpstr>   OM))  OSTEOMYELITIS</vt:lpstr>
      <vt:lpstr>PYOGENIC OSTEOMYELITIS </vt:lpstr>
      <vt:lpstr>PYOGENIC OSTEOMYELITIS</vt:lpstr>
      <vt:lpstr>PYOGENIC OSTEOMYELITIS</vt:lpstr>
      <vt:lpstr>PYOGENIC OSTEOMYELITIS</vt:lpstr>
      <vt:lpstr>PYOGENIC OSTEOMYELITIS </vt:lpstr>
      <vt:lpstr>PYOGENIC OSTEOMYELITIS: </vt:lpstr>
      <vt:lpstr>PYOGENIC OSTEOMYELITIS</vt:lpstr>
      <vt:lpstr>PYOGENIC OSTEOMYELITIS</vt:lpstr>
      <vt:lpstr>PYOGENIC OSTEOMYELITIS</vt:lpstr>
      <vt:lpstr>PYOGENIC OSTEOMYELITIS Pathophysiology</vt:lpstr>
      <vt:lpstr>PYOGENIC OSTEOMYELITIS</vt:lpstr>
      <vt:lpstr>Slide 15</vt:lpstr>
      <vt:lpstr>Slide 16</vt:lpstr>
      <vt:lpstr>Slide 17</vt:lpstr>
      <vt:lpstr>Slide 18</vt:lpstr>
      <vt:lpstr>PYOGENIC OSTEOMYELITIS</vt:lpstr>
      <vt:lpstr>PYOGENIC OSTEOMYELITIS</vt:lpstr>
      <vt:lpstr>PYOGENIC OSTEOMYELITIS</vt:lpstr>
      <vt:lpstr>PYOGENIC OSTEOMYELITIS</vt:lpstr>
      <vt:lpstr>Slide 23</vt:lpstr>
      <vt:lpstr>PYOGENIC OSTEOMYELITIS</vt:lpstr>
      <vt:lpstr>Slide 25</vt:lpstr>
      <vt:lpstr>Tuberculous osteomyelitis</vt:lpstr>
      <vt:lpstr>Tuberculous osteomyelitis</vt:lpstr>
      <vt:lpstr>Tuberculous osteomyelitis</vt:lpstr>
      <vt:lpstr>Tuberculous osteomyelitis</vt:lpstr>
      <vt:lpstr>Slide 30</vt:lpstr>
      <vt:lpstr>Tuberculous osteomyelitis  Pott’s disease </vt:lpstr>
      <vt:lpstr>Slide 32</vt:lpstr>
      <vt:lpstr>Slide 33</vt:lpstr>
      <vt:lpstr>Tuberculous osteomyelitis</vt:lpstr>
      <vt:lpstr>Tuberculous osteomyelitis</vt:lpstr>
      <vt:lpstr>Slide 36</vt:lpstr>
      <vt:lpstr>Tuberculous osteomyelitis</vt:lpstr>
      <vt:lpstr>Slide 38</vt:lpstr>
      <vt:lpstr> Infectious Arthritis (Suppurative Arthritis) </vt:lpstr>
      <vt:lpstr> </vt:lpstr>
      <vt:lpstr>Risk factors </vt:lpstr>
      <vt:lpstr>Infectious Arthritis</vt:lpstr>
      <vt:lpstr>Infectious Arthritis</vt:lpstr>
      <vt:lpstr>Infectious Arthritis</vt:lpstr>
      <vt:lpstr>Slide 45</vt:lpstr>
      <vt:lpstr>Complication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OSTEOMYELITIS and SEPTIC ARTHRITIS</dc:title>
  <dc:creator>Dr.Maha</dc:creator>
  <cp:lastModifiedBy>Dr.Maha</cp:lastModifiedBy>
  <cp:revision>42</cp:revision>
  <dcterms:created xsi:type="dcterms:W3CDTF">2011-12-06T21:02:34Z</dcterms:created>
  <dcterms:modified xsi:type="dcterms:W3CDTF">2012-12-23T10:05:50Z</dcterms:modified>
</cp:coreProperties>
</file>