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84" r:id="rId6"/>
    <p:sldId id="285" r:id="rId7"/>
    <p:sldId id="260" r:id="rId8"/>
    <p:sldId id="282" r:id="rId9"/>
    <p:sldId id="261" r:id="rId10"/>
    <p:sldId id="287" r:id="rId11"/>
    <p:sldId id="262" r:id="rId12"/>
    <p:sldId id="288" r:id="rId13"/>
    <p:sldId id="263" r:id="rId14"/>
    <p:sldId id="286" r:id="rId15"/>
    <p:sldId id="264" r:id="rId16"/>
    <p:sldId id="265" r:id="rId17"/>
    <p:sldId id="266" r:id="rId18"/>
    <p:sldId id="267" r:id="rId19"/>
    <p:sldId id="269" r:id="rId20"/>
    <p:sldId id="268" r:id="rId21"/>
    <p:sldId id="270" r:id="rId22"/>
    <p:sldId id="271" r:id="rId23"/>
    <p:sldId id="273" r:id="rId24"/>
    <p:sldId id="272" r:id="rId25"/>
    <p:sldId id="297" r:id="rId26"/>
    <p:sldId id="298" r:id="rId27"/>
    <p:sldId id="277" r:id="rId28"/>
    <p:sldId id="275" r:id="rId29"/>
    <p:sldId id="278" r:id="rId30"/>
    <p:sldId id="296" r:id="rId31"/>
    <p:sldId id="281" r:id="rId32"/>
    <p:sldId id="293" r:id="rId33"/>
    <p:sldId id="294" r:id="rId34"/>
    <p:sldId id="291" r:id="rId35"/>
    <p:sldId id="280" r:id="rId36"/>
    <p:sldId id="276" r:id="rId37"/>
    <p:sldId id="295" r:id="rId38"/>
    <p:sldId id="289" r:id="rId39"/>
    <p:sldId id="290" r:id="rId40"/>
    <p:sldId id="292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41" d="100"/>
          <a:sy n="41" d="100"/>
        </p:scale>
        <p:origin x="-66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BD0DED-4052-4E4D-BE1D-74014AF8C57E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EBB443-345F-4E7A-8A96-0B669C9A6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6603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0846B-FFDC-4C69-B5A1-EBB563F1632F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B583E-CB2D-49BB-8153-556D88C018B6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09165-B5A1-4C09-8A0D-82E67F939A8D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FC4E2-E5D6-4BE3-B687-D88CAAC02EF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257F1-3A6E-406C-BA12-586A64F21B56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90E72-0559-4A9E-A160-D0CF8DAAD2D6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6B20D-DB1C-4D27-A52C-B7DD9E9F4919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6B20D-DB1C-4D27-A52C-B7DD9E9F4919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D3765-1D36-473A-8EE9-23A1573B7FE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D3468-4B72-4DF1-AA7D-C4C4718D21C7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3C2E7-6783-450F-A9AD-82740E645C67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BC4CF-E62F-45CF-98B4-9AD67531895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28069-8BFA-4F94-8474-2C4957D811CE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9706-8794-4B47-AC6E-B89F0BBC6AE7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9A4BF4-395B-449E-8E19-F0018689C249}" type="datetimeFigureOut">
              <a:rPr lang="ar-SA" smtClean="0"/>
              <a:pPr/>
              <a:t>25/01/1434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Lecture 2: </a:t>
            </a:r>
            <a: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 smtClean="0"/>
              <a:t>Congenital and developmental  bone diseases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Congenital Diseases of Bones </a:t>
            </a:r>
            <a:br>
              <a:rPr lang="en-US" dirty="0" smtClean="0"/>
            </a:br>
            <a:r>
              <a:rPr lang="en-US" b="1" dirty="0" err="1" smtClean="0">
                <a:solidFill>
                  <a:srgbClr val="002060"/>
                </a:solidFill>
              </a:rPr>
              <a:t>Achondroplasia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smtClean="0"/>
              <a:t>Dwarfism</a:t>
            </a:r>
          </a:p>
          <a:p>
            <a:pPr lvl="1">
              <a:defRPr/>
            </a:pPr>
            <a:r>
              <a:rPr lang="en-US" dirty="0" smtClean="0"/>
              <a:t>General health is not affected, and life expectancy is 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29058" y="5572140"/>
            <a:ext cx="23262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algn="l">
              <a:defRPr/>
            </a:pPr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Congenital Diseases of Bones </a:t>
            </a:r>
            <a:r>
              <a:rPr lang="en-US" b="1" dirty="0" err="1" smtClean="0">
                <a:solidFill>
                  <a:srgbClr val="002060"/>
                </a:solidFill>
              </a:rPr>
              <a:t>Osteopetrosis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3071834" cy="535782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Rare diseases </a:t>
            </a:r>
          </a:p>
          <a:p>
            <a:r>
              <a:rPr lang="en-US" sz="2400" dirty="0" smtClean="0"/>
              <a:t>failure of normal bone </a:t>
            </a:r>
            <a:r>
              <a:rPr lang="en-US" sz="2400" dirty="0" err="1" smtClean="0"/>
              <a:t>resorption</a:t>
            </a:r>
            <a:r>
              <a:rPr lang="en-US" sz="2400" dirty="0" smtClean="0"/>
              <a:t> by </a:t>
            </a:r>
            <a:r>
              <a:rPr lang="en-US" sz="2400" dirty="0" err="1" smtClean="0"/>
              <a:t>osteoclasts</a:t>
            </a:r>
            <a:r>
              <a:rPr lang="en-US" sz="2400" dirty="0" smtClean="0"/>
              <a:t> results in uniformly thickened, dense bones</a:t>
            </a:r>
          </a:p>
          <a:p>
            <a:r>
              <a:rPr lang="en-US" sz="2400" dirty="0" smtClean="0"/>
              <a:t>due to abnormal function of </a:t>
            </a:r>
            <a:r>
              <a:rPr lang="en-US" sz="2400" dirty="0" err="1" smtClean="0"/>
              <a:t>osteoclasts</a:t>
            </a:r>
            <a:r>
              <a:rPr lang="en-US" sz="2400" dirty="0" smtClean="0"/>
              <a:t> (deficiency of carbonic </a:t>
            </a:r>
            <a:r>
              <a:rPr lang="en-US" sz="2400" dirty="0" err="1" smtClean="0"/>
              <a:t>anhydrase</a:t>
            </a:r>
            <a:r>
              <a:rPr lang="en-US" sz="2400" dirty="0" smtClean="0"/>
              <a:t> leads to an abnormal environment around the </a:t>
            </a:r>
            <a:r>
              <a:rPr lang="en-US" sz="2400" dirty="0" err="1" smtClean="0"/>
              <a:t>osteoclast</a:t>
            </a:r>
            <a:r>
              <a:rPr lang="en-US" sz="2400" dirty="0" smtClean="0"/>
              <a:t>, resulting in defective bone </a:t>
            </a:r>
            <a:r>
              <a:rPr lang="en-US" sz="2400" dirty="0" err="1" smtClean="0"/>
              <a:t>resorption</a:t>
            </a:r>
            <a:r>
              <a:rPr lang="en-US" sz="24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8926" y="6088559"/>
            <a:ext cx="581434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200" dirty="0" smtClean="0"/>
              <a:t>increased tendency to fractures and </a:t>
            </a:r>
            <a:r>
              <a:rPr lang="en-US" sz="2200" dirty="0" err="1" smtClean="0"/>
              <a:t>osteomyelitis</a:t>
            </a:r>
            <a:endParaRPr lang="en-US" sz="22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/>
              <a:t>anemia and </a:t>
            </a:r>
            <a:r>
              <a:rPr lang="en-US" sz="2200" dirty="0" err="1" smtClean="0"/>
              <a:t>extramedullary</a:t>
            </a:r>
            <a:r>
              <a:rPr lang="en-US" sz="2200" dirty="0" smtClean="0"/>
              <a:t> </a:t>
            </a:r>
            <a:r>
              <a:rPr lang="en-US" sz="2200" dirty="0" err="1" smtClean="0"/>
              <a:t>hematopoiesis</a:t>
            </a:r>
          </a:p>
        </p:txBody>
      </p:sp>
      <p:pic>
        <p:nvPicPr>
          <p:cNvPr id="1028" name="Picture 4" descr="http://www.findrxonline.com/diseases/images/disease-of-bone-osteopetr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642918"/>
            <a:ext cx="1785950" cy="1785950"/>
          </a:xfrm>
          <a:prstGeom prst="rect">
            <a:avLst/>
          </a:prstGeom>
          <a:noFill/>
        </p:spPr>
      </p:pic>
      <p:pic>
        <p:nvPicPr>
          <p:cNvPr id="1030" name="Picture 6" descr="http://otic.hawkelibrary.com/albums/Osteopetrosis/4_95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5143504" cy="36968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15206" y="5500702"/>
            <a:ext cx="14560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Sclerotic Bone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bone disease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comprises four fairly common conditions in which there is an imbalance between </a:t>
            </a:r>
            <a:r>
              <a:rPr lang="en-US" dirty="0" err="1" smtClean="0"/>
              <a:t>osteoblastic</a:t>
            </a:r>
            <a:r>
              <a:rPr lang="en-US" dirty="0" smtClean="0"/>
              <a:t> (bone forming) and </a:t>
            </a:r>
            <a:r>
              <a:rPr lang="en-US" dirty="0" err="1" smtClean="0"/>
              <a:t>osteoclastic</a:t>
            </a:r>
            <a:r>
              <a:rPr lang="en-US" dirty="0" smtClean="0"/>
              <a:t> (bone destroying) activity.</a:t>
            </a:r>
          </a:p>
          <a:p>
            <a:r>
              <a:rPr lang="en-US" b="1" dirty="0" smtClean="0"/>
              <a:t>osteoporosis</a:t>
            </a:r>
            <a:endParaRPr lang="en-US" dirty="0" smtClean="0"/>
          </a:p>
          <a:p>
            <a:r>
              <a:rPr lang="en-US" b="1" dirty="0" err="1" smtClean="0"/>
              <a:t>osteomalacia</a:t>
            </a:r>
            <a:endParaRPr lang="en-US" dirty="0" smtClean="0"/>
          </a:p>
          <a:p>
            <a:r>
              <a:rPr lang="en-US" b="1" dirty="0" smtClean="0"/>
              <a:t>Paget's disease of bone</a:t>
            </a:r>
            <a:endParaRPr lang="en-US" dirty="0" smtClean="0"/>
          </a:p>
          <a:p>
            <a:r>
              <a:rPr lang="en-US" b="1" dirty="0" smtClean="0"/>
              <a:t>hyperparathyroidism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There is a slowly progressive increase in bone erosion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 cortical bone is thinned, and the bone </a:t>
            </a:r>
            <a:r>
              <a:rPr lang="en-US" dirty="0" err="1" smtClean="0"/>
              <a:t>trabeculae</a:t>
            </a:r>
            <a:r>
              <a:rPr lang="en-US" dirty="0" smtClean="0"/>
              <a:t> are thinned and reduced in number</a:t>
            </a:r>
          </a:p>
          <a:p>
            <a:pPr>
              <a:buNone/>
              <a:defRPr/>
            </a:pPr>
            <a:r>
              <a:rPr lang="en-US" dirty="0" smtClean="0"/>
              <a:t> → increased porosity of the skeleton leading to reduction in the bone mass but without distortion of architecture.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</a:p>
          <a:p>
            <a:pPr>
              <a:defRPr/>
            </a:pPr>
            <a:r>
              <a:rPr lang="en-US" dirty="0" smtClean="0"/>
              <a:t>It may be localized  →disuse osteoporosis of a limb.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or </a:t>
            </a:r>
          </a:p>
          <a:p>
            <a:pPr>
              <a:buNone/>
              <a:defRPr/>
            </a:pPr>
            <a:r>
              <a:rPr lang="en-US" dirty="0" smtClean="0"/>
              <a:t>    may involve the entire skeleton, as a  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3" descr="osteoporosis_symp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0963" name="Picture 4" descr="BONE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276600" y="6858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1987" name="Picture 3" descr="BONE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Vertebral bone with osteoporosis and  a compression fracture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6" name="Picture 4" descr="BONE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Diseases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Objectives </a:t>
            </a:r>
          </a:p>
          <a:p>
            <a:pPr lvl="1" algn="l" rtl="0">
              <a:defRPr/>
            </a:pPr>
            <a:r>
              <a:rPr lang="en-US" dirty="0" smtClean="0"/>
              <a:t>Be aware of some important congenital and developmental  bone diseases and their principal pathological features</a:t>
            </a:r>
          </a:p>
          <a:p>
            <a:pPr lvl="1" algn="l" rtl="0">
              <a:defRPr/>
            </a:pPr>
            <a:r>
              <a:rPr lang="en-US" dirty="0" smtClean="0"/>
              <a:t>Understand  the etiology, pathogenesis and clinical features of osteoporosis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3011" name="Picture 3" descr="HEM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  <p:pic>
        <p:nvPicPr>
          <p:cNvPr id="22530" name="Picture 2" descr="Cancellous Bone Low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1524000" y="2420888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Primary </a:t>
            </a:r>
          </a:p>
          <a:p>
            <a:pPr eaLnBrk="1" hangingPunct="1">
              <a:defRPr/>
            </a:pPr>
            <a:r>
              <a:rPr lang="en-US" dirty="0" smtClean="0"/>
              <a:t>Secondary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PRIMARY:  </a:t>
            </a:r>
            <a:r>
              <a:rPr lang="en-US" dirty="0" smtClean="0"/>
              <a:t>Post menopausal </a:t>
            </a:r>
            <a:r>
              <a:rPr lang="en-US" dirty="0" smtClean="0"/>
              <a:t>probably </a:t>
            </a:r>
            <a:r>
              <a:rPr lang="en-US" dirty="0" smtClean="0"/>
              <a:t>a consequence </a:t>
            </a:r>
            <a:r>
              <a:rPr lang="en-US" dirty="0" smtClean="0"/>
              <a:t> 		of </a:t>
            </a:r>
            <a:r>
              <a:rPr lang="en-US" dirty="0" smtClean="0"/>
              <a:t>declining levels of estrogen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                </a:t>
            </a:r>
            <a:r>
              <a:rPr lang="en-US" dirty="0" smtClean="0"/>
              <a:t>Senile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4643446"/>
            <a:ext cx="8786842" cy="2339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Environmental factors</a:t>
            </a:r>
            <a:r>
              <a:rPr lang="en-US" sz="3200" dirty="0" smtClean="0"/>
              <a:t> may play a role in osteoporosis in the </a:t>
            </a:r>
            <a:r>
              <a:rPr lang="en-US" sz="3200" dirty="0" smtClean="0"/>
              <a:t>elderly: decreased </a:t>
            </a:r>
            <a:r>
              <a:rPr lang="en-US" sz="3200" dirty="0" smtClean="0"/>
              <a:t>physical activity and </a:t>
            </a:r>
            <a:r>
              <a:rPr lang="en-US" sz="3200" dirty="0" smtClean="0"/>
              <a:t>nutritional </a:t>
            </a:r>
            <a:r>
              <a:rPr lang="en-US" sz="3200" dirty="0" smtClean="0"/>
              <a:t>protein or vitamin </a:t>
            </a:r>
            <a:r>
              <a:rPr lang="en-US" sz="3200" dirty="0" smtClean="0"/>
              <a:t>deficiency (1,25-dihydroxycholecalciferol)</a:t>
            </a:r>
            <a:endParaRPr lang="en-US" sz="32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OSTEOPOROSIS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Secondary:</a:t>
            </a:r>
          </a:p>
          <a:p>
            <a:pPr lvl="1" eaLnBrk="1" hangingPunct="1">
              <a:defRPr/>
            </a:pPr>
            <a:r>
              <a:rPr lang="en-US" dirty="0" smtClean="0"/>
              <a:t>Endocrine  Disorders</a:t>
            </a:r>
          </a:p>
          <a:p>
            <a:pPr lvl="1" eaLnBrk="1" hangingPunct="1">
              <a:defRPr/>
            </a:pPr>
            <a:r>
              <a:rPr lang="en-US" dirty="0" smtClean="0"/>
              <a:t>Gastrointestinal disorders</a:t>
            </a:r>
          </a:p>
          <a:p>
            <a:pPr lvl="1"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Drugs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57752" y="112920"/>
            <a:ext cx="350046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such </a:t>
            </a:r>
            <a:r>
              <a:rPr lang="en-US" sz="2800" dirty="0" smtClean="0"/>
              <a:t>as Cushing's syndrome, hyperthyroidism, and </a:t>
            </a:r>
            <a:r>
              <a:rPr lang="en-US" sz="2800" dirty="0" err="1" smtClean="0"/>
              <a:t>acromegaly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4214818"/>
            <a:ext cx="27146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Drugs:</a:t>
            </a:r>
          </a:p>
          <a:p>
            <a:pPr algn="l" rtl="0"/>
            <a:r>
              <a:rPr lang="en-US" sz="2800" dirty="0" smtClean="0"/>
              <a:t>Anticoagulants</a:t>
            </a:r>
          </a:p>
          <a:p>
            <a:pPr algn="l" rtl="0"/>
            <a:r>
              <a:rPr lang="en-US" sz="2800" dirty="0" smtClean="0"/>
              <a:t>Chemotherapy</a:t>
            </a:r>
          </a:p>
          <a:p>
            <a:pPr algn="l" rtl="0"/>
            <a:r>
              <a:rPr lang="en-US" sz="2800" dirty="0" smtClean="0"/>
              <a:t>Corticosteroids</a:t>
            </a:r>
          </a:p>
          <a:p>
            <a:pPr algn="l" rtl="0"/>
            <a:r>
              <a:rPr lang="en-US" sz="2800" dirty="0" smtClean="0"/>
              <a:t>Anticonvulsants</a:t>
            </a:r>
          </a:p>
          <a:p>
            <a:pPr algn="l" rtl="0"/>
            <a:r>
              <a:rPr lang="en-US" sz="2800" dirty="0" smtClean="0"/>
              <a:t>Alcohol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143116"/>
            <a:ext cx="370646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Malnutrition</a:t>
            </a:r>
          </a:p>
          <a:p>
            <a:pPr algn="l" rtl="0"/>
            <a:r>
              <a:rPr lang="en-US" sz="2800" dirty="0" err="1" smtClean="0"/>
              <a:t>Malabsorption</a:t>
            </a:r>
            <a:endParaRPr lang="en-US" sz="2800" dirty="0" smtClean="0"/>
          </a:p>
          <a:p>
            <a:pPr algn="l" rtl="0"/>
            <a:r>
              <a:rPr lang="en-US" sz="2800" dirty="0" smtClean="0"/>
              <a:t>Hepatic </a:t>
            </a:r>
            <a:r>
              <a:rPr lang="en-US" sz="2800" dirty="0" smtClean="0"/>
              <a:t>insufficiency</a:t>
            </a:r>
          </a:p>
          <a:p>
            <a:pPr algn="l" rtl="0"/>
            <a:r>
              <a:rPr lang="en-US" sz="2800" dirty="0" smtClean="0"/>
              <a:t>Vitamin C, D deficiencies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4214818"/>
            <a:ext cx="278089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Multiple </a:t>
            </a:r>
            <a:r>
              <a:rPr lang="en-US" sz="2800" dirty="0" smtClean="0"/>
              <a:t>myeloma</a:t>
            </a:r>
          </a:p>
          <a:p>
            <a:pPr algn="l" rtl="0"/>
            <a:r>
              <a:rPr lang="en-US" sz="2800" dirty="0" err="1" smtClean="0"/>
              <a:t>Carcinomatosis</a:t>
            </a:r>
            <a:endParaRPr lang="en-US" sz="2800" dirty="0" smtClean="0"/>
          </a:p>
          <a:p>
            <a:pPr algn="l" rtl="0"/>
            <a:r>
              <a:rPr lang="en-US" sz="2800" dirty="0" smtClean="0"/>
              <a:t>Pituitary tumors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OSTEOPOROSIS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</a:p>
          <a:p>
            <a:pPr>
              <a:defRPr/>
            </a:pPr>
            <a:r>
              <a:rPr lang="en-US" dirty="0" smtClean="0"/>
              <a:t>Occur when the balance between bone formation and resorption tilts in </a:t>
            </a:r>
            <a:r>
              <a:rPr lang="en-US" dirty="0"/>
              <a:t>favor </a:t>
            </a:r>
            <a:r>
              <a:rPr lang="en-US" dirty="0" smtClean="0"/>
              <a:t>of resorption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Genetic factors</a:t>
            </a:r>
          </a:p>
          <a:p>
            <a:pPr lvl="1" eaLnBrk="1" hangingPunct="1">
              <a:defRPr/>
            </a:pPr>
            <a:r>
              <a:rPr lang="en-US" dirty="0" smtClean="0"/>
              <a:t>Nutritional effects</a:t>
            </a:r>
          </a:p>
          <a:p>
            <a:pPr lvl="1" eaLnBrk="1" hangingPunct="1">
              <a:defRPr/>
            </a:pPr>
            <a:r>
              <a:rPr lang="en-US" dirty="0" smtClean="0"/>
              <a:t>Physical activity</a:t>
            </a:r>
          </a:p>
          <a:p>
            <a:pPr lvl="1" eaLnBrk="1" hangingPunct="1">
              <a:defRPr/>
            </a:pPr>
            <a:r>
              <a:rPr lang="en-US" dirty="0" smtClean="0"/>
              <a:t>Aging</a:t>
            </a:r>
          </a:p>
          <a:p>
            <a:pPr lvl="1" eaLnBrk="1" hangingPunct="1">
              <a:defRPr/>
            </a:pPr>
            <a:r>
              <a:rPr lang="en-US" dirty="0" smtClean="0"/>
              <a:t>Menopause </a:t>
            </a:r>
          </a:p>
          <a:p>
            <a:pPr lvl="1" eaLnBrk="1" hangingPunct="1"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407988"/>
            <a:ext cx="74755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279316"/>
            <a:ext cx="4783154" cy="62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7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3762" y="1843087"/>
            <a:ext cx="7591425" cy="401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features</a:t>
            </a:r>
          </a:p>
          <a:p>
            <a:pPr lvl="1">
              <a:defRPr/>
            </a:pPr>
            <a:r>
              <a:rPr lang="en-US" dirty="0" smtClean="0"/>
              <a:t>Difficult to diagnose</a:t>
            </a:r>
          </a:p>
          <a:p>
            <a:pPr lvl="1">
              <a:defRPr/>
            </a:pPr>
            <a:r>
              <a:rPr lang="en-US" dirty="0" smtClean="0"/>
              <a:t>Remain asymptomatic ----fracture</a:t>
            </a:r>
          </a:p>
          <a:p>
            <a:pPr lvl="1">
              <a:defRPr/>
            </a:pPr>
            <a:r>
              <a:rPr lang="en-US" dirty="0" smtClean="0"/>
              <a:t>Fractures</a:t>
            </a:r>
          </a:p>
          <a:p>
            <a:pPr lvl="2">
              <a:defRPr/>
            </a:pPr>
            <a:r>
              <a:rPr lang="en-US" dirty="0" smtClean="0"/>
              <a:t>Vertebrae</a:t>
            </a:r>
          </a:p>
          <a:p>
            <a:pPr lvl="2">
              <a:defRPr/>
            </a:pPr>
            <a:r>
              <a:rPr lang="en-US" dirty="0" smtClean="0"/>
              <a:t>Femoral neck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Patients with osteoporosis have normal serum levels of calcium, phosphate, and alkaline </a:t>
            </a:r>
            <a:r>
              <a:rPr lang="en-US" dirty="0" err="1" smtClean="0"/>
              <a:t>phosphatase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balsem.info/matar/images/osteo/osteoporosis-8.jpg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 bwMode="auto">
          <a:xfrm>
            <a:off x="1500166" y="714356"/>
            <a:ext cx="642942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Diseases of Bones</a:t>
            </a:r>
            <a:endParaRPr lang="ar-S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</a:t>
            </a:r>
          </a:p>
          <a:p>
            <a:pPr eaLnBrk="1" hangingPunct="1">
              <a:defRPr/>
            </a:pPr>
            <a:r>
              <a:rPr lang="en-US" dirty="0" smtClean="0"/>
              <a:t>Acquired</a:t>
            </a:r>
          </a:p>
          <a:p>
            <a:pPr lvl="1" algn="l" rtl="0" eaLnBrk="1" hangingPunct="1">
              <a:defRPr/>
            </a:pPr>
            <a:r>
              <a:rPr lang="en-US" dirty="0" smtClean="0"/>
              <a:t>Metabolic</a:t>
            </a:r>
          </a:p>
          <a:p>
            <a:pPr lvl="1" algn="l" rtl="0" eaLnBrk="1" hangingPunct="1">
              <a:defRPr/>
            </a:pPr>
            <a:r>
              <a:rPr lang="en-US" dirty="0" smtClean="0"/>
              <a:t>Infections </a:t>
            </a:r>
          </a:p>
          <a:p>
            <a:pPr lvl="1" algn="l" rtl="0" eaLnBrk="1" hangingPunct="1">
              <a:defRPr/>
            </a:pPr>
            <a:r>
              <a:rPr lang="en-US" dirty="0" smtClean="0"/>
              <a:t>Traumatic </a:t>
            </a:r>
          </a:p>
          <a:p>
            <a:pPr lvl="1" algn="l" rtl="0" eaLnBrk="1" hangingPunct="1">
              <a:defRPr/>
            </a:pPr>
            <a:r>
              <a:rPr lang="en-US" dirty="0" smtClean="0"/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moral Head Blood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1686"/>
            <a:ext cx="3810000" cy="2381250"/>
          </a:xfrm>
          <a:prstGeom prst="rect">
            <a:avLst/>
          </a:prstGeom>
          <a:noFill/>
        </p:spPr>
      </p:pic>
      <p:pic>
        <p:nvPicPr>
          <p:cNvPr id="1028" name="Picture 4" descr="Avascular Necr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http://stillswebsite.tripod.com/vascu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4705350" cy="2971801"/>
          </a:xfrm>
          <a:prstGeom prst="rect">
            <a:avLst/>
          </a:prstGeom>
          <a:noFill/>
        </p:spPr>
      </p:pic>
      <p:pic>
        <p:nvPicPr>
          <p:cNvPr id="1032" name="Picture 8" descr="http://academic.amc.edu/martino/grossanatomy/site/medical/CASES/Lower%20limb/POP_UPS/images/femoral%20neck%20fra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48000"/>
            <a:ext cx="29337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0"/>
            <a:ext cx="26212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Complication of fracture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en-US" dirty="0" smtClean="0"/>
              <a:t>  </a:t>
            </a:r>
            <a:r>
              <a:rPr lang="en-US" sz="3600" dirty="0" smtClean="0">
                <a:solidFill>
                  <a:schemeClr val="tx2"/>
                </a:solidFill>
              </a:rPr>
              <a:t> Diagnosis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Bone density by radiographic measures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Plain X ray: cannot detect osteoporosis until 30% to 40% of bone mass has already disappeared.</a:t>
            </a:r>
          </a:p>
          <a:p>
            <a:r>
              <a:rPr lang="en-US" dirty="0"/>
              <a:t>Dual-emission X-ray absorptiometry (</a:t>
            </a:r>
            <a:r>
              <a:rPr lang="en-US" dirty="0" smtClean="0"/>
              <a:t>DXA scan):</a:t>
            </a:r>
            <a:r>
              <a:rPr lang="en-US" dirty="0"/>
              <a:t> </a:t>
            </a:r>
            <a:r>
              <a:rPr lang="en-US" dirty="0" smtClean="0"/>
              <a:t>is used </a:t>
            </a:r>
            <a:r>
              <a:rPr lang="en-US" dirty="0"/>
              <a:t>primarily to evaluate bone mineral </a:t>
            </a:r>
            <a:r>
              <a:rPr lang="en-US" dirty="0" smtClean="0"/>
              <a:t>density, to </a:t>
            </a:r>
            <a:r>
              <a:rPr lang="en-US" dirty="0"/>
              <a:t>diagnose and </a:t>
            </a:r>
            <a:r>
              <a:rPr lang="en-US" dirty="0" smtClean="0"/>
              <a:t>follow up pt. with osteoporosis.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1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DXA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providingclarity.com/images/GE-Dexa-AdvanceT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0446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melissamemorial.org/userfiles/image/DEXA_Femur.jpg"/>
          <p:cNvPicPr>
            <a:picLocks noChangeAspect="1" noChangeArrowheads="1"/>
          </p:cNvPicPr>
          <p:nvPr/>
        </p:nvPicPr>
        <p:blipFill>
          <a:blip r:embed="rId2"/>
          <a:srcRect t="14583"/>
          <a:stretch>
            <a:fillRect/>
          </a:stretch>
        </p:blipFill>
        <p:spPr bwMode="auto">
          <a:xfrm>
            <a:off x="0" y="428604"/>
            <a:ext cx="9144000" cy="5857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714356"/>
            <a:ext cx="574229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Osteoporosis is </a:t>
            </a:r>
            <a:r>
              <a:rPr lang="en-US" dirty="0"/>
              <a:t>rarely </a:t>
            </a:r>
            <a:r>
              <a:rPr lang="en-US" dirty="0" smtClean="0"/>
              <a:t>lethal.</a:t>
            </a:r>
          </a:p>
          <a:p>
            <a:r>
              <a:rPr lang="en-US" dirty="0" smtClean="0"/>
              <a:t>Patients </a:t>
            </a:r>
            <a:r>
              <a:rPr lang="en-US" dirty="0"/>
              <a:t>have an increased mortality rate due to the complications of </a:t>
            </a:r>
            <a:r>
              <a:rPr lang="en-US" dirty="0" smtClean="0"/>
              <a:t>fracture.</a:t>
            </a:r>
          </a:p>
          <a:p>
            <a:r>
              <a:rPr lang="en-US" dirty="0" smtClean="0"/>
              <a:t>E.g. hip </a:t>
            </a:r>
            <a:r>
              <a:rPr lang="en-US" dirty="0"/>
              <a:t>fractures can lead to decreased mobility and an additional risk of numerous </a:t>
            </a:r>
            <a:r>
              <a:rPr lang="en-US" dirty="0" smtClean="0"/>
              <a:t>complications: deep vein thrombosis, pulmonary embolism and pneumonia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2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</a:t>
            </a:r>
            <a:r>
              <a:rPr lang="en-US" sz="2800" b="1" u="sng" smtClean="0"/>
              <a:t>Prevention Strategies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best long-term approach to osteoporosis is prevention.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children and young adults, particularly women, with a good diet (with enough calcium and vitamin D) and get plenty of exercise, will build up and maintain bone mass.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womantribe.com/wp-content/uploads/2012/10/World-Osteoporosis-Da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343" y="428604"/>
            <a:ext cx="751732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bone disease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 </a:t>
            </a:r>
            <a:r>
              <a:rPr lang="en-US" b="1" dirty="0" err="1" smtClean="0"/>
              <a:t>osteomalacia</a:t>
            </a:r>
            <a:r>
              <a:rPr lang="en-US" dirty="0" smtClean="0"/>
              <a:t>, </a:t>
            </a:r>
            <a:r>
              <a:rPr lang="en-US" dirty="0" err="1" smtClean="0"/>
              <a:t>osteoblastic</a:t>
            </a:r>
            <a:r>
              <a:rPr lang="en-US" dirty="0" smtClean="0"/>
              <a:t> production of bone collagen is normal but mineralization is inadequate. </a:t>
            </a:r>
          </a:p>
          <a:p>
            <a:r>
              <a:rPr lang="en-US" dirty="0" smtClean="0"/>
              <a:t>In </a:t>
            </a:r>
            <a:r>
              <a:rPr lang="en-US" b="1" dirty="0" smtClean="0"/>
              <a:t>Paget's disease of bone</a:t>
            </a:r>
            <a:r>
              <a:rPr lang="en-US" dirty="0" smtClean="0"/>
              <a:t> there is excessive uncontrolled destruction of bone by abnormally large and active </a:t>
            </a:r>
            <a:r>
              <a:rPr lang="en-US" dirty="0" err="1" smtClean="0"/>
              <a:t>osteoclasts</a:t>
            </a:r>
            <a:r>
              <a:rPr lang="en-US" dirty="0" smtClean="0"/>
              <a:t>, with concurrent inadequate attempts at haphazard new bone formation by </a:t>
            </a:r>
            <a:r>
              <a:rPr lang="en-US" dirty="0" err="1" smtClean="0"/>
              <a:t>osteoblasts</a:t>
            </a:r>
            <a:r>
              <a:rPr lang="en-US" dirty="0" smtClean="0"/>
              <a:t>, producing physically weak woven bone.</a:t>
            </a:r>
          </a:p>
          <a:p>
            <a:r>
              <a:rPr lang="en-US" dirty="0" smtClean="0"/>
              <a:t>In </a:t>
            </a:r>
            <a:r>
              <a:rPr lang="en-US" b="1" dirty="0" smtClean="0"/>
              <a:t>hyperparathyroidism</a:t>
            </a:r>
            <a:r>
              <a:rPr lang="en-US" dirty="0" smtClean="0"/>
              <a:t>, excessive secretion of PTH produces increased </a:t>
            </a:r>
            <a:r>
              <a:rPr lang="en-US" dirty="0" err="1" smtClean="0"/>
              <a:t>osteoclastic</a:t>
            </a:r>
            <a:r>
              <a:rPr lang="en-US" dirty="0" smtClean="0"/>
              <a:t> activity. There is excessive destruction of cortical and </a:t>
            </a:r>
            <a:r>
              <a:rPr lang="en-US" dirty="0" err="1" smtClean="0"/>
              <a:t>trabecular</a:t>
            </a:r>
            <a:r>
              <a:rPr lang="en-US" dirty="0" smtClean="0"/>
              <a:t> bone, with inadequate compensatory </a:t>
            </a:r>
            <a:r>
              <a:rPr lang="en-US" dirty="0" err="1" smtClean="0"/>
              <a:t>osteoblastic</a:t>
            </a:r>
            <a:r>
              <a:rPr lang="en-US" dirty="0" smtClean="0"/>
              <a:t> activity.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Metabolic bone disease</a:t>
            </a:r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43338" cy="23239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071966" cy="23136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3700057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256"/>
            <a:ext cx="3932506" cy="20144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Localized or entire skeleton</a:t>
            </a:r>
          </a:p>
          <a:p>
            <a:pPr eaLnBrk="1" hangingPunct="1">
              <a:defRPr/>
            </a:pPr>
            <a:r>
              <a:rPr lang="en-US" dirty="0" err="1" smtClean="0"/>
              <a:t>Dysostoses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Dysplasias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</a:t>
            </a:r>
          </a:p>
          <a:p>
            <a:pPr lvl="1" algn="l" rtl="0" eaLnBrk="1" hangingPunct="1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err="1" smtClean="0"/>
              <a:t>Osteopetrosis</a:t>
            </a:r>
            <a:endParaRPr lang="en-US" dirty="0" smtClean="0"/>
          </a:p>
          <a:p>
            <a:pPr lvl="1" algn="l" rtl="0" eaLnBrk="1" hangingPunct="1"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060848"/>
            <a:ext cx="424847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Developmental anomalies resulting from localized problems in the migration of </a:t>
            </a:r>
            <a:r>
              <a:rPr lang="en-US" dirty="0" err="1" smtClean="0"/>
              <a:t>mesenchymal</a:t>
            </a:r>
            <a:r>
              <a:rPr lang="en-US" dirty="0" smtClean="0"/>
              <a:t> cells and the formation of condensations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222"/>
          <a:stretch>
            <a:fillRect/>
          </a:stretch>
        </p:blipFill>
        <p:spPr bwMode="auto">
          <a:xfrm>
            <a:off x="428596" y="2214554"/>
            <a:ext cx="84353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 r="1479" b="14286"/>
          <a:stretch>
            <a:fillRect/>
          </a:stretch>
        </p:blipFill>
        <p:spPr bwMode="auto">
          <a:xfrm>
            <a:off x="785786" y="500042"/>
            <a:ext cx="72866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Dysostoses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more common lesions include: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 err="1" smtClean="0"/>
              <a:t>aplasia</a:t>
            </a:r>
            <a:r>
              <a:rPr lang="en-US" dirty="0" smtClean="0"/>
              <a:t> (e.g., congenital absence of a digit or rib)</a:t>
            </a:r>
          </a:p>
          <a:p>
            <a:pPr lvl="1"/>
            <a:r>
              <a:rPr lang="en-US" dirty="0" smtClean="0"/>
              <a:t> the formation of extra bones (e.g., supernumerary digits or ribs)</a:t>
            </a:r>
          </a:p>
          <a:p>
            <a:pPr lvl="1"/>
            <a:r>
              <a:rPr lang="en-US" dirty="0" smtClean="0"/>
              <a:t>abnormal fusion of bones (e.g., premature closure of the cranial sutures or congenital fusion of the ribs). </a:t>
            </a:r>
            <a:endParaRPr lang="ar-SA" dirty="0" smtClean="0"/>
          </a:p>
          <a:p>
            <a:pPr>
              <a:buNone/>
            </a:pPr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Such malformations may occur as isolated, sporadic lesions or as components of a more complex syndrome.</a:t>
            </a:r>
            <a:endParaRPr lang="ar-SA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Dysplasias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Mutations that interfere with bone or cartilage formation, growth, and/or maintenance of normal matrix components</a:t>
            </a:r>
          </a:p>
          <a:p>
            <a:r>
              <a:rPr lang="en-US" dirty="0" smtClean="0"/>
              <a:t>This include:</a:t>
            </a:r>
          </a:p>
          <a:p>
            <a:pPr lvl="1"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Osteopetrosis</a:t>
            </a:r>
            <a:endParaRPr lang="en-US" dirty="0" smtClean="0"/>
          </a:p>
          <a:p>
            <a:pPr lv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/>
              <a:t>Congenital Diseases of Bones</a:t>
            </a:r>
            <a:br>
              <a:rPr lang="en-US" sz="4000" dirty="0" smtClean="0"/>
            </a:br>
            <a:r>
              <a:rPr lang="en-US" sz="4000" b="1" dirty="0" err="1" smtClean="0">
                <a:solidFill>
                  <a:srgbClr val="002060"/>
                </a:solidFill>
              </a:rPr>
              <a:t>Osteogenesis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imperfecta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is a group of inherited diseases characterized by brittle bones</a:t>
            </a:r>
          </a:p>
          <a:p>
            <a:pPr lvl="1" algn="l" rtl="0" eaLnBrk="1" hangingPunct="1">
              <a:defRPr/>
            </a:pPr>
            <a:r>
              <a:rPr lang="en-US" dirty="0" smtClean="0"/>
              <a:t>Defect in the synthesis of type I collagen</a:t>
            </a:r>
          </a:p>
          <a:p>
            <a:pPr lvl="1" algn="l" rtl="0" eaLnBrk="1" hangingPunct="1">
              <a:defRPr/>
            </a:pPr>
            <a:r>
              <a:rPr lang="en-US" dirty="0" smtClean="0"/>
              <a:t>Extreme fragility of skeleton with susceptibility to fractures</a:t>
            </a:r>
          </a:p>
          <a:p>
            <a:pPr lvl="1">
              <a:defRPr/>
            </a:pPr>
            <a:r>
              <a:rPr lang="en-US" dirty="0" smtClean="0"/>
              <a:t>Four main types with different clinical manifestations classified according to the severity of bone fragility, the presence or absence of blue </a:t>
            </a:r>
            <a:r>
              <a:rPr lang="en-US" dirty="0" err="1" smtClean="0"/>
              <a:t>scleras</a:t>
            </a:r>
            <a:r>
              <a:rPr lang="en-US" dirty="0" smtClean="0"/>
              <a:t>, hearing loss, abnormal dentition, and the mode of inheritance.  </a:t>
            </a:r>
          </a:p>
          <a:p>
            <a:pPr lvl="2">
              <a:defRPr/>
            </a:pPr>
            <a:r>
              <a:rPr lang="en-US" dirty="0" smtClean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mg.bmj.com/content/39/1/23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360279"/>
            <a:ext cx="6429419" cy="64994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3240" y="0"/>
            <a:ext cx="26236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Congenital Diseases of Bones </a:t>
            </a:r>
            <a:br>
              <a:rPr lang="en-US" dirty="0" smtClean="0"/>
            </a:br>
            <a:r>
              <a:rPr lang="en-US" b="1" dirty="0" err="1" smtClean="0">
                <a:solidFill>
                  <a:srgbClr val="002060"/>
                </a:solidFill>
              </a:rPr>
              <a:t>Achondroplasia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Is transmitted as an </a:t>
            </a:r>
            <a:r>
              <a:rPr lang="en-US" dirty="0" err="1" smtClean="0"/>
              <a:t>autosomal</a:t>
            </a:r>
            <a:r>
              <a:rPr lang="en-US" dirty="0" smtClean="0"/>
              <a:t> dominant trait resulting from:</a:t>
            </a:r>
          </a:p>
          <a:p>
            <a:pPr lvl="1">
              <a:defRPr/>
            </a:pPr>
            <a:r>
              <a:rPr lang="en-US" dirty="0" smtClean="0"/>
              <a:t>Defect in the cartilage synthesis at growth plates due to mutation in Fibroblast growth factor receptor 3 (FGFR3) lead to inhibition of </a:t>
            </a:r>
            <a:r>
              <a:rPr lang="en-US" dirty="0" err="1" smtClean="0"/>
              <a:t>chondrocytes</a:t>
            </a:r>
            <a:r>
              <a:rPr lang="en-US" dirty="0" smtClean="0"/>
              <a:t> proliferation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 is characterized by failure of cartilage cell proliferation at the </a:t>
            </a:r>
            <a:r>
              <a:rPr lang="en-US" dirty="0" err="1" smtClean="0"/>
              <a:t>epiphysial</a:t>
            </a:r>
            <a:r>
              <a:rPr lang="en-US" dirty="0" smtClean="0"/>
              <a:t> plates of the long bones, resulting in failure of longitudinal bone growth and subsequent short limbs.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Membranous ossification is not affected, so that the skull, facial bones, and axial skeleton develop normally.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607</TotalTime>
  <Words>834</Words>
  <Application>Microsoft Office PowerPoint</Application>
  <PresentationFormat>On-screen Show (4:3)</PresentationFormat>
  <Paragraphs>165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MUSCULOSKELETAL BLOCK   Pathology  Lecture 2:   Congenital and developmental  bone diseases</vt:lpstr>
      <vt:lpstr>Diseases of Bones</vt:lpstr>
      <vt:lpstr>Diseases of Bones</vt:lpstr>
      <vt:lpstr>Congenital Diseases of Bones</vt:lpstr>
      <vt:lpstr>Dysostoses </vt:lpstr>
      <vt:lpstr>Dysplasias</vt:lpstr>
      <vt:lpstr>Congenital Diseases of Bones Osteogenesis imperfecta</vt:lpstr>
      <vt:lpstr>Slide 8</vt:lpstr>
      <vt:lpstr>  Congenital Diseases of Bones  Achondroplasia </vt:lpstr>
      <vt:lpstr>Congenital Diseases of Bones  Achondroplasia</vt:lpstr>
      <vt:lpstr>Slide 11</vt:lpstr>
      <vt:lpstr>Congenital Diseases of Bones Osteopetrosis </vt:lpstr>
      <vt:lpstr>Slide 13</vt:lpstr>
      <vt:lpstr>Metabolic bone disease</vt:lpstr>
      <vt:lpstr>OSTEOPOROSIS</vt:lpstr>
      <vt:lpstr>Slide 16</vt:lpstr>
      <vt:lpstr>Slide 17</vt:lpstr>
      <vt:lpstr>Slide 18</vt:lpstr>
      <vt:lpstr>Vertebral bone with osteoporosis and  a compression fracture  </vt:lpstr>
      <vt:lpstr>Slide 20</vt:lpstr>
      <vt:lpstr>OSTEOPOROSIS</vt:lpstr>
      <vt:lpstr>OSTEOPOROSIS</vt:lpstr>
      <vt:lpstr>OSTEOPOROSIS</vt:lpstr>
      <vt:lpstr>OSTEOPOROSIS</vt:lpstr>
      <vt:lpstr>Slide 25</vt:lpstr>
      <vt:lpstr>Slide 26</vt:lpstr>
      <vt:lpstr>Slide 27</vt:lpstr>
      <vt:lpstr>OSTEOPOROSIS</vt:lpstr>
      <vt:lpstr>Slide 29</vt:lpstr>
      <vt:lpstr>Slide 30</vt:lpstr>
      <vt:lpstr>   Diagnosis  Bone density by radiographic measures </vt:lpstr>
      <vt:lpstr>DXA scan</vt:lpstr>
      <vt:lpstr>Slide 33</vt:lpstr>
      <vt:lpstr>Slide 34</vt:lpstr>
      <vt:lpstr>Prognosis</vt:lpstr>
      <vt:lpstr>OSTEOPOROSIS</vt:lpstr>
      <vt:lpstr>Slide 37</vt:lpstr>
      <vt:lpstr>Metabolic bone disease</vt:lpstr>
      <vt:lpstr>Metabolic bone disease</vt:lpstr>
      <vt:lpstr>Slide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52</cp:revision>
  <dcterms:created xsi:type="dcterms:W3CDTF">2011-12-07T19:46:20Z</dcterms:created>
  <dcterms:modified xsi:type="dcterms:W3CDTF">2012-12-08T12:53:06Z</dcterms:modified>
</cp:coreProperties>
</file>