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335" r:id="rId4"/>
    <p:sldId id="273" r:id="rId5"/>
    <p:sldId id="337" r:id="rId6"/>
    <p:sldId id="311" r:id="rId7"/>
    <p:sldId id="312" r:id="rId8"/>
    <p:sldId id="258" r:id="rId9"/>
    <p:sldId id="344" r:id="rId10"/>
    <p:sldId id="343" r:id="rId11"/>
    <p:sldId id="274" r:id="rId12"/>
    <p:sldId id="313" r:id="rId13"/>
    <p:sldId id="314" r:id="rId14"/>
    <p:sldId id="328" r:id="rId15"/>
    <p:sldId id="362" r:id="rId16"/>
    <p:sldId id="345" r:id="rId17"/>
    <p:sldId id="346" r:id="rId18"/>
    <p:sldId id="275" r:id="rId19"/>
    <p:sldId id="341" r:id="rId20"/>
    <p:sldId id="342" r:id="rId21"/>
    <p:sldId id="329" r:id="rId22"/>
    <p:sldId id="361" r:id="rId23"/>
    <p:sldId id="347" r:id="rId24"/>
    <p:sldId id="348" r:id="rId25"/>
    <p:sldId id="382" r:id="rId26"/>
    <p:sldId id="301" r:id="rId27"/>
    <p:sldId id="303" r:id="rId28"/>
    <p:sldId id="383" r:id="rId29"/>
    <p:sldId id="330" r:id="rId30"/>
    <p:sldId id="360" r:id="rId31"/>
    <p:sldId id="349" r:id="rId32"/>
    <p:sldId id="350" r:id="rId33"/>
    <p:sldId id="307" r:id="rId34"/>
    <p:sldId id="308" r:id="rId35"/>
    <p:sldId id="331" r:id="rId36"/>
    <p:sldId id="359" r:id="rId37"/>
    <p:sldId id="351" r:id="rId38"/>
    <p:sldId id="352" r:id="rId39"/>
    <p:sldId id="320" r:id="rId40"/>
    <p:sldId id="321" r:id="rId41"/>
    <p:sldId id="282" r:id="rId42"/>
    <p:sldId id="323" r:id="rId43"/>
    <p:sldId id="332" r:id="rId44"/>
    <p:sldId id="379" r:id="rId45"/>
    <p:sldId id="353" r:id="rId46"/>
    <p:sldId id="354" r:id="rId47"/>
    <p:sldId id="285" r:id="rId48"/>
    <p:sldId id="286" r:id="rId49"/>
    <p:sldId id="288" r:id="rId50"/>
    <p:sldId id="324" r:id="rId51"/>
    <p:sldId id="333" r:id="rId52"/>
    <p:sldId id="327" r:id="rId53"/>
    <p:sldId id="357" r:id="rId54"/>
    <p:sldId id="372" r:id="rId55"/>
    <p:sldId id="355" r:id="rId56"/>
    <p:sldId id="376" r:id="rId57"/>
    <p:sldId id="375" r:id="rId58"/>
    <p:sldId id="364" r:id="rId59"/>
    <p:sldId id="365" r:id="rId60"/>
    <p:sldId id="363" r:id="rId61"/>
    <p:sldId id="377" r:id="rId62"/>
    <p:sldId id="378" r:id="rId63"/>
    <p:sldId id="368" r:id="rId64"/>
    <p:sldId id="381" r:id="rId65"/>
    <p:sldId id="369" r:id="rId66"/>
    <p:sldId id="380" r:id="rId67"/>
    <p:sldId id="37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4" autoAdjust="0"/>
    <p:restoredTop sz="82592" autoAdjust="0"/>
  </p:normalViewPr>
  <p:slideViewPr>
    <p:cSldViewPr>
      <p:cViewPr>
        <p:scale>
          <a:sx n="46" d="100"/>
          <a:sy n="46" d="100"/>
        </p:scale>
        <p:origin x="-1541"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AA51-C72B-4A5B-B159-D0D9530EDC51}" type="datetimeFigureOut">
              <a:rPr lang="en-US" smtClean="0"/>
              <a:pPr/>
              <a:t>12/23/2012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ABCB1-7B82-4FA1-802A-D7B312085DFA}" type="slidenum">
              <a:rPr lang="en-US" smtClean="0"/>
              <a:pPr/>
              <a:t>‹#›</a:t>
            </a:fld>
            <a:endParaRPr lang="en-US"/>
          </a:p>
        </p:txBody>
      </p:sp>
    </p:spTree>
    <p:extLst>
      <p:ext uri="{BB962C8B-B14F-4D97-AF65-F5344CB8AC3E}">
        <p14:creationId xmlns:p14="http://schemas.microsoft.com/office/powerpoint/2010/main" val="350601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F5B5463D-F4C6-42AC-9C50-E3F1F0465CA9}" type="slidenum">
              <a:rPr lang="ar-SA"/>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This lesion appears as a bony projection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exostosis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Most are solitary, incidental lesions that may be excised if they cause local pain. There is a rare condition of multiple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marked by bone deformity and by a greater propensity for development of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chondrosarcoma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C40ABCB1-7B82-4FA1-802A-D7B312085DFA}" type="slidenum">
              <a:rPr lang="en-US" smtClean="0"/>
              <a:pPr/>
              <a:t>39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These are probably not true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neoplasms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but they are a mass lesion that extends outward from the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metaphyseal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region of a long bone.</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The microscopic appearance of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displays the benign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EA4C9664-69A8-4801-9AEE-7C9B4A261E52}" type="slidenum">
              <a:rPr lang="ar-SA"/>
              <a:pPr/>
              <a:t>41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a:t>
            </a:r>
          </a:p>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Conventional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40ACB906-8D3D-4674-8769-99FE69DC5F3B}" type="slidenum">
              <a:rPr lang="ar-SA"/>
              <a:pPr/>
              <a:t>47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rPr>
              <a:t>Conventional</a:t>
            </a:r>
            <a:r>
              <a:rPr lang="en-US" sz="1200" b="1" dirty="0" smtClean="0">
                <a:solidFill>
                  <a:schemeClr val="tx2"/>
                </a:solidFill>
              </a:rPr>
              <a:t>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r>
              <a:rPr lang="en-US" sz="1200" b="1" i="1" dirty="0" smtClean="0">
                <a:solidFill>
                  <a:srgbClr val="FF0000"/>
                </a:solidFill>
                <a:latin typeface="Maiandra GD" pitchFamily="34" charset="0"/>
              </a:rPr>
              <a:t>Mass lesion involving the upper end of the tibia 	bone. The mass show pale, yellowish cut surface with few 	hemorrhagic areas.</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6041D3CC-DB0A-4AC2-8154-AE1244725BE2}" type="slidenum">
              <a:rPr lang="ar-SA"/>
              <a:pPr/>
              <a:t>48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6F32EB1A-D18E-4F02-8BDF-DD79C3DC1FCC}" type="slidenum">
              <a:rPr lang="ar-SA"/>
              <a:pPr/>
              <a:t>49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sz="1200" dirty="0" smtClean="0">
                <a:latin typeface="Maiandra GD" pitchFamily="34" charset="0"/>
              </a:rPr>
              <a:t>Predisposing factors which may  lead to the development of the lesion : </a:t>
            </a:r>
            <a:r>
              <a:rPr lang="en-US" sz="1200" b="1" i="1" dirty="0" smtClean="0">
                <a:solidFill>
                  <a:srgbClr val="FF0000"/>
                </a:solidFill>
                <a:latin typeface="Maiandra GD" pitchFamily="34" charset="0"/>
              </a:rPr>
              <a:t>Paget’s disease</a:t>
            </a:r>
            <a:r>
              <a:rPr lang="en-US" sz="1200" i="1" dirty="0" smtClean="0">
                <a:solidFill>
                  <a:srgbClr val="FF0000"/>
                </a:solidFill>
                <a:latin typeface="Maiandra GD" pitchFamily="34" charset="0"/>
              </a:rPr>
              <a:t> </a:t>
            </a:r>
            <a:r>
              <a:rPr lang="en-US" sz="1200" b="1" i="1" dirty="0" smtClean="0">
                <a:solidFill>
                  <a:srgbClr val="FF0000"/>
                </a:solidFill>
                <a:latin typeface="Maiandra GD" pitchFamily="34" charset="0"/>
              </a:rPr>
              <a:t>, Radiation,  fibrous dysplasia</a:t>
            </a:r>
            <a:endParaRPr lang="en-IN"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50</a:t>
            </a:fld>
            <a:endParaRPr lang="en-US"/>
          </a:p>
        </p:txBody>
      </p:sp>
    </p:spTree>
    <p:extLst>
      <p:ext uri="{BB962C8B-B14F-4D97-AF65-F5344CB8AC3E}">
        <p14:creationId xmlns:p14="http://schemas.microsoft.com/office/powerpoint/2010/main" val="251242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sz="1200" dirty="0" smtClean="0">
                <a:latin typeface="Maiandra GD" pitchFamily="34" charset="0"/>
              </a:rPr>
              <a:t>clinical features seen in picture : </a:t>
            </a:r>
            <a:r>
              <a:rPr lang="en-US" sz="1200" b="0" i="0" dirty="0" smtClean="0">
                <a:solidFill>
                  <a:srgbClr val="FF0000"/>
                </a:solidFill>
                <a:latin typeface="Maiandra GD" pitchFamily="34" charset="0"/>
              </a:rPr>
              <a:t>Deformed back, foot drop and asymmetrical calf muscles atrophy</a:t>
            </a:r>
            <a:endParaRPr lang="en-IN" b="0" i="0"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57</a:t>
            </a:fld>
            <a:endParaRPr lang="en-US"/>
          </a:p>
        </p:txBody>
      </p:sp>
    </p:spTree>
    <p:extLst>
      <p:ext uri="{BB962C8B-B14F-4D97-AF65-F5344CB8AC3E}">
        <p14:creationId xmlns:p14="http://schemas.microsoft.com/office/powerpoint/2010/main" val="183510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6A158C6D-3DD6-4E2E-A9A8-3FEF4C739483}" type="slidenum">
              <a:rPr lang="ar-SA"/>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441EEF2-8CBD-46EB-8C95-8622F43AE119}" type="slidenum">
              <a:rPr lang="en-US" smtClean="0"/>
              <a:pPr/>
              <a:t>58</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z="1200" b="0" i="0" dirty="0" smtClean="0">
                <a:solidFill>
                  <a:srgbClr val="FF0000"/>
                </a:solidFill>
                <a:latin typeface="Maiandra GD" pitchFamily="34" charset="0"/>
              </a:rPr>
              <a:t>Etiology:</a:t>
            </a:r>
            <a:r>
              <a:rPr lang="en-US" sz="1200" b="0" i="0" baseline="0" dirty="0" smtClean="0">
                <a:solidFill>
                  <a:srgbClr val="FF0000"/>
                </a:solidFill>
                <a:latin typeface="Maiandra GD" pitchFamily="34" charset="0"/>
              </a:rPr>
              <a:t> </a:t>
            </a:r>
            <a:r>
              <a:rPr lang="en-US" sz="1200" b="0" i="0" dirty="0" smtClean="0">
                <a:solidFill>
                  <a:srgbClr val="FF0000"/>
                </a:solidFill>
                <a:latin typeface="Maiandra GD" pitchFamily="34" charset="0"/>
              </a:rPr>
              <a:t>Abnormalities in the </a:t>
            </a:r>
            <a:r>
              <a:rPr lang="en-US" sz="1200" b="0" i="0" dirty="0" err="1" smtClean="0">
                <a:solidFill>
                  <a:srgbClr val="FF0000"/>
                </a:solidFill>
                <a:latin typeface="Maiandra GD" pitchFamily="34" charset="0"/>
              </a:rPr>
              <a:t>dystrophin</a:t>
            </a:r>
            <a:r>
              <a:rPr lang="en-US" sz="1200" b="0" i="0" dirty="0" smtClean="0">
                <a:solidFill>
                  <a:srgbClr val="FF0000"/>
                </a:solidFill>
                <a:latin typeface="Maiandra GD" pitchFamily="34" charset="0"/>
              </a:rPr>
              <a:t> gene located on the short arm of the X-chromosome. </a:t>
            </a:r>
            <a:endParaRPr lang="en-US" b="0" i="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1233370-9CB2-4F77-AFAA-0766CB07243A}" type="slidenum">
              <a:rPr lang="en-US" smtClean="0"/>
              <a:pPr/>
              <a:t>59</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Note again the atrophy/hypertrophy scenario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C9A5BB-A5A7-4B64-BC00-C5A7487E0DB3}" type="slidenum">
              <a:rPr lang="en-US" smtClean="0"/>
              <a:pPr/>
              <a:t>60</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Dystrophin, an intracellular protein, forms an interface between the cytoskeletal proteins and a group of transmembrane proteins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A0CDF691-FBCE-47F6-9576-91D070819BD6}" type="slidenum">
              <a:rPr lang="ar-SA"/>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of bone shows </a:t>
            </a:r>
            <a:r>
              <a:rPr lang="en-US" dirty="0" err="1" smtClean="0"/>
              <a:t>granuloma</a:t>
            </a:r>
            <a:r>
              <a:rPr lang="en-US" dirty="0" smtClean="0"/>
              <a:t> formation with </a:t>
            </a:r>
            <a:r>
              <a:rPr lang="en-US" dirty="0" err="1" smtClean="0"/>
              <a:t>epithelioid</a:t>
            </a:r>
            <a:r>
              <a:rPr lang="en-US" dirty="0" smtClean="0"/>
              <a:t> like cells , </a:t>
            </a:r>
            <a:r>
              <a:rPr lang="en-US" dirty="0" err="1" smtClean="0"/>
              <a:t>langhans</a:t>
            </a:r>
            <a:r>
              <a:rPr lang="en-US" dirty="0" smtClean="0"/>
              <a:t>-type</a:t>
            </a:r>
            <a:r>
              <a:rPr lang="en-US" baseline="0" dirty="0" smtClean="0"/>
              <a:t> giant cells and rim of lymphocytes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sz="1200" b="1" i="1" dirty="0" smtClean="0">
                <a:solidFill>
                  <a:srgbClr val="FF0000"/>
                </a:solidFill>
                <a:latin typeface="Maiandra GD" pitchFamily="34" charset="0"/>
              </a:rPr>
              <a:t>Tumor necrosis factor (TNF)</a:t>
            </a:r>
            <a:r>
              <a:rPr lang="en-US" sz="1200" b="1" i="1" baseline="0" dirty="0" smtClean="0">
                <a:solidFill>
                  <a:srgbClr val="FF0000"/>
                </a:solidFill>
                <a:latin typeface="Maiandra GD" pitchFamily="34" charset="0"/>
              </a:rPr>
              <a:t> plays </a:t>
            </a:r>
            <a:r>
              <a:rPr lang="en-US" sz="1200" dirty="0" smtClean="0">
                <a:latin typeface="Maiandra GD" pitchFamily="34" charset="0"/>
              </a:rPr>
              <a:t> central role in the pathogenesis of this disease.</a:t>
            </a:r>
          </a:p>
          <a:p>
            <a:pPr marL="0" indent="0" eaLnBrk="1" hangingPunct="1">
              <a:buFontTx/>
              <a:buNone/>
            </a:pPr>
            <a:r>
              <a:rPr lang="en-US" sz="1200" dirty="0" smtClean="0">
                <a:latin typeface="Maiandra GD" pitchFamily="34" charset="0"/>
              </a:rPr>
              <a:t>	</a:t>
            </a:r>
            <a:endParaRPr lang="en-IN"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25</a:t>
            </a:fld>
            <a:endParaRPr lang="en-US"/>
          </a:p>
        </p:txBody>
      </p:sp>
    </p:spTree>
    <p:extLst>
      <p:ext uri="{BB962C8B-B14F-4D97-AF65-F5344CB8AC3E}">
        <p14:creationId xmlns:p14="http://schemas.microsoft.com/office/powerpoint/2010/main" val="133030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44F7FC37-9681-44F6-AC78-9E4B0E93D1D1}" type="slidenum">
              <a:rPr lang="ar-SA"/>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54E276D-0FD0-4B9B-8AE7-3076E9DC34A5}" type="slidenum">
              <a:rPr lang="ar-SA"/>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Progressive erosion of </a:t>
            </a:r>
            <a:r>
              <a:rPr lang="en-US" dirty="0" err="1" smtClean="0"/>
              <a:t>articular</a:t>
            </a:r>
            <a:r>
              <a:rPr lang="en-US" dirty="0" smtClean="0"/>
              <a:t> cartilage, </a:t>
            </a:r>
            <a:r>
              <a:rPr lang="en-US" dirty="0" err="1" smtClean="0"/>
              <a:t>eburnated</a:t>
            </a:r>
            <a:r>
              <a:rPr lang="en-US" dirty="0" smtClean="0"/>
              <a:t> </a:t>
            </a:r>
            <a:r>
              <a:rPr lang="en-US" dirty="0" err="1" smtClean="0"/>
              <a:t>articular</a:t>
            </a:r>
            <a:r>
              <a:rPr lang="en-US" baseline="0" dirty="0" smtClean="0"/>
              <a:t> surface , </a:t>
            </a:r>
            <a:r>
              <a:rPr lang="en-US" baseline="0" dirty="0" err="1" smtClean="0"/>
              <a:t>subchondral</a:t>
            </a:r>
            <a:r>
              <a:rPr lang="en-US" baseline="0" dirty="0" smtClean="0"/>
              <a:t> cyst and residual </a:t>
            </a:r>
            <a:r>
              <a:rPr lang="en-US" baseline="0" dirty="0" err="1" smtClean="0"/>
              <a:t>articular</a:t>
            </a:r>
            <a:r>
              <a:rPr lang="en-US" baseline="0" dirty="0" smtClean="0"/>
              <a:t> cartilage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B4649CD9-EC28-4A03-ABA5-E4012D0F8657}" type="slidenum">
              <a:rPr lang="ar-SA"/>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Mushroom-shaped </a:t>
            </a:r>
            <a:r>
              <a:rPr lang="en-US" dirty="0" err="1" smtClean="0"/>
              <a:t>osteophytes</a:t>
            </a:r>
            <a:r>
              <a:rPr lang="en-US" dirty="0" smtClean="0"/>
              <a:t> (bony outgrowths ) develop at the margins of the </a:t>
            </a:r>
            <a:r>
              <a:rPr lang="en-US" dirty="0" err="1" smtClean="0"/>
              <a:t>articular</a:t>
            </a:r>
            <a:r>
              <a:rPr lang="en-US" dirty="0" smtClean="0"/>
              <a:t> surface and are capped by </a:t>
            </a:r>
            <a:r>
              <a:rPr lang="en-US" dirty="0" err="1" smtClean="0"/>
              <a:t>fibrocartilage</a:t>
            </a:r>
            <a:r>
              <a:rPr lang="en-US" dirty="0" smtClean="0"/>
              <a:t> and hyaline cartilage that gradually</a:t>
            </a:r>
            <a:r>
              <a:rPr lang="en-US" baseline="0" dirty="0" smtClean="0"/>
              <a:t> ossify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FFEC13-2C4B-4346-A8CE-125F88AAE03A}" type="slidenum">
              <a:rPr lang="ar-SA"/>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5C2FD31-B79D-4A16-BBA0-765500A136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C45D2-B10B-439D-AC8D-C9F50E7D3113}" type="datetimeFigureOut">
              <a:rPr lang="en-US" smtClean="0"/>
              <a:pPr/>
              <a:t>12/23/2012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541AF-93FE-4EBC-93E5-AD83C37A68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Musculoskeletal block </a:t>
            </a:r>
            <a:br>
              <a:rPr lang="en-US" sz="3600" dirty="0" smtClean="0"/>
            </a:br>
            <a:r>
              <a:rPr lang="en-US" sz="3600" dirty="0" smtClean="0"/>
              <a:t>Pathology practical </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22 years old male presented with localized pain above his right knee joint with recurrent fever. Later, he had a discharging sinuses from the skin overlying the right knee.                                                What is the most likely diagnosis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0" y="6143625"/>
            <a:ext cx="9144000" cy="642938"/>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3316" name="Picture 4" descr="ScannedImage-6"/>
          <p:cNvPicPr>
            <a:picLocks noChangeAspect="1" noChangeArrowheads="1"/>
          </p:cNvPicPr>
          <p:nvPr/>
        </p:nvPicPr>
        <p:blipFill>
          <a:blip r:embed="rId3" cstate="print">
            <a:extLst/>
          </a:blip>
          <a:srcRect/>
          <a:stretch>
            <a:fillRect/>
          </a:stretch>
        </p:blipFill>
        <p:spPr bwMode="auto">
          <a:xfrm>
            <a:off x="2357422" y="476250"/>
            <a:ext cx="4333875" cy="553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27"/>
          <p:cNvPicPr>
            <a:picLocks noGrp="1" noChangeAspect="1" noChangeArrowheads="1"/>
          </p:cNvPicPr>
          <p:nvPr>
            <p:ph/>
          </p:nvPr>
        </p:nvPicPr>
        <p:blipFill>
          <a:blip r:embed="rId2" cstate="print"/>
          <a:srcRect/>
          <a:stretch>
            <a:fillRect/>
          </a:stretch>
        </p:blipFill>
        <p:spPr>
          <a:xfrm>
            <a:off x="323528" y="185025"/>
            <a:ext cx="8280920" cy="667297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349" name="Group 13"/>
          <p:cNvGraphicFramePr>
            <a:graphicFrameLocks noGrp="1"/>
          </p:cNvGraphicFramePr>
          <p:nvPr/>
        </p:nvGraphicFramePr>
        <p:xfrm>
          <a:off x="457200" y="4953000"/>
          <a:ext cx="8153400" cy="1627188"/>
        </p:xfrm>
        <a:graphic>
          <a:graphicData uri="http://schemas.openxmlformats.org/drawingml/2006/table">
            <a:tbl>
              <a:tblPr/>
              <a:tblGrid>
                <a:gridCol w="8153400"/>
              </a:tblGrid>
              <a:tr h="162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This is chronic osteomyelitis. Note the fibrosis of the marrow space accompanied by chronic inflammatory cells. There can be bone destruction with remodelling. Osteomyelitis is very difficult to treat.</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8344" name="Picture 8" descr="BONE016"/>
          <p:cNvPicPr>
            <a:picLocks noChangeAspect="1" noChangeArrowheads="1"/>
          </p:cNvPicPr>
          <p:nvPr/>
        </p:nvPicPr>
        <p:blipFill>
          <a:blip r:embed="rId2" cstate="print"/>
          <a:srcRect/>
          <a:stretch>
            <a:fillRect/>
          </a:stretch>
        </p:blipFill>
        <p:spPr bwMode="auto">
          <a:xfrm>
            <a:off x="533400" y="381000"/>
            <a:ext cx="7620000" cy="4419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err="1" smtClean="0"/>
              <a:t>Osteomyelitis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A 35 years old debilitated man presented to the orthopedic clinic with back pain, low grade fever, marked elevation of sedimentation rate and recent </a:t>
            </a:r>
            <a:r>
              <a:rPr lang="en-US" dirty="0" err="1" smtClean="0"/>
              <a:t>kyphosis</a:t>
            </a:r>
            <a:r>
              <a:rPr lang="en-US" dirty="0" smtClean="0"/>
              <a:t> and scoliosis .  </a:t>
            </a:r>
          </a:p>
          <a:p>
            <a:r>
              <a:rPr lang="en-US" dirty="0" smtClean="0"/>
              <a:t>The patient has a history of coughing up blood, fever, chills, night sweats, weight loss, pallor, and often a tendency to fatigue very easily.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4340" name="Picture 4" descr="ScannedImage-7"/>
          <p:cNvPicPr>
            <a:picLocks noChangeAspect="1" noChangeArrowheads="1"/>
          </p:cNvPicPr>
          <p:nvPr/>
        </p:nvPicPr>
        <p:blipFill>
          <a:blip r:embed="rId3" cstate="print">
            <a:extLst/>
          </a:blip>
          <a:srcRect/>
          <a:stretch>
            <a:fillRect/>
          </a:stretch>
        </p:blipFill>
        <p:spPr bwMode="auto">
          <a:xfrm>
            <a:off x="2928926" y="214290"/>
            <a:ext cx="3330575" cy="590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b3 potts"/>
          <p:cNvPicPr>
            <a:picLocks noChangeAspect="1" noChangeArrowheads="1"/>
          </p:cNvPicPr>
          <p:nvPr/>
        </p:nvPicPr>
        <p:blipFill>
          <a:blip r:embed="rId2" cstate="print"/>
          <a:srcRect/>
          <a:stretch>
            <a:fillRect/>
          </a:stretch>
        </p:blipFill>
        <p:spPr bwMode="auto">
          <a:xfrm>
            <a:off x="1066800" y="1066800"/>
            <a:ext cx="7162800" cy="5608638"/>
          </a:xfrm>
          <a:prstGeom prst="rect">
            <a:avLst/>
          </a:prstGeom>
          <a:noFill/>
          <a:ln w="9525">
            <a:noFill/>
            <a:miter lim="800000"/>
            <a:headEnd/>
            <a:tailEnd/>
          </a:ln>
        </p:spPr>
      </p:pic>
      <p:sp>
        <p:nvSpPr>
          <p:cNvPr id="165891" name="AutoShape 3"/>
          <p:cNvSpPr>
            <a:spLocks noChangeArrowheads="1"/>
          </p:cNvSpPr>
          <p:nvPr/>
        </p:nvSpPr>
        <p:spPr bwMode="auto">
          <a:xfrm rot="-3858880">
            <a:off x="952500" y="3924300"/>
            <a:ext cx="685800" cy="457200"/>
          </a:xfrm>
          <a:prstGeom prst="rightArrow">
            <a:avLst>
              <a:gd name="adj1" fmla="val 50000"/>
              <a:gd name="adj2" fmla="val 37500"/>
            </a:avLst>
          </a:prstGeom>
          <a:solidFill>
            <a:srgbClr val="9966FF"/>
          </a:solidFill>
          <a:ln w="9525">
            <a:solidFill>
              <a:schemeClr val="tx1"/>
            </a:solidFill>
            <a:miter lim="800000"/>
            <a:headEnd/>
            <a:tailEnd/>
          </a:ln>
        </p:spPr>
        <p:txBody>
          <a:bodyPr wrap="none" anchor="ctr"/>
          <a:lstStyle/>
          <a:p>
            <a:endParaRPr lang="ar-SA"/>
          </a:p>
        </p:txBody>
      </p:sp>
      <p:sp>
        <p:nvSpPr>
          <p:cNvPr id="165892" name="AutoShape 4"/>
          <p:cNvSpPr>
            <a:spLocks noChangeArrowheads="1"/>
          </p:cNvSpPr>
          <p:nvPr/>
        </p:nvSpPr>
        <p:spPr bwMode="auto">
          <a:xfrm rot="-3099716">
            <a:off x="5143500" y="2933700"/>
            <a:ext cx="914400" cy="533400"/>
          </a:xfrm>
          <a:prstGeom prst="leftArrow">
            <a:avLst>
              <a:gd name="adj1" fmla="val 50000"/>
              <a:gd name="adj2" fmla="val 42857"/>
            </a:avLst>
          </a:prstGeom>
          <a:solidFill>
            <a:srgbClr val="9966FF"/>
          </a:solidFill>
          <a:ln w="9525">
            <a:solidFill>
              <a:schemeClr val="tx1"/>
            </a:solidFill>
            <a:miter lim="800000"/>
            <a:headEnd/>
            <a:tailEnd/>
          </a:ln>
        </p:spPr>
        <p:txBody>
          <a:bodyPr wrap="none" anchor="ctr"/>
          <a:lstStyle/>
          <a:p>
            <a:endParaRPr lang="ar-SA"/>
          </a:p>
        </p:txBody>
      </p:sp>
      <p:sp>
        <p:nvSpPr>
          <p:cNvPr id="46085" name="Rectangle 5"/>
          <p:cNvSpPr>
            <a:spLocks noGrp="1" noChangeArrowheads="1"/>
          </p:cNvSpPr>
          <p:nvPr>
            <p:ph type="title"/>
          </p:nvPr>
        </p:nvSpPr>
        <p:spPr>
          <a:xfrm>
            <a:off x="381000" y="304800"/>
            <a:ext cx="8534400" cy="685800"/>
          </a:xfrm>
        </p:spPr>
        <p:txBody>
          <a:bodyPr>
            <a:normAutofit fontScale="90000"/>
          </a:bodyPr>
          <a:lstStyle/>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0-#ppt_w/2"/>
                                          </p:val>
                                        </p:tav>
                                        <p:tav tm="100000">
                                          <p:val>
                                            <p:strVal val="#ppt_x"/>
                                          </p:val>
                                        </p:tav>
                                      </p:tavLst>
                                    </p:anim>
                                    <p:anim calcmode="lin" valueType="num">
                                      <p:cBhvr additive="base">
                                        <p:cTn id="14"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Normal anatomy and histology</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TB-students2.jpg"/>
          <p:cNvPicPr>
            <a:picLocks noChangeAspect="1" noChangeArrowheads="1"/>
          </p:cNvPicPr>
          <p:nvPr/>
        </p:nvPicPr>
        <p:blipFill>
          <a:blip r:embed="rId3" cstate="print"/>
          <a:srcRect/>
          <a:stretch>
            <a:fillRect/>
          </a:stretch>
        </p:blipFill>
        <p:spPr bwMode="auto">
          <a:xfrm>
            <a:off x="467544" y="332656"/>
            <a:ext cx="8279904" cy="5733256"/>
          </a:xfrm>
          <a:prstGeom prst="rect">
            <a:avLst/>
          </a:prstGeom>
          <a:noFill/>
        </p:spPr>
      </p:pic>
      <p:sp>
        <p:nvSpPr>
          <p:cNvPr id="3" name="Rectangle 2"/>
          <p:cNvSpPr/>
          <p:nvPr/>
        </p:nvSpPr>
        <p:spPr>
          <a:xfrm>
            <a:off x="0" y="6093296"/>
            <a:ext cx="9144000" cy="707886"/>
          </a:xfrm>
          <a:prstGeom prst="rect">
            <a:avLst/>
          </a:prstGeom>
        </p:spPr>
        <p:txBody>
          <a:bodyPr wrap="square">
            <a:spAutoFit/>
          </a:bodyPr>
          <a:lstStyle/>
          <a:p>
            <a:r>
              <a:rPr lang="en-US" sz="2000" dirty="0" smtClean="0"/>
              <a:t>Section of bone shows </a:t>
            </a:r>
            <a:r>
              <a:rPr lang="en-US" sz="2000" dirty="0" err="1" smtClean="0"/>
              <a:t>granuloma</a:t>
            </a:r>
            <a:r>
              <a:rPr lang="en-US" sz="2000" dirty="0" smtClean="0"/>
              <a:t> formation with </a:t>
            </a:r>
            <a:r>
              <a:rPr lang="en-US" sz="2000" dirty="0" err="1" smtClean="0"/>
              <a:t>epithelioid</a:t>
            </a:r>
            <a:r>
              <a:rPr lang="en-US" sz="2000" dirty="0" smtClean="0"/>
              <a:t> like cells , </a:t>
            </a:r>
            <a:r>
              <a:rPr lang="en-US" sz="2000" dirty="0" err="1" smtClean="0"/>
              <a:t>langhans</a:t>
            </a:r>
            <a:r>
              <a:rPr lang="en-US" sz="2000" dirty="0" smtClean="0"/>
              <a:t>-type giant cells and rim of lymphocytes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2132856"/>
            <a:ext cx="7772400" cy="1470025"/>
          </a:xfrm>
        </p:spPr>
        <p:txBody>
          <a:bodyPr>
            <a:normAutofit/>
          </a:bodyPr>
          <a:lstStyle/>
          <a:p>
            <a:r>
              <a:rPr lang="en-US" sz="3600" dirty="0" smtClean="0"/>
              <a:t>2- Spinal TB - Potts Disease (</a:t>
            </a:r>
            <a:r>
              <a:rPr lang="en-US" sz="3600" dirty="0" err="1" smtClean="0"/>
              <a:t>Tuberculous</a:t>
            </a:r>
            <a:r>
              <a:rPr lang="en-US" sz="3600" dirty="0" smtClean="0"/>
              <a:t> </a:t>
            </a:r>
            <a:r>
              <a:rPr lang="en-US" sz="3600" dirty="0" err="1" smtClean="0"/>
              <a:t>osteomyelitis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40 years old woman complains of low grade fever , malaise and stiffness in her joints each morning .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4140200" y="222250"/>
            <a:ext cx="48244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ES" sz="3600" dirty="0">
              <a:latin typeface="Maiandra GD" pitchFamily="34" charset="0"/>
            </a:endParaRPr>
          </a:p>
        </p:txBody>
      </p:sp>
      <p:pic>
        <p:nvPicPr>
          <p:cNvPr id="10244" name="Picture 6" descr="http://1.bp.blogspot.com/_SIl46YOSYD4/TUvTfF075zI/AAAAAAAABKg/sHzlAS-v1so/s1600/phototake_rm_photo_of_-rheumatoid_nodules_on_fin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2250"/>
            <a:ext cx="6120234" cy="587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28184" y="2696108"/>
            <a:ext cx="3096344" cy="923330"/>
          </a:xfrm>
          <a:prstGeom prst="rect">
            <a:avLst/>
          </a:prstGeom>
        </p:spPr>
        <p:txBody>
          <a:bodyPr wrap="square">
            <a:spAutoFit/>
          </a:bodyPr>
          <a:lstStyle/>
          <a:p>
            <a:r>
              <a:rPr lang="en-US" u="sng" dirty="0">
                <a:latin typeface="Maiandra GD" pitchFamily="34" charset="0"/>
              </a:rPr>
              <a:t>Swollen</a:t>
            </a:r>
            <a:r>
              <a:rPr lang="en-US" dirty="0">
                <a:latin typeface="Maiandra GD" pitchFamily="34" charset="0"/>
              </a:rPr>
              <a:t> and slightly </a:t>
            </a:r>
            <a:r>
              <a:rPr lang="en-US" u="sng" dirty="0">
                <a:latin typeface="Maiandra GD" pitchFamily="34" charset="0"/>
              </a:rPr>
              <a:t>deformed </a:t>
            </a:r>
            <a:r>
              <a:rPr lang="en-US" u="sng" dirty="0" err="1">
                <a:latin typeface="Maiandra GD" pitchFamily="34" charset="0"/>
              </a:rPr>
              <a:t>interphalangeal</a:t>
            </a:r>
            <a:r>
              <a:rPr lang="en-US" u="sng" dirty="0">
                <a:latin typeface="Maiandra GD" pitchFamily="34" charset="0"/>
              </a:rPr>
              <a:t> joints</a:t>
            </a:r>
            <a:r>
              <a:rPr lang="en-US" dirty="0">
                <a:latin typeface="Maiandra GD" pitchFamily="34" charset="0"/>
              </a:rPr>
              <a:t>. </a:t>
            </a:r>
          </a:p>
        </p:txBody>
      </p:sp>
    </p:spTree>
    <p:extLst>
      <p:ext uri="{BB962C8B-B14F-4D97-AF65-F5344CB8AC3E}">
        <p14:creationId xmlns:p14="http://schemas.microsoft.com/office/powerpoint/2010/main" val="2380293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txBox="1">
            <a:spLocks/>
          </p:cNvSpPr>
          <p:nvPr/>
        </p:nvSpPr>
        <p:spPr bwMode="auto">
          <a:xfrm>
            <a:off x="0" y="6143625"/>
            <a:ext cx="9144000" cy="7143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251520" y="620688"/>
            <a:ext cx="4415236" cy="5918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4294967295"/>
          </p:nvPr>
        </p:nvSpPr>
        <p:spPr>
          <a:xfrm>
            <a:off x="4788024" y="620688"/>
            <a:ext cx="4038600" cy="4525963"/>
          </a:xfrm>
        </p:spPr>
        <p:txBody>
          <a:bodyPr>
            <a:normAutofit fontScale="85000" lnSpcReduction="10000"/>
          </a:bodyPr>
          <a:lstStyle/>
          <a:p>
            <a:r>
              <a:rPr lang="en-US" b="1" dirty="0" smtClean="0">
                <a:solidFill>
                  <a:schemeClr val="tx2"/>
                </a:solidFill>
              </a:rPr>
              <a:t>Rheumatoid arthritis affecting the head of femur. </a:t>
            </a:r>
          </a:p>
          <a:p>
            <a:r>
              <a:rPr lang="en-US" b="1" dirty="0" smtClean="0">
                <a:solidFill>
                  <a:schemeClr val="tx2"/>
                </a:solidFill>
              </a:rPr>
              <a:t>The </a:t>
            </a:r>
            <a:r>
              <a:rPr lang="en-US" b="1" dirty="0" err="1" smtClean="0">
                <a:solidFill>
                  <a:schemeClr val="tx2"/>
                </a:solidFill>
              </a:rPr>
              <a:t>synovium</a:t>
            </a:r>
            <a:r>
              <a:rPr lang="en-US" b="1" dirty="0" smtClean="0">
                <a:solidFill>
                  <a:schemeClr val="tx2"/>
                </a:solidFill>
              </a:rPr>
              <a:t> becomes edematous, thickened and </a:t>
            </a:r>
            <a:r>
              <a:rPr lang="en-US" b="1" dirty="0" err="1" smtClean="0">
                <a:solidFill>
                  <a:schemeClr val="tx2"/>
                </a:solidFill>
              </a:rPr>
              <a:t>hyperplastic</a:t>
            </a:r>
            <a:r>
              <a:rPr lang="en-US" b="1" dirty="0" smtClean="0">
                <a:solidFill>
                  <a:schemeClr val="tx2"/>
                </a:solidFill>
              </a:rPr>
              <a:t> and transforming its smooth contour to one covered by delicate and bulbous fronds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323528" y="332656"/>
            <a:ext cx="8572528" cy="557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99592" y="6165304"/>
            <a:ext cx="7344816" cy="400110"/>
          </a:xfrm>
          <a:prstGeom prst="rect">
            <a:avLst/>
          </a:prstGeom>
        </p:spPr>
        <p:txBody>
          <a:bodyPr wrap="square">
            <a:spAutoFit/>
          </a:bodyPr>
          <a:lstStyle/>
          <a:p>
            <a:pPr>
              <a:spcBef>
                <a:spcPct val="0"/>
              </a:spcBef>
            </a:pPr>
            <a:r>
              <a:rPr lang="en-US" sz="2000" dirty="0" smtClean="0"/>
              <a:t>Section shows marked synovial hypertrophy with formation of </a:t>
            </a:r>
            <a:r>
              <a:rPr lang="en-US" sz="2000" dirty="0" err="1" smtClean="0"/>
              <a:t>villi</a:t>
            </a:r>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heumatoid Arthr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576064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516216" y="620688"/>
            <a:ext cx="2448272" cy="5262979"/>
          </a:xfrm>
          <a:prstGeom prst="rect">
            <a:avLst/>
          </a:prstGeom>
        </p:spPr>
        <p:txBody>
          <a:bodyPr wrap="square">
            <a:spAutoFit/>
          </a:bodyPr>
          <a:lstStyle/>
          <a:p>
            <a:pPr>
              <a:spcBef>
                <a:spcPct val="0"/>
              </a:spcBef>
            </a:pPr>
            <a:r>
              <a:rPr lang="en-US" sz="2400" dirty="0"/>
              <a:t>Section of synovial tissue </a:t>
            </a:r>
            <a:r>
              <a:rPr lang="en-US" sz="2400" dirty="0" smtClean="0"/>
              <a:t>showing</a:t>
            </a:r>
          </a:p>
          <a:p>
            <a:pPr>
              <a:spcBef>
                <a:spcPct val="0"/>
              </a:spcBef>
            </a:pPr>
            <a:r>
              <a:rPr lang="en-US" sz="2400" b="1" dirty="0" smtClean="0">
                <a:latin typeface="Maiandra GD" pitchFamily="34" charset="0"/>
              </a:rPr>
              <a:t>Hyperplastic </a:t>
            </a:r>
            <a:r>
              <a:rPr lang="en-US" sz="2400" b="1" dirty="0" err="1">
                <a:latin typeface="Maiandra GD" pitchFamily="34" charset="0"/>
              </a:rPr>
              <a:t>synovium</a:t>
            </a:r>
            <a:r>
              <a:rPr lang="en-US" sz="2400" b="1" dirty="0">
                <a:latin typeface="Maiandra GD" pitchFamily="34" charset="0"/>
              </a:rPr>
              <a:t> which is infiltrated by dense </a:t>
            </a:r>
            <a:r>
              <a:rPr lang="en-US" sz="2400" b="1" dirty="0" smtClean="0">
                <a:latin typeface="Maiandra GD" pitchFamily="34" charset="0"/>
              </a:rPr>
              <a:t>chronic </a:t>
            </a:r>
            <a:r>
              <a:rPr lang="en-US" sz="2400" b="1" dirty="0">
                <a:latin typeface="Maiandra GD" pitchFamily="34" charset="0"/>
              </a:rPr>
              <a:t>inflammatory cells</a:t>
            </a:r>
            <a:r>
              <a:rPr lang="en-US" sz="2400" dirty="0">
                <a:latin typeface="Maiandra GD" pitchFamily="34" charset="0"/>
              </a:rPr>
              <a:t> i</a:t>
            </a:r>
            <a:r>
              <a:rPr lang="en-US" sz="2400" b="1" dirty="0">
                <a:latin typeface="Maiandra GD" pitchFamily="34" charset="0"/>
              </a:rPr>
              <a:t>ncluding many lymphocytes and plasma </a:t>
            </a:r>
            <a:r>
              <a:rPr lang="en-US" sz="2400" b="1" dirty="0" smtClean="0">
                <a:latin typeface="Maiandra GD" pitchFamily="34" charset="0"/>
              </a:rPr>
              <a:t>cells</a:t>
            </a:r>
            <a:r>
              <a:rPr lang="en-US" sz="2400" b="1" dirty="0">
                <a:latin typeface="Maiandra GD" pitchFamily="34" charset="0"/>
              </a:rPr>
              <a:t>. </a:t>
            </a:r>
            <a:endParaRPr lang="en-US" sz="2400" dirty="0"/>
          </a:p>
        </p:txBody>
      </p:sp>
    </p:spTree>
    <p:extLst>
      <p:ext uri="{BB962C8B-B14F-4D97-AF65-F5344CB8AC3E}">
        <p14:creationId xmlns:p14="http://schemas.microsoft.com/office/powerpoint/2010/main" val="281738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3- Rheumatoid 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4</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obese 56 years old woman presented with bilateral localized pain to her knees, hands and difficulty in walking .                                                 </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58940" y="2996952"/>
            <a:ext cx="3135090" cy="3600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txBox="1">
            <a:spLocks/>
          </p:cNvSpPr>
          <p:nvPr/>
        </p:nvSpPr>
        <p:spPr bwMode="auto">
          <a:xfrm>
            <a:off x="785813" y="5072063"/>
            <a:ext cx="3000375" cy="100012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3" name="Picture 2"/>
          <p:cNvPicPr>
            <a:picLocks noChangeAspect="1"/>
          </p:cNvPicPr>
          <p:nvPr/>
        </p:nvPicPr>
        <p:blipFill>
          <a:blip r:embed="rId3" cstate="print">
            <a:extLst/>
          </a:blip>
          <a:stretch>
            <a:fillRect/>
          </a:stretch>
        </p:blipFill>
        <p:spPr>
          <a:xfrm>
            <a:off x="539552" y="476672"/>
            <a:ext cx="3737909" cy="414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blip>
          <a:stretch>
            <a:fillRect/>
          </a:stretch>
        </p:blipFill>
        <p:spPr>
          <a:xfrm>
            <a:off x="4499992" y="404664"/>
            <a:ext cx="4203129"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0" y="4941168"/>
            <a:ext cx="8892480" cy="1569660"/>
          </a:xfrm>
          <a:prstGeom prst="rect">
            <a:avLst/>
          </a:prstGeom>
        </p:spPr>
        <p:txBody>
          <a:bodyPr wrap="square">
            <a:spAutoFit/>
          </a:bodyPr>
          <a:lstStyle/>
          <a:p>
            <a:pPr>
              <a:spcBef>
                <a:spcPct val="0"/>
              </a:spcBef>
            </a:pPr>
            <a:r>
              <a:rPr lang="en-US" sz="2400" dirty="0" smtClean="0"/>
              <a:t>Progressive erosion of </a:t>
            </a:r>
            <a:r>
              <a:rPr lang="en-US" sz="2400" dirty="0" err="1" smtClean="0"/>
              <a:t>articular</a:t>
            </a:r>
            <a:r>
              <a:rPr lang="en-US" sz="2400" dirty="0" smtClean="0"/>
              <a:t> cartilage, </a:t>
            </a:r>
            <a:r>
              <a:rPr lang="en-US" sz="2400" dirty="0" err="1" smtClean="0"/>
              <a:t>eburnated</a:t>
            </a:r>
            <a:r>
              <a:rPr lang="en-US" sz="2400" dirty="0" smtClean="0"/>
              <a:t> </a:t>
            </a:r>
            <a:r>
              <a:rPr lang="en-US" sz="2400" dirty="0" err="1" smtClean="0"/>
              <a:t>articular</a:t>
            </a:r>
            <a:r>
              <a:rPr lang="en-US" sz="2400" dirty="0" smtClean="0"/>
              <a:t> surface , </a:t>
            </a:r>
            <a:r>
              <a:rPr lang="en-US" sz="2400" dirty="0" err="1" smtClean="0"/>
              <a:t>subchondral</a:t>
            </a:r>
            <a:r>
              <a:rPr lang="en-US" sz="2400" dirty="0" smtClean="0"/>
              <a:t> cyst and residual </a:t>
            </a:r>
            <a:r>
              <a:rPr lang="en-US" sz="2400" dirty="0" err="1" smtClean="0"/>
              <a:t>articular</a:t>
            </a:r>
            <a:r>
              <a:rPr lang="en-US" sz="2400" dirty="0" smtClean="0"/>
              <a:t> cartilage</a:t>
            </a:r>
          </a:p>
          <a:p>
            <a:pPr>
              <a:spcBef>
                <a:spcPct val="0"/>
              </a:spcBef>
              <a:defRPr/>
            </a:pPr>
            <a:r>
              <a:rPr lang="en-US" sz="2400" b="1" dirty="0" smtClean="0">
                <a:solidFill>
                  <a:schemeClr val="tx2">
                    <a:lumMod val="50000"/>
                  </a:schemeClr>
                </a:solidFill>
              </a:rPr>
              <a:t>Predisposing factors for osteoarthritis are </a:t>
            </a:r>
            <a:r>
              <a:rPr lang="en-US" sz="2400" dirty="0" smtClean="0">
                <a:solidFill>
                  <a:schemeClr val="tx2">
                    <a:lumMod val="50000"/>
                  </a:schemeClr>
                </a:solidFill>
              </a:rPr>
              <a:t> m</a:t>
            </a:r>
            <a:r>
              <a:rPr lang="en-US" sz="2400" dirty="0" smtClean="0"/>
              <a:t>arked obesity , previous injuries to a joint , diabetes and deformed joint  .</a:t>
            </a: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395536" y="0"/>
            <a:ext cx="8429684" cy="5087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323528" y="5085183"/>
            <a:ext cx="8820472" cy="830997"/>
          </a:xfrm>
          <a:prstGeom prst="rect">
            <a:avLst/>
          </a:prstGeom>
        </p:spPr>
        <p:txBody>
          <a:bodyPr wrap="square">
            <a:spAutoFit/>
          </a:bodyPr>
          <a:lstStyle/>
          <a:p>
            <a:pPr>
              <a:spcBef>
                <a:spcPct val="0"/>
              </a:spcBef>
            </a:pPr>
            <a:r>
              <a:rPr lang="en-US" sz="2400" dirty="0" smtClean="0"/>
              <a:t>Mushroom-shaped </a:t>
            </a:r>
            <a:r>
              <a:rPr lang="en-US" sz="2400" dirty="0" err="1" smtClean="0"/>
              <a:t>osteophytes</a:t>
            </a:r>
            <a:r>
              <a:rPr lang="en-US" sz="2400" dirty="0" smtClean="0"/>
              <a:t> (bony outgrowths ) and splitting of </a:t>
            </a:r>
            <a:r>
              <a:rPr lang="en-US" sz="2400" dirty="0" err="1" smtClean="0"/>
              <a:t>articular</a:t>
            </a:r>
            <a:r>
              <a:rPr lang="en-US" sz="2400" dirty="0" smtClean="0"/>
              <a:t> cartilage . There is  absence of inflammation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4- Osteoarthritis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16 years old male was found to have a small swelling protruding from upper part of his leg with local pain .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4" name="Picture 8" descr="BONE050"/>
          <p:cNvPicPr>
            <a:picLocks noChangeAspect="1" noChangeArrowheads="1"/>
          </p:cNvPicPr>
          <p:nvPr/>
        </p:nvPicPr>
        <p:blipFill>
          <a:blip r:embed="rId3" cstate="print"/>
          <a:srcRect/>
          <a:stretch>
            <a:fillRect/>
          </a:stretch>
        </p:blipFill>
        <p:spPr bwMode="auto">
          <a:xfrm>
            <a:off x="533400" y="228600"/>
            <a:ext cx="8229600" cy="4648200"/>
          </a:xfrm>
          <a:prstGeom prst="rect">
            <a:avLst/>
          </a:prstGeom>
          <a:noFill/>
        </p:spPr>
      </p:pic>
      <p:sp>
        <p:nvSpPr>
          <p:cNvPr id="3" name="Rectangle 2"/>
          <p:cNvSpPr/>
          <p:nvPr/>
        </p:nvSpPr>
        <p:spPr>
          <a:xfrm>
            <a:off x="0" y="5013176"/>
            <a:ext cx="8892480" cy="1631216"/>
          </a:xfrm>
          <a:prstGeom prst="rect">
            <a:avLst/>
          </a:prstGeom>
        </p:spPr>
        <p:txBody>
          <a:bodyPr wrap="square">
            <a:spAutoFit/>
          </a:bodyPr>
          <a:lstStyle/>
          <a:p>
            <a:pPr lvl="0">
              <a:defRPr/>
            </a:pPr>
            <a:r>
              <a:rPr lang="en-US" sz="2000" b="1" dirty="0" smtClean="0">
                <a:latin typeface="Times New Roman" pitchFamily="18" charset="0"/>
                <a:cs typeface="Times New Roman" pitchFamily="18" charset="0"/>
              </a:rPr>
              <a:t>This is an </a:t>
            </a:r>
            <a:r>
              <a:rPr lang="en-US" sz="2000" b="1" dirty="0" err="1" smtClean="0">
                <a:latin typeface="Times New Roman" pitchFamily="18" charset="0"/>
                <a:cs typeface="Times New Roman" pitchFamily="18" charset="0"/>
              </a:rPr>
              <a:t>osteochondroma</a:t>
            </a:r>
            <a:r>
              <a:rPr lang="en-US" sz="2000" b="1" dirty="0" smtClean="0">
                <a:latin typeface="Times New Roman" pitchFamily="18" charset="0"/>
                <a:cs typeface="Times New Roman" pitchFamily="18" charset="0"/>
              </a:rPr>
              <a:t> of  </a:t>
            </a:r>
            <a:r>
              <a:rPr lang="en-US" sz="2000" b="1" dirty="0" err="1" smtClean="0">
                <a:latin typeface="Times New Roman" pitchFamily="18" charset="0"/>
                <a:cs typeface="Times New Roman" pitchFamily="18" charset="0"/>
              </a:rPr>
              <a:t>tibial</a:t>
            </a:r>
            <a:r>
              <a:rPr lang="en-US" sz="2000" b="1" dirty="0" smtClean="0">
                <a:latin typeface="Times New Roman" pitchFamily="18" charset="0"/>
                <a:cs typeface="Times New Roman" pitchFamily="18" charset="0"/>
              </a:rPr>
              <a:t> bone. This lesion appears as a bony projection (</a:t>
            </a:r>
            <a:r>
              <a:rPr lang="en-US" sz="2000" b="1" dirty="0" err="1" smtClean="0">
                <a:latin typeface="Times New Roman" pitchFamily="18" charset="0"/>
                <a:cs typeface="Times New Roman" pitchFamily="18" charset="0"/>
              </a:rPr>
              <a:t>exostosis</a:t>
            </a:r>
            <a:r>
              <a:rPr lang="en-US" sz="2000" b="1" dirty="0" smtClean="0">
                <a:latin typeface="Times New Roman" pitchFamily="18" charset="0"/>
                <a:cs typeface="Times New Roman" pitchFamily="18" charset="0"/>
              </a:rPr>
              <a:t>). Most are solitary, incidental lesions that may be excised if they cause local pain. </a:t>
            </a:r>
          </a:p>
          <a:p>
            <a:pPr lvl="0">
              <a:defRPr/>
            </a:pPr>
            <a:r>
              <a:rPr lang="en-US" sz="2000" b="1" dirty="0" smtClean="0">
                <a:latin typeface="Times New Roman" pitchFamily="18" charset="0"/>
                <a:cs typeface="Times New Roman" pitchFamily="18" charset="0"/>
              </a:rPr>
              <a:t>There is a rare condition of multiple </a:t>
            </a:r>
            <a:r>
              <a:rPr lang="en-US" sz="2000" b="1" dirty="0" err="1" smtClean="0">
                <a:latin typeface="Times New Roman" pitchFamily="18" charset="0"/>
                <a:cs typeface="Times New Roman" pitchFamily="18" charset="0"/>
              </a:rPr>
              <a:t>osteochondromatosis</a:t>
            </a:r>
            <a:r>
              <a:rPr lang="en-US" sz="2000" b="1" dirty="0" smtClean="0">
                <a:latin typeface="Times New Roman" pitchFamily="18" charset="0"/>
                <a:cs typeface="Times New Roman" pitchFamily="18" charset="0"/>
              </a:rPr>
              <a:t> marked by bone deformity and by a greater propensity for development of </a:t>
            </a:r>
            <a:r>
              <a:rPr lang="en-US" sz="2000" b="1" dirty="0" err="1" smtClean="0">
                <a:latin typeface="Times New Roman" pitchFamily="18" charset="0"/>
                <a:cs typeface="Times New Roman" pitchFamily="18" charset="0"/>
              </a:rPr>
              <a:t>chondrosarcoma</a:t>
            </a:r>
            <a:r>
              <a:rPr lang="en-US" sz="20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r>
              <a:rPr lang="en-US" sz="2800" b="1">
                <a:solidFill>
                  <a:schemeClr val="tx2"/>
                </a:solidFill>
              </a:rPr>
              <a:t>The overall structure of a long bone</a:t>
            </a:r>
          </a:p>
        </p:txBody>
      </p:sp>
      <p:pic>
        <p:nvPicPr>
          <p:cNvPr id="11267" name="Picture 4" descr="ScannedImage"/>
          <p:cNvPicPr>
            <a:picLocks noChangeAspect="1" noChangeArrowheads="1"/>
          </p:cNvPicPr>
          <p:nvPr/>
        </p:nvPicPr>
        <p:blipFill>
          <a:blip r:embed="rId3" cstate="print"/>
          <a:srcRect/>
          <a:stretch>
            <a:fillRect/>
          </a:stretch>
        </p:blipFill>
        <p:spPr bwMode="auto">
          <a:xfrm>
            <a:off x="2486025" y="260350"/>
            <a:ext cx="4300538" cy="59912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691" name="Group 11"/>
          <p:cNvGraphicFramePr>
            <a:graphicFrameLocks noGrp="1"/>
          </p:cNvGraphicFramePr>
          <p:nvPr/>
        </p:nvGraphicFramePr>
        <p:xfrm>
          <a:off x="685800" y="5029200"/>
          <a:ext cx="7696200" cy="730250"/>
        </p:xfrm>
        <a:graphic>
          <a:graphicData uri="http://schemas.openxmlformats.org/drawingml/2006/table">
            <a:tbl>
              <a:tblPr/>
              <a:tblGrid>
                <a:gridCol w="7696200"/>
              </a:tblGrid>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bluish-white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cap overlies the bony cortex.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5688" name="Picture 8" descr="BONE005"/>
          <p:cNvPicPr>
            <a:picLocks noChangeAspect="1" noChangeArrowheads="1"/>
          </p:cNvPicPr>
          <p:nvPr/>
        </p:nvPicPr>
        <p:blipFill>
          <a:blip r:embed="rId3" cstate="print"/>
          <a:srcRect/>
          <a:stretch>
            <a:fillRect/>
          </a:stretch>
        </p:blipFill>
        <p:spPr bwMode="auto">
          <a:xfrm>
            <a:off x="533400" y="381000"/>
            <a:ext cx="8229600" cy="4648200"/>
          </a:xfrm>
          <a:prstGeom prst="rect">
            <a:avLst/>
          </a:prstGeom>
          <a:noFill/>
        </p:spPr>
      </p:pic>
      <p:sp>
        <p:nvSpPr>
          <p:cNvPr id="4" name="Rectangle 3"/>
          <p:cNvSpPr/>
          <p:nvPr/>
        </p:nvSpPr>
        <p:spPr>
          <a:xfrm>
            <a:off x="467544" y="5661248"/>
            <a:ext cx="8280920" cy="830997"/>
          </a:xfrm>
          <a:prstGeom prst="rect">
            <a:avLst/>
          </a:prstGeom>
          <a:solidFill>
            <a:schemeClr val="bg1">
              <a:lumMod val="85000"/>
            </a:schemeClr>
          </a:solidFill>
        </p:spPr>
        <p:txBody>
          <a:bodyPr wrap="square">
            <a:spAutoFit/>
          </a:bodyPr>
          <a:lstStyle/>
          <a:p>
            <a:r>
              <a:rPr lang="en-US" sz="2400" dirty="0" smtClean="0">
                <a:latin typeface="Times New Roman" pitchFamily="18" charset="0"/>
                <a:cs typeface="Times New Roman" pitchFamily="18" charset="0"/>
              </a:rPr>
              <a:t>These are probably not true </a:t>
            </a:r>
            <a:r>
              <a:rPr lang="en-US" sz="2400" dirty="0" err="1" smtClean="0">
                <a:latin typeface="Times New Roman" pitchFamily="18" charset="0"/>
                <a:cs typeface="Times New Roman" pitchFamily="18" charset="0"/>
              </a:rPr>
              <a:t>neoplasms</a:t>
            </a:r>
            <a:r>
              <a:rPr lang="en-US" sz="2400" dirty="0" smtClean="0">
                <a:latin typeface="Times New Roman" pitchFamily="18" charset="0"/>
                <a:cs typeface="Times New Roman" pitchFamily="18" charset="0"/>
              </a:rPr>
              <a:t>, but they are a mass lesion that extends outward from the </a:t>
            </a:r>
            <a:r>
              <a:rPr lang="en-US" sz="2400" dirty="0" err="1" smtClean="0">
                <a:latin typeface="Times New Roman" pitchFamily="18" charset="0"/>
                <a:cs typeface="Times New Roman" pitchFamily="18" charset="0"/>
              </a:rPr>
              <a:t>metaphyseal</a:t>
            </a:r>
            <a:r>
              <a:rPr lang="en-US" sz="2400" dirty="0" smtClean="0">
                <a:latin typeface="Times New Roman" pitchFamily="18" charset="0"/>
                <a:cs typeface="Times New Roman" pitchFamily="18" charset="0"/>
              </a:rPr>
              <a:t> region of a long bone.</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1508" name="Picture 4" descr="ScannedImage-14"/>
          <p:cNvPicPr>
            <a:picLocks noChangeAspect="1" noChangeArrowheads="1"/>
          </p:cNvPicPr>
          <p:nvPr/>
        </p:nvPicPr>
        <p:blipFill>
          <a:blip r:embed="rId3" cstate="print">
            <a:extLst/>
          </a:blip>
          <a:srcRect/>
          <a:stretch>
            <a:fillRect/>
          </a:stretch>
        </p:blipFill>
        <p:spPr bwMode="auto">
          <a:xfrm>
            <a:off x="395536" y="332656"/>
            <a:ext cx="4438650" cy="612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Content Placeholder 5"/>
          <p:cNvSpPr>
            <a:spLocks noGrp="1"/>
          </p:cNvSpPr>
          <p:nvPr>
            <p:ph sz="half" idx="4294967295"/>
          </p:nvPr>
        </p:nvSpPr>
        <p:spPr>
          <a:xfrm>
            <a:off x="4860032" y="476672"/>
            <a:ext cx="4038600" cy="6120680"/>
          </a:xfrm>
        </p:spPr>
        <p:txBody>
          <a:bodyPr>
            <a:normAutofit fontScale="70000" lnSpcReduction="20000"/>
          </a:bodyPr>
          <a:lstStyle/>
          <a:p>
            <a:pPr lvl="0"/>
            <a:r>
              <a:rPr lang="en-US" sz="3600" b="1" dirty="0" smtClean="0">
                <a:solidFill>
                  <a:schemeClr val="tx2">
                    <a:lumMod val="50000"/>
                  </a:schemeClr>
                </a:solidFill>
                <a:latin typeface="Times New Roman" pitchFamily="18" charset="0"/>
                <a:cs typeface="Times New Roman" pitchFamily="18" charset="0"/>
              </a:rPr>
              <a:t>The microscopic appearance of an </a:t>
            </a:r>
            <a:r>
              <a:rPr lang="en-US" sz="3600" b="1" dirty="0" err="1" smtClean="0">
                <a:solidFill>
                  <a:schemeClr val="tx2">
                    <a:lumMod val="50000"/>
                  </a:schemeClr>
                </a:solidFill>
                <a:latin typeface="Times New Roman" pitchFamily="18" charset="0"/>
                <a:cs typeface="Times New Roman" pitchFamily="18" charset="0"/>
              </a:rPr>
              <a:t>osteochondroma</a:t>
            </a:r>
            <a:r>
              <a:rPr lang="en-US" sz="3600" b="1" dirty="0" smtClean="0">
                <a:solidFill>
                  <a:schemeClr val="tx2">
                    <a:lumMod val="50000"/>
                  </a:schemeClr>
                </a:solidFill>
                <a:latin typeface="Times New Roman" pitchFamily="18" charset="0"/>
                <a:cs typeface="Times New Roman" pitchFamily="18" charset="0"/>
              </a:rPr>
              <a:t> displays the benign </a:t>
            </a:r>
            <a:r>
              <a:rPr lang="en-US" sz="3600" b="1" dirty="0" err="1" smtClean="0">
                <a:solidFill>
                  <a:schemeClr val="tx2">
                    <a:lumMod val="50000"/>
                  </a:schemeClr>
                </a:solidFill>
                <a:latin typeface="Times New Roman" pitchFamily="18" charset="0"/>
                <a:cs typeface="Times New Roman" pitchFamily="18" charset="0"/>
              </a:rPr>
              <a:t>cartilagenous</a:t>
            </a:r>
            <a:r>
              <a:rPr lang="en-US" sz="3600" b="1" dirty="0" smtClean="0">
                <a:solidFill>
                  <a:schemeClr val="tx2">
                    <a:lumMod val="50000"/>
                  </a:schemeClr>
                </a:solidFill>
                <a:latin typeface="Times New Roman" pitchFamily="18" charset="0"/>
                <a:cs typeface="Times New Roman" pitchFamily="18" charset="0"/>
              </a:rPr>
              <a:t> cap at the left upper and the bony cortex at the right lower. </a:t>
            </a:r>
          </a:p>
          <a:p>
            <a:pPr lvl="0">
              <a:buNone/>
            </a:pPr>
            <a:endParaRPr lang="en-US" sz="3600" b="1" dirty="0" smtClean="0">
              <a:solidFill>
                <a:schemeClr val="tx2">
                  <a:lumMod val="50000"/>
                </a:schemeClr>
              </a:solidFill>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This bone growth, though benign, can sometimes cause problems of pain and irritation that leads to removal surgically.</a:t>
            </a:r>
          </a:p>
          <a:p>
            <a:pPr lvl="0">
              <a:buNone/>
            </a:pPr>
            <a:endParaRPr lang="en-US" b="1" dirty="0" smtClean="0">
              <a:latin typeface="Times New Roman" pitchFamily="18" charset="0"/>
              <a:cs typeface="Times New Roman" pitchFamily="18" charset="0"/>
            </a:endParaRPr>
          </a:p>
          <a:p>
            <a:pPr lvl="0"/>
            <a:r>
              <a:rPr lang="en-US" dirty="0" smtClean="0"/>
              <a:t>It is a benign tumor with very rare incidence of malignant transformation</a:t>
            </a:r>
            <a:endParaRPr lang="en-US"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8" name="Group 10"/>
          <p:cNvGraphicFramePr>
            <a:graphicFrameLocks noGrp="1"/>
          </p:cNvGraphicFramePr>
          <p:nvPr/>
        </p:nvGraphicFramePr>
        <p:xfrm>
          <a:off x="533400" y="5410200"/>
          <a:ext cx="8077200" cy="1447800"/>
        </p:xfrm>
        <a:graphic>
          <a:graphicData uri="http://schemas.openxmlformats.org/drawingml/2006/table">
            <a:tbl>
              <a:tblPr/>
              <a:tblGrid>
                <a:gridCol w="8077200"/>
              </a:tblGrid>
              <a:tr h="1447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of bone.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7736" name="Picture 8" descr="BONE006"/>
          <p:cNvPicPr>
            <a:picLocks noChangeAspect="1" noChangeArrowheads="1"/>
          </p:cNvPicPr>
          <p:nvPr/>
        </p:nvPicPr>
        <p:blipFill>
          <a:blip r:embed="rId3" cstate="print"/>
          <a:srcRect/>
          <a:stretch>
            <a:fillRect/>
          </a:stretch>
        </p:blipFill>
        <p:spPr bwMode="auto">
          <a:xfrm>
            <a:off x="609600" y="422275"/>
            <a:ext cx="7772400" cy="47466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rmAutofit fontScale="90000"/>
          </a:bodyPr>
          <a:lstStyle/>
          <a:p>
            <a:r>
              <a:rPr lang="en-US" sz="3600" b="1" dirty="0" smtClean="0"/>
              <a:t>5- </a:t>
            </a:r>
            <a:r>
              <a:rPr lang="en-US" sz="3600" b="1" dirty="0" err="1" smtClean="0"/>
              <a:t>Osteochondroma</a:t>
            </a:r>
            <a:r>
              <a:rPr lang="en-US" sz="3600" dirty="0" smtClean="0"/>
              <a:t> </a:t>
            </a:r>
            <a:br>
              <a:rPr lang="en-US" sz="3600" dirty="0" smtClean="0"/>
            </a:br>
            <a:r>
              <a:rPr lang="en-US" sz="3600" b="1" dirty="0" smtClean="0"/>
              <a:t>(</a:t>
            </a:r>
            <a:r>
              <a:rPr lang="en-US" sz="3600" b="1" dirty="0" err="1" smtClean="0"/>
              <a:t>osteochondroma</a:t>
            </a:r>
            <a:r>
              <a:rPr lang="en-US" sz="3600" b="1" dirty="0" smtClean="0"/>
              <a:t> </a:t>
            </a:r>
            <a:r>
              <a:rPr lang="en-US" sz="3600" b="1" dirty="0" err="1" smtClean="0"/>
              <a:t>exostosis</a:t>
            </a:r>
            <a:r>
              <a:rPr lang="en-US" sz="3600" b="1" dirty="0" smtClean="0"/>
              <a:t>)</a:t>
            </a:r>
            <a:r>
              <a:rPr lang="en-US" sz="3600" b="1" dirty="0" smtClean="0">
                <a:solidFill>
                  <a:schemeClr val="tx2"/>
                </a:solidFill>
              </a:rPr>
              <a:t/>
            </a:r>
            <a:br>
              <a:rPr lang="en-US" sz="3600" b="1" dirty="0" smtClean="0">
                <a:solidFill>
                  <a:schemeClr val="tx2"/>
                </a:solidFill>
              </a:rPr>
            </a:b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
          <p:cNvGraphicFramePr>
            <a:graphicFrameLocks noGrp="1"/>
          </p:cNvGraphicFramePr>
          <p:nvPr/>
        </p:nvGraphicFramePr>
        <p:xfrm>
          <a:off x="609600" y="4953000"/>
          <a:ext cx="8077200" cy="1579563"/>
        </p:xfrm>
        <a:graphic>
          <a:graphicData uri="http://schemas.openxmlformats.org/drawingml/2006/table">
            <a:tbl>
              <a:tblPr/>
              <a:tblGrid>
                <a:gridCol w="8077200"/>
              </a:tblGrid>
              <a:tr h="157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18 years old female presented to the rheumatology clinic with 2 months history of pain and swelling in her upper thigh with weight loss .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4580" name="Picture 4" descr="ScannedImage-17"/>
          <p:cNvPicPr>
            <a:picLocks noChangeAspect="1" noChangeArrowheads="1"/>
          </p:cNvPicPr>
          <p:nvPr/>
        </p:nvPicPr>
        <p:blipFill>
          <a:blip r:embed="rId3" cstate="print">
            <a:extLst/>
          </a:blip>
          <a:srcRect/>
          <a:stretch>
            <a:fillRect/>
          </a:stretch>
        </p:blipFill>
        <p:spPr bwMode="auto">
          <a:xfrm>
            <a:off x="714348" y="260350"/>
            <a:ext cx="7753350" cy="605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txBox="1">
            <a:spLocks/>
          </p:cNvSpPr>
          <p:nvPr/>
        </p:nvSpPr>
        <p:spPr bwMode="auto">
          <a:xfrm>
            <a:off x="0" y="6308725"/>
            <a:ext cx="9144000" cy="5492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sp>
        <p:nvSpPr>
          <p:cNvPr id="2" name="Rectangle 1"/>
          <p:cNvSpPr/>
          <p:nvPr/>
        </p:nvSpPr>
        <p:spPr>
          <a:xfrm>
            <a:off x="5364088" y="1718297"/>
            <a:ext cx="3240360" cy="3108543"/>
          </a:xfrm>
          <a:prstGeom prst="rect">
            <a:avLst/>
          </a:prstGeom>
          <a:solidFill>
            <a:schemeClr val="accent1">
              <a:lumMod val="40000"/>
              <a:lumOff val="60000"/>
            </a:schemeClr>
          </a:solidFill>
        </p:spPr>
        <p:txBody>
          <a:bodyPr wrap="square">
            <a:spAutoFit/>
          </a:bodyPr>
          <a:lstStyle/>
          <a:p>
            <a:r>
              <a:rPr lang="en-IN" sz="2800" dirty="0"/>
              <a:t>Mass lesion involving the upper end of the </a:t>
            </a:r>
            <a:r>
              <a:rPr lang="en-IN" sz="2800" dirty="0" err="1" smtClean="0"/>
              <a:t>tibial</a:t>
            </a:r>
            <a:r>
              <a:rPr lang="en-IN" sz="2800" dirty="0" smtClean="0"/>
              <a:t> bone.</a:t>
            </a:r>
          </a:p>
          <a:p>
            <a:r>
              <a:rPr lang="en-IN" sz="2800" dirty="0" smtClean="0"/>
              <a:t> </a:t>
            </a:r>
            <a:r>
              <a:rPr lang="en-IN" sz="2800" dirty="0"/>
              <a:t>The mass show pale, yellowish cut surface with </a:t>
            </a:r>
            <a:r>
              <a:rPr lang="en-IN" sz="2800" dirty="0" smtClean="0"/>
              <a:t>few </a:t>
            </a:r>
            <a:r>
              <a:rPr lang="en-IN" sz="2800" dirty="0" err="1" smtClean="0"/>
              <a:t>hemorrhagic</a:t>
            </a:r>
            <a:r>
              <a:rPr lang="en-IN" sz="2800" dirty="0" smtClean="0"/>
              <a:t> </a:t>
            </a:r>
            <a:r>
              <a:rPr lang="en-IN" sz="2800" dirty="0"/>
              <a:t>areas.</a:t>
            </a:r>
          </a:p>
        </p:txBody>
      </p:sp>
      <p:pic>
        <p:nvPicPr>
          <p:cNvPr id="5" name="Picture 6" descr="C:\Users\Roxie\Documents\My Scans\10001.tif"/>
          <p:cNvPicPr>
            <a:picLocks noChangeAspect="1" noChangeArrowheads="1"/>
          </p:cNvPicPr>
          <p:nvPr/>
        </p:nvPicPr>
        <p:blipFill>
          <a:blip r:embed="rId3">
            <a:extLst>
              <a:ext uri="{28A0092B-C50C-407E-A947-70E740481C1C}">
                <a14:useLocalDpi xmlns:a14="http://schemas.microsoft.com/office/drawing/2010/main" val="0"/>
              </a:ext>
            </a:extLst>
          </a:blip>
          <a:srcRect l="4247" t="3413" r="3088" b="1257"/>
          <a:stretch>
            <a:fillRect/>
          </a:stretch>
        </p:blipFill>
        <p:spPr bwMode="auto">
          <a:xfrm>
            <a:off x="0" y="287150"/>
            <a:ext cx="4824784"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276664" y="471733"/>
            <a:ext cx="8653054" cy="5662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76664" y="6318766"/>
            <a:ext cx="8867336" cy="369332"/>
          </a:xfrm>
          <a:prstGeom prst="rect">
            <a:avLst/>
          </a:prstGeom>
        </p:spPr>
        <p:txBody>
          <a:bodyPr wrap="square">
            <a:spAutoFit/>
          </a:bodyPr>
          <a:lstStyle/>
          <a:p>
            <a:r>
              <a:rPr lang="en-US" b="1" i="1" dirty="0">
                <a:solidFill>
                  <a:srgbClr val="FF0000"/>
                </a:solidFill>
                <a:latin typeface="Maiandra GD" pitchFamily="34" charset="0"/>
              </a:rPr>
              <a:t>Malignant </a:t>
            </a:r>
            <a:r>
              <a:rPr lang="en-US" b="1" i="1" dirty="0" smtClean="0">
                <a:solidFill>
                  <a:srgbClr val="FF0000"/>
                </a:solidFill>
                <a:latin typeface="Maiandra GD" pitchFamily="34" charset="0"/>
              </a:rPr>
              <a:t>osteoid,  Malignant </a:t>
            </a:r>
            <a:r>
              <a:rPr lang="en-US" b="1" i="1" dirty="0">
                <a:solidFill>
                  <a:srgbClr val="FF0000"/>
                </a:solidFill>
                <a:latin typeface="Maiandra GD" pitchFamily="34" charset="0"/>
              </a:rPr>
              <a:t>pleomorphic cells 	showing abnormal mitoses</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714348" y="642918"/>
            <a:ext cx="7715303"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27"/>
          <p:cNvPicPr>
            <a:picLocks noGrp="1" noChangeAspect="1" noChangeArrowheads="1"/>
          </p:cNvPicPr>
          <p:nvPr>
            <p:ph/>
          </p:nvPr>
        </p:nvPicPr>
        <p:blipFill>
          <a:blip r:embed="rId3" cstate="print"/>
          <a:srcRect/>
          <a:stretch>
            <a:fillRect/>
          </a:stretch>
        </p:blipFill>
        <p:spPr>
          <a:xfrm>
            <a:off x="381000" y="457200"/>
            <a:ext cx="8382000" cy="58674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6-Osteosarcoma</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27"/>
          <p:cNvPicPr>
            <a:picLocks noGrp="1" noChangeAspect="1" noChangeArrowheads="1"/>
          </p:cNvPicPr>
          <p:nvPr>
            <p:ph/>
          </p:nvPr>
        </p:nvPicPr>
        <p:blipFill>
          <a:blip r:embed="rId2" cstate="print"/>
          <a:srcRect/>
          <a:stretch>
            <a:fillRect/>
          </a:stretch>
        </p:blipFill>
        <p:spPr>
          <a:xfrm>
            <a:off x="990600" y="0"/>
            <a:ext cx="7467600" cy="6858000"/>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7</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 </a:t>
            </a:r>
            <a:endParaRPr lang="en-US" dirty="0"/>
          </a:p>
        </p:txBody>
      </p:sp>
      <p:sp>
        <p:nvSpPr>
          <p:cNvPr id="5" name="Subtitle 4"/>
          <p:cNvSpPr>
            <a:spLocks noGrp="1"/>
          </p:cNvSpPr>
          <p:nvPr>
            <p:ph type="subTitle" idx="1"/>
          </p:nvPr>
        </p:nvSpPr>
        <p:spPr/>
        <p:txBody>
          <a:bodyPr/>
          <a:lstStyle/>
          <a:p>
            <a:endParaRPr lang="en-US" dirty="0"/>
          </a:p>
        </p:txBody>
      </p:sp>
      <p:pic>
        <p:nvPicPr>
          <p:cNvPr id="33794" name="Picture 2" descr="Duchenne muscular dystrophy"/>
          <p:cNvPicPr>
            <a:picLocks noChangeAspect="1" noChangeArrowheads="1"/>
          </p:cNvPicPr>
          <p:nvPr/>
        </p:nvPicPr>
        <p:blipFill>
          <a:blip r:embed="rId3" cstate="print"/>
          <a:srcRect/>
          <a:stretch>
            <a:fillRect/>
          </a:stretch>
        </p:blipFill>
        <p:spPr bwMode="auto">
          <a:xfrm>
            <a:off x="755576" y="404664"/>
            <a:ext cx="7368753" cy="612754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410944" cy="4525963"/>
          </a:xfrm>
        </p:spPr>
        <p:txBody>
          <a:bodyPr>
            <a:normAutofit fontScale="92500" lnSpcReduction="20000"/>
          </a:bodyPr>
          <a:lstStyle/>
          <a:p>
            <a:r>
              <a:rPr lang="en-US" dirty="0" smtClean="0"/>
              <a:t>A 3 years old boy presented to his pediatrician with complaint of his parents from difficulty in walking , poor balance , and frequent falls . Laboratory investigation shows elevated </a:t>
            </a:r>
            <a:r>
              <a:rPr lang="en-US" dirty="0" err="1" smtClean="0"/>
              <a:t>creatine</a:t>
            </a:r>
            <a:r>
              <a:rPr lang="en-US" dirty="0" smtClean="0"/>
              <a:t> </a:t>
            </a:r>
            <a:r>
              <a:rPr lang="en-US" dirty="0" err="1" smtClean="0"/>
              <a:t>kinase</a:t>
            </a:r>
            <a:r>
              <a:rPr lang="en-US" dirty="0" smtClean="0"/>
              <a:t> . Muscle biopsy show absence of </a:t>
            </a:r>
            <a:r>
              <a:rPr lang="en-US" dirty="0" err="1" smtClean="0"/>
              <a:t>dystrophin</a:t>
            </a:r>
            <a:r>
              <a:rPr lang="en-US" smtClean="0"/>
              <a:t> by western blot analysis </a:t>
            </a:r>
            <a:r>
              <a:rPr lang="en-US" dirty="0" smtClean="0"/>
              <a:t>.                                                  What is your provisional diagnosis?   </a:t>
            </a:r>
            <a:endParaRPr lang="en-US" dirty="0"/>
          </a:p>
        </p:txBody>
      </p:sp>
      <p:pic>
        <p:nvPicPr>
          <p:cNvPr id="4" name="Picture 2" descr="Duchenne's Muscular Dystrophy"/>
          <p:cNvPicPr>
            <a:picLocks noChangeAspect="1" noChangeArrowheads="1"/>
          </p:cNvPicPr>
          <p:nvPr/>
        </p:nvPicPr>
        <p:blipFill>
          <a:blip r:embed="rId2" cstate="print"/>
          <a:srcRect/>
          <a:stretch>
            <a:fillRect/>
          </a:stretch>
        </p:blipFill>
        <p:spPr bwMode="auto">
          <a:xfrm>
            <a:off x="5796136" y="1844824"/>
            <a:ext cx="3087488" cy="357498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scle weakness is caused by muscular dystrophy."/>
          <p:cNvPicPr>
            <a:picLocks noChangeAspect="1" noChangeArrowheads="1"/>
          </p:cNvPicPr>
          <p:nvPr/>
        </p:nvPicPr>
        <p:blipFill>
          <a:blip r:embed="rId3" cstate="print"/>
          <a:srcRect/>
          <a:stretch>
            <a:fillRect/>
          </a:stretch>
        </p:blipFill>
        <p:spPr bwMode="auto">
          <a:xfrm>
            <a:off x="1907704" y="548680"/>
            <a:ext cx="5544616" cy="583264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print"/>
          <a:srcRect/>
          <a:stretch>
            <a:fillRect/>
          </a:stretch>
        </p:blipFill>
        <p:spPr bwMode="auto">
          <a:xfrm>
            <a:off x="611560" y="260648"/>
            <a:ext cx="7776864" cy="5705872"/>
          </a:xfrm>
          <a:prstGeom prst="rect">
            <a:avLst/>
          </a:prstGeom>
          <a:noFill/>
          <a:ln w="9525">
            <a:noFill/>
            <a:miter lim="800000"/>
            <a:headEnd/>
            <a:tailEnd/>
          </a:ln>
        </p:spPr>
      </p:pic>
      <p:sp>
        <p:nvSpPr>
          <p:cNvPr id="3" name="Rectangle 2"/>
          <p:cNvSpPr/>
          <p:nvPr/>
        </p:nvSpPr>
        <p:spPr>
          <a:xfrm>
            <a:off x="251520" y="6128429"/>
            <a:ext cx="8640960" cy="646331"/>
          </a:xfrm>
          <a:prstGeom prst="rect">
            <a:avLst/>
          </a:prstGeom>
          <a:solidFill>
            <a:schemeClr val="accent1">
              <a:lumMod val="40000"/>
              <a:lumOff val="60000"/>
            </a:schemeClr>
          </a:solidFill>
        </p:spPr>
        <p:txBody>
          <a:bodyPr wrap="square">
            <a:spAutoFit/>
          </a:bodyPr>
          <a:lstStyle/>
          <a:p>
            <a:r>
              <a:rPr lang="en-US" b="1" dirty="0" smtClean="0">
                <a:latin typeface="+mj-lt"/>
              </a:rPr>
              <a:t>DMD showing </a:t>
            </a:r>
            <a:r>
              <a:rPr lang="en-US" b="1" dirty="0" smtClean="0">
                <a:latin typeface="+mj-lt"/>
              </a:rPr>
              <a:t>variations in muscle fiber size , increased </a:t>
            </a:r>
            <a:r>
              <a:rPr lang="en-US" b="1" dirty="0" err="1" smtClean="0">
                <a:latin typeface="+mj-lt"/>
              </a:rPr>
              <a:t>endomysial</a:t>
            </a:r>
            <a:r>
              <a:rPr lang="en-US" b="1" dirty="0" smtClean="0">
                <a:latin typeface="+mj-lt"/>
              </a:rPr>
              <a:t> connective tissue , and regenerating fibers (blue hue) </a:t>
            </a:r>
            <a:r>
              <a:rPr lang="en-US" b="1" dirty="0" smtClean="0">
                <a:latin typeface="+mj-lt"/>
              </a:rPr>
              <a:t>. Also there is fiber loss  </a:t>
            </a:r>
            <a:r>
              <a:rPr lang="en-US" b="1" dirty="0">
                <a:latin typeface="+mj-lt"/>
              </a:rPr>
              <a:t>and adipose tissue infiltration</a:t>
            </a:r>
            <a:endParaRPr lang="en-US" b="1" dirty="0" smtClean="0">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098" name="Object 2"/>
          <p:cNvGraphicFramePr>
            <a:graphicFrameLocks noGrp="1" noChangeAspect="1"/>
          </p:cNvGraphicFramePr>
          <p:nvPr>
            <p:ph idx="1"/>
          </p:nvPr>
        </p:nvGraphicFramePr>
        <p:xfrm>
          <a:off x="331788" y="166688"/>
          <a:ext cx="8583612" cy="6462712"/>
        </p:xfrm>
        <a:graphic>
          <a:graphicData uri="http://schemas.openxmlformats.org/presentationml/2006/ole">
            <mc:AlternateContent xmlns:mc="http://schemas.openxmlformats.org/markup-compatibility/2006">
              <mc:Choice xmlns:v="urn:schemas-microsoft-com:vml" Requires="v">
                <p:oleObj spid="_x0000_s1039" name="Presentation" r:id="rId3" imgW="4739745" imgH="3553855" progId="PowerPoint.Show.8">
                  <p:embed/>
                </p:oleObj>
              </mc:Choice>
              <mc:Fallback>
                <p:oleObj name="Presentation" r:id="rId3" imgW="4739745" imgH="3553855" progId="PowerPoint.Show.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166688"/>
                        <a:ext cx="8583612" cy="64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0" y="620688"/>
            <a:ext cx="9144000" cy="5733256"/>
          </a:xfrm>
          <a:prstGeom prst="rect">
            <a:avLst/>
          </a:prstGeom>
          <a:noFill/>
          <a:ln w="9525">
            <a:noFill/>
            <a:miter lim="800000"/>
            <a:headEnd/>
            <a:tailEnd/>
          </a:ln>
        </p:spPr>
      </p:pic>
      <p:sp>
        <p:nvSpPr>
          <p:cNvPr id="58371" name="Text Box 5"/>
          <p:cNvSpPr txBox="1">
            <a:spLocks noChangeArrowheads="1"/>
          </p:cNvSpPr>
          <p:nvPr/>
        </p:nvSpPr>
        <p:spPr bwMode="auto">
          <a:xfrm>
            <a:off x="0" y="5589240"/>
            <a:ext cx="3200400" cy="914400"/>
          </a:xfrm>
          <a:prstGeom prst="rect">
            <a:avLst/>
          </a:prstGeom>
          <a:noFill/>
          <a:ln w="9525">
            <a:noFill/>
            <a:miter lim="800000"/>
            <a:headEnd/>
            <a:tailEnd/>
          </a:ln>
        </p:spPr>
        <p:txBody>
          <a:bodyPr>
            <a:spAutoFit/>
          </a:bodyPr>
          <a:lstStyle/>
          <a:p>
            <a:pPr>
              <a:spcBef>
                <a:spcPct val="50000"/>
              </a:spcBef>
            </a:pPr>
            <a:r>
              <a:rPr lang="en-US" sz="5400" b="1" dirty="0">
                <a:solidFill>
                  <a:srgbClr val="3333CC"/>
                </a:solidFill>
              </a:rPr>
              <a:t>NORMAL</a:t>
            </a:r>
          </a:p>
        </p:txBody>
      </p:sp>
      <p:sp>
        <p:nvSpPr>
          <p:cNvPr id="58372" name="Text Box 6"/>
          <p:cNvSpPr txBox="1">
            <a:spLocks noChangeArrowheads="1"/>
          </p:cNvSpPr>
          <p:nvPr/>
        </p:nvSpPr>
        <p:spPr bwMode="auto">
          <a:xfrm>
            <a:off x="5220072" y="5546725"/>
            <a:ext cx="3657600" cy="1311275"/>
          </a:xfrm>
          <a:prstGeom prst="rect">
            <a:avLst/>
          </a:prstGeom>
          <a:noFill/>
          <a:ln w="9525">
            <a:noFill/>
            <a:miter lim="800000"/>
            <a:headEnd/>
            <a:tailEnd/>
          </a:ln>
        </p:spPr>
        <p:txBody>
          <a:bodyPr>
            <a:spAutoFit/>
          </a:bodyPr>
          <a:lstStyle/>
          <a:p>
            <a:pPr>
              <a:spcBef>
                <a:spcPct val="50000"/>
              </a:spcBef>
            </a:pPr>
            <a:r>
              <a:rPr lang="en-US" sz="8000" b="1" dirty="0">
                <a:solidFill>
                  <a:srgbClr val="3333CC"/>
                </a:solidFill>
              </a:rPr>
              <a:t>DMD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7-Duchenne muscular dystrophy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0" y="908721"/>
            <a:ext cx="8136907" cy="35394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A 52-year-old woman presents with 6-month history of progressive muscle weakness and a skin rash.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Physical examination is remarkable for a diffuse purple/red discoloration of the skin over her cheeks, nose, and eyelids. Examination confirms proximal muscle weakness.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Laboratory findings show an increase in creatine kinase (10 times the normal).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tudentconsult.com/content/9781416031215/Kumar_Cases_PBD8/imm5/imm510.jpg"/>
          <p:cNvPicPr>
            <a:picLocks noChangeAspect="1" noChangeArrowheads="1"/>
          </p:cNvPicPr>
          <p:nvPr/>
        </p:nvPicPr>
        <p:blipFill>
          <a:blip r:embed="rId3" cstate="print"/>
          <a:srcRect/>
          <a:stretch>
            <a:fillRect/>
          </a:stretch>
        </p:blipFill>
        <p:spPr bwMode="auto">
          <a:xfrm>
            <a:off x="2411760" y="1124744"/>
            <a:ext cx="4104456" cy="4392488"/>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apaho.nsuok.edu/~castillo/NotesImages/Topic114NotesImage3.jpg"/>
          <p:cNvPicPr>
            <a:picLocks noChangeAspect="1" noChangeArrowheads="1"/>
          </p:cNvPicPr>
          <p:nvPr/>
        </p:nvPicPr>
        <p:blipFill>
          <a:blip r:embed="rId3" cstate="print"/>
          <a:srcRect/>
          <a:stretch>
            <a:fillRect/>
          </a:stretch>
        </p:blipFill>
        <p:spPr bwMode="auto">
          <a:xfrm>
            <a:off x="467544" y="378859"/>
            <a:ext cx="3960440" cy="6479141"/>
          </a:xfrm>
          <a:prstGeom prst="rect">
            <a:avLst/>
          </a:prstGeom>
          <a:noFill/>
        </p:spPr>
      </p:pic>
      <p:sp>
        <p:nvSpPr>
          <p:cNvPr id="5" name="Content Placeholder 4"/>
          <p:cNvSpPr>
            <a:spLocks noGrp="1"/>
          </p:cNvSpPr>
          <p:nvPr>
            <p:ph sz="half" idx="4294967295"/>
          </p:nvPr>
        </p:nvSpPr>
        <p:spPr>
          <a:xfrm>
            <a:off x="4572000" y="620688"/>
            <a:ext cx="4038600" cy="5688632"/>
          </a:xfrm>
        </p:spPr>
        <p:txBody>
          <a:bodyPr>
            <a:normAutofit fontScale="92500" lnSpcReduction="20000"/>
          </a:bodyPr>
          <a:lstStyle/>
          <a:p>
            <a:r>
              <a:rPr lang="en-US" sz="3800" dirty="0" smtClean="0"/>
              <a:t>The </a:t>
            </a:r>
            <a:r>
              <a:rPr lang="en-US" sz="3800" dirty="0" err="1" smtClean="0"/>
              <a:t>histologic</a:t>
            </a:r>
            <a:r>
              <a:rPr lang="en-US" sz="3800" dirty="0" smtClean="0"/>
              <a:t> appearance of muscle shows </a:t>
            </a:r>
            <a:r>
              <a:rPr lang="en-US" sz="3800" b="1" dirty="0" err="1" smtClean="0"/>
              <a:t>perifascicular</a:t>
            </a:r>
            <a:r>
              <a:rPr lang="en-US" sz="3800" b="1" dirty="0" smtClean="0"/>
              <a:t> atrophy of muscle fibers and inflammation .</a:t>
            </a:r>
          </a:p>
          <a:p>
            <a:endParaRPr lang="en-US" b="1" dirty="0" smtClean="0"/>
          </a:p>
          <a:p>
            <a:r>
              <a:rPr lang="en-US" dirty="0" smtClean="0"/>
              <a:t>Patient usually have positive antinuclear antibody (ANA) and increased </a:t>
            </a:r>
            <a:r>
              <a:rPr lang="en-US" dirty="0" err="1" smtClean="0"/>
              <a:t>creatine</a:t>
            </a:r>
            <a:r>
              <a:rPr lang="en-US" dirty="0" smtClean="0"/>
              <a:t> </a:t>
            </a:r>
            <a:r>
              <a:rPr lang="en-US" dirty="0" err="1" smtClean="0"/>
              <a:t>kinase</a:t>
            </a:r>
            <a:r>
              <a:rPr lang="en-US" dirty="0" smtClean="0"/>
              <a:t> .</a:t>
            </a:r>
            <a:r>
              <a:rPr lang="en-US" b="1" dirty="0" smtClean="0"/>
              <a:t> </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8-Dermatomyositis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Group 2"/>
          <p:cNvGraphicFramePr>
            <a:graphicFrameLocks noGrp="1"/>
          </p:cNvGraphicFramePr>
          <p:nvPr/>
        </p:nvGraphicFramePr>
        <p:xfrm>
          <a:off x="457200" y="4800600"/>
          <a:ext cx="8153400" cy="1920240"/>
        </p:xfrm>
        <a:graphic>
          <a:graphicData uri="http://schemas.openxmlformats.org/drawingml/2006/table">
            <a:tbl>
              <a:tblPr/>
              <a:tblGrid>
                <a:gridCol w="8153400"/>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Here is normal cancellous bone as seen under polarized light microscopy, which highlights the lamellar structure. The bony spicules are even, with occasional lacunae containing osteocytes. Cellular marrow is seen between the spicules of bone.</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30440" name="Picture 8" descr="BONE039"/>
          <p:cNvPicPr>
            <a:picLocks noChangeAspect="1" noChangeArrowheads="1"/>
          </p:cNvPicPr>
          <p:nvPr/>
        </p:nvPicPr>
        <p:blipFill>
          <a:blip r:embed="rId2" cstate="print"/>
          <a:srcRect/>
          <a:stretch>
            <a:fillRect/>
          </a:stretch>
        </p:blipFill>
        <p:spPr bwMode="auto">
          <a:xfrm>
            <a:off x="1143000" y="457200"/>
            <a:ext cx="6781800" cy="40068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Gross pathology and histopathology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1168</Words>
  <Application>Microsoft Office PowerPoint</Application>
  <PresentationFormat>On-screen Show (4:3)</PresentationFormat>
  <Paragraphs>108</Paragraphs>
  <Slides>67</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Presentation</vt:lpstr>
      <vt:lpstr>Musculoskeletal block  Pathology practical </vt:lpstr>
      <vt:lpstr>Normal anatomy and histology</vt:lpstr>
      <vt:lpstr>PowerPoint Presentation</vt:lpstr>
      <vt:lpstr>PowerPoint Presentation</vt:lpstr>
      <vt:lpstr>PowerPoint Presentation</vt:lpstr>
      <vt:lpstr>PowerPoint Presentation</vt:lpstr>
      <vt:lpstr>PowerPoint Presentation</vt:lpstr>
      <vt:lpstr>Gross pathology and histopathology</vt:lpstr>
      <vt:lpstr>Case no. 1</vt:lpstr>
      <vt:lpstr>PowerPoint Presentation</vt:lpstr>
      <vt:lpstr>PowerPoint Presentation</vt:lpstr>
      <vt:lpstr>PowerPoint Presentation</vt:lpstr>
      <vt:lpstr>PowerPoint Presentation</vt:lpstr>
      <vt:lpstr>Osteomyelitis</vt:lpstr>
      <vt:lpstr>PowerPoint Presentation</vt:lpstr>
      <vt:lpstr>Case no. 2</vt:lpstr>
      <vt:lpstr>PowerPoint Presentation</vt:lpstr>
      <vt:lpstr>PowerPoint Presentation</vt:lpstr>
      <vt:lpstr>PowerPoint Presentation</vt:lpstr>
      <vt:lpstr>PowerPoint Presentation</vt:lpstr>
      <vt:lpstr>2- Spinal TB - Potts Disease (Tuberculous osteomyelitis)</vt:lpstr>
      <vt:lpstr>PowerPoint Presentation</vt:lpstr>
      <vt:lpstr>Case no. 3</vt:lpstr>
      <vt:lpstr>PowerPoint Presentation</vt:lpstr>
      <vt:lpstr>PowerPoint Presentation</vt:lpstr>
      <vt:lpstr>PowerPoint Presentation</vt:lpstr>
      <vt:lpstr>PowerPoint Presentation</vt:lpstr>
      <vt:lpstr>PowerPoint Presentation</vt:lpstr>
      <vt:lpstr>3- Rheumatoid arthritis</vt:lpstr>
      <vt:lpstr>PowerPoint Presentation</vt:lpstr>
      <vt:lpstr>Case no. 4</vt:lpstr>
      <vt:lpstr>PowerPoint Presentation</vt:lpstr>
      <vt:lpstr>PowerPoint Presentation</vt:lpstr>
      <vt:lpstr>PowerPoint Presentation</vt:lpstr>
      <vt:lpstr>4- Osteoarthritis</vt:lpstr>
      <vt:lpstr>PowerPoint Presentation</vt:lpstr>
      <vt:lpstr>Case no. 5</vt:lpstr>
      <vt:lpstr>PowerPoint Presentation</vt:lpstr>
      <vt:lpstr>PowerPoint Presentation</vt:lpstr>
      <vt:lpstr>PowerPoint Presentation</vt:lpstr>
      <vt:lpstr>PowerPoint Presentation</vt:lpstr>
      <vt:lpstr>PowerPoint Presentation</vt:lpstr>
      <vt:lpstr>5- Osteochondroma  (osteochondroma exostosis) </vt:lpstr>
      <vt:lpstr>PowerPoint Presentation</vt:lpstr>
      <vt:lpstr>Case no. 6</vt:lpstr>
      <vt:lpstr>PowerPoint Presentation</vt:lpstr>
      <vt:lpstr>PowerPoint Presentation</vt:lpstr>
      <vt:lpstr>PowerPoint Presentation</vt:lpstr>
      <vt:lpstr>PowerPoint Presentation</vt:lpstr>
      <vt:lpstr>PowerPoint Presentation</vt:lpstr>
      <vt:lpstr>6-Osteosarcoma</vt:lpstr>
      <vt:lpstr>PowerPoint Presentation</vt:lpstr>
      <vt:lpstr>PowerPoint Presentation</vt:lpstr>
      <vt:lpstr>Case no. 7</vt:lpstr>
      <vt:lpstr>Case no. 7 </vt:lpstr>
      <vt:lpstr>PowerPoint Presentation</vt:lpstr>
      <vt:lpstr>PowerPoint Presentation</vt:lpstr>
      <vt:lpstr>PowerPoint Presentation</vt:lpstr>
      <vt:lpstr>PowerPoint Presentation</vt:lpstr>
      <vt:lpstr>PowerPoint Presentation</vt:lpstr>
      <vt:lpstr>7-Duchenne muscular dystrophy</vt:lpstr>
      <vt:lpstr>PowerPoint Presentation</vt:lpstr>
      <vt:lpstr>Case no.8</vt:lpstr>
      <vt:lpstr>PowerPoint Presentation</vt:lpstr>
      <vt:lpstr>PowerPoint Presentation</vt:lpstr>
      <vt:lpstr>PowerPoint Presentation</vt:lpstr>
      <vt:lpstr>8-Dermatomyositis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practical block</dc:title>
  <dc:creator>Mr. Amer Shafie</dc:creator>
  <cp:lastModifiedBy>user</cp:lastModifiedBy>
  <cp:revision>67</cp:revision>
  <dcterms:created xsi:type="dcterms:W3CDTF">2010-04-26T10:38:24Z</dcterms:created>
  <dcterms:modified xsi:type="dcterms:W3CDTF">2012-12-23T19:01:10Z</dcterms:modified>
</cp:coreProperties>
</file>