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349" r:id="rId4"/>
    <p:sldId id="287" r:id="rId5"/>
    <p:sldId id="289" r:id="rId6"/>
    <p:sldId id="285" r:id="rId7"/>
    <p:sldId id="333" r:id="rId8"/>
    <p:sldId id="294" r:id="rId9"/>
    <p:sldId id="344" r:id="rId10"/>
    <p:sldId id="337" r:id="rId11"/>
    <p:sldId id="339" r:id="rId12"/>
    <p:sldId id="338" r:id="rId13"/>
    <p:sldId id="340" r:id="rId14"/>
    <p:sldId id="300" r:id="rId15"/>
    <p:sldId id="345" r:id="rId16"/>
    <p:sldId id="341" r:id="rId17"/>
    <p:sldId id="342" r:id="rId18"/>
    <p:sldId id="343" r:id="rId19"/>
    <p:sldId id="346" r:id="rId20"/>
    <p:sldId id="350" r:id="rId21"/>
    <p:sldId id="347" r:id="rId22"/>
    <p:sldId id="348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FAB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8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0841" y="3978166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771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026" y="2459421"/>
            <a:ext cx="59282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8"/>
            <a:r>
              <a:rPr lang="en-US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WRIST &amp;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HAND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840"/>
            <a:ext cx="9144000" cy="6488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Muscles of Thumb &amp; Little Finger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35000"/>
          </a:blip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430"/>
            <a:ext cx="9144000" cy="60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Hypothenar Eminence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61494" y="1920875"/>
          <a:ext cx="4410501" cy="34747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33464"/>
                <a:gridCol w="458607"/>
                <a:gridCol w="846161"/>
                <a:gridCol w="887105"/>
                <a:gridCol w="128516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smtClean="0"/>
                        <a:t>Ins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err="1" smtClean="0"/>
                        <a:t>Orig</a:t>
                      </a:r>
                      <a:endParaRPr lang="ar-SA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phalanx</a:t>
                      </a:r>
                      <a:endParaRPr lang="ar-SA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Pisiform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Abductor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Diditi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minimi</a:t>
                      </a:r>
                      <a:endParaRPr lang="ar-SA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FLX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Base of </a:t>
                      </a:r>
                      <a:r>
                        <a:rPr lang="en-US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</a:t>
                      </a: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phalanx</a:t>
                      </a:r>
                      <a:endParaRPr lang="en-US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ar-SA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Flexor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mini)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Pulls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5</a:t>
                      </a:r>
                      <a:r>
                        <a:rPr kumimoji="0" lang="en-US" sz="1400" b="0" i="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metac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(Cupping the palm)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Medial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Border of 5</a:t>
                      </a:r>
                      <a:r>
                        <a:rPr lang="en-US" sz="1400" b="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Merta</a:t>
                      </a:r>
                      <a:r>
                        <a:rPr lang="en-US" sz="14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carpal </a:t>
                      </a:r>
                      <a:endParaRPr lang="ar-SA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endParaRPr lang="ar-SA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Opponens</a:t>
                      </a:r>
                      <a:r>
                        <a:rPr lang="en-US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(Dig mini)</a:t>
                      </a:r>
                      <a:endParaRPr lang="ar-SA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endParaRPr lang="en-US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110362" y="1981200"/>
            <a:ext cx="4343400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Thenar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Eminence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62099" y="838200"/>
          <a:ext cx="4856011" cy="40994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3338"/>
                <a:gridCol w="533063"/>
                <a:gridCol w="1354181"/>
                <a:gridCol w="1101921"/>
                <a:gridCol w="1193508"/>
              </a:tblGrid>
              <a:tr h="390099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ORIG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0" dirty="0" smtClean="0"/>
                        <a:t>Name</a:t>
                      </a:r>
                      <a:endParaRPr lang="ar-SA" sz="1600" i="0" dirty="0"/>
                    </a:p>
                  </a:txBody>
                  <a:tcPr/>
                </a:tc>
              </a:tr>
              <a:tr h="1642922">
                <a:tc>
                  <a:txBody>
                    <a:bodyPr/>
                    <a:lstStyle/>
                    <a:p>
                      <a:pPr rtl="1"/>
                      <a:r>
                        <a:rPr lang="en-US" sz="1400" i="0" dirty="0" smtClean="0"/>
                        <a:t>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i="0" dirty="0" smtClean="0"/>
                        <a:t>Median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Base of </a:t>
                      </a:r>
                    </a:p>
                    <a:p>
                      <a:pPr rtl="1"/>
                      <a:r>
                        <a:rPr lang="en-US" sz="1400" b="0" i="0" dirty="0" smtClean="0"/>
                        <a:t>proximal</a:t>
                      </a:r>
                    </a:p>
                    <a:p>
                      <a:pPr rtl="1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FR</a:t>
                      </a:r>
                      <a:r>
                        <a:rPr lang="en-US" sz="1400" b="0" i="0" baseline="0" dirty="0" smtClean="0"/>
                        <a:t>, </a:t>
                      </a:r>
                      <a:r>
                        <a:rPr lang="en-US" sz="1400" b="0" i="0" baseline="0" dirty="0" err="1" smtClean="0"/>
                        <a:t>S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caphoid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&amp; 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rapezium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Abductor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874">
                <a:tc>
                  <a:txBody>
                    <a:bodyPr/>
                    <a:lstStyle/>
                    <a:p>
                      <a:pPr rtl="1"/>
                      <a:r>
                        <a:rPr lang="en-US" sz="1400" i="0" dirty="0" smtClean="0"/>
                        <a:t>FLX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400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Base of </a:t>
                      </a:r>
                    </a:p>
                    <a:p>
                      <a:pPr rtl="1"/>
                      <a:r>
                        <a:rPr lang="en-US" sz="1400" b="0" i="0" dirty="0" smtClean="0"/>
                        <a:t>proximal</a:t>
                      </a:r>
                    </a:p>
                    <a:p>
                      <a:pPr rtl="1"/>
                      <a:r>
                        <a:rPr lang="en-US" sz="1400" b="0" i="0" dirty="0" smtClean="0"/>
                        <a:t>phalanx 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6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FR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Flexor </a:t>
                      </a:r>
                    </a:p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</a:p>
                    <a:p>
                      <a:pPr rtl="1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brevis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sz="1400" i="0" dirty="0" smtClean="0"/>
                        <a:t>opposition</a:t>
                      </a:r>
                      <a:endParaRPr lang="ar-SA" sz="140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400" i="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i="0" dirty="0" smtClean="0"/>
                        <a:t>Shaft of the metacarpal</a:t>
                      </a:r>
                      <a:r>
                        <a:rPr lang="en-US" sz="1400" b="0" i="0" baseline="0" dirty="0" smtClean="0"/>
                        <a:t> of thumb</a:t>
                      </a:r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FR</a:t>
                      </a:r>
                      <a:endParaRPr lang="ar-SA" sz="1400" b="0" i="0" dirty="0" smtClean="0"/>
                    </a:p>
                    <a:p>
                      <a:pPr rtl="1"/>
                      <a:endParaRPr lang="ar-SA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Opponens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16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pollicis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C:\Documents and Settings\User\My Documents\Student Gray\7. Upper limb\F66122-007-f120.jpg"/>
          <p:cNvPicPr>
            <a:picLocks noChangeAspect="1" noChangeArrowheads="1"/>
          </p:cNvPicPr>
          <p:nvPr/>
        </p:nvPicPr>
        <p:blipFill>
          <a:blip r:embed="rId2" cstate="print"/>
          <a:srcRect l="67705" b="13333"/>
          <a:stretch>
            <a:fillRect/>
          </a:stretch>
        </p:blipFill>
        <p:spPr bwMode="auto">
          <a:xfrm>
            <a:off x="6096000" y="5071238"/>
            <a:ext cx="2116992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 b="2366"/>
          <a:stretch>
            <a:fillRect/>
          </a:stretch>
        </p:blipFill>
        <p:spPr bwMode="auto">
          <a:xfrm>
            <a:off x="173427" y="1728944"/>
            <a:ext cx="3864620" cy="413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73426" y="1468817"/>
            <a:ext cx="4120033" cy="45390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00976" y="1562394"/>
          <a:ext cx="4438072" cy="26942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8276"/>
                <a:gridCol w="1277006"/>
                <a:gridCol w="1135118"/>
                <a:gridCol w="1237672"/>
              </a:tblGrid>
              <a:tr h="38004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ACT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INSER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ar-SA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4250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Ulnar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Adduction of thumb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base  of proximal phalanx </a:t>
                      </a:r>
                    </a:p>
                    <a:p>
                      <a:pPr rtl="1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thumb</a:t>
                      </a:r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Oblique head </a:t>
                      </a:r>
                    </a:p>
                    <a:p>
                      <a:pPr algn="l" rtl="0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&amp; 3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</a:p>
                    <a:p>
                      <a:pPr algn="l" rtl="0"/>
                      <a:endParaRPr lang="en-US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Transverse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head</a:t>
                      </a:r>
                    </a:p>
                    <a:p>
                      <a:pPr algn="l" rtl="0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metacarpal</a:t>
                      </a:r>
                      <a:endParaRPr lang="ar-SA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6736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Adductor  Pollicis Brevis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880" y="2142143"/>
            <a:ext cx="4114800" cy="3438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/>
              <a:t>Each tendon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Divides into two halves pass around the profundus tendon</a:t>
            </a:r>
          </a:p>
          <a:p>
            <a:pPr lvl="1"/>
            <a:r>
              <a:rPr lang="en-US" sz="2000" dirty="0" smtClean="0"/>
              <a:t>The two halves meet on the posterior aspect of Profundus </a:t>
            </a:r>
            <a:r>
              <a:rPr lang="en-US" sz="2000" dirty="0" smtClean="0">
                <a:solidFill>
                  <a:schemeClr val="tx1"/>
                </a:solidFill>
              </a:rPr>
              <a:t>tendon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Reunion of the two halves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Further division into two slips attached to the borders of middle phalanx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3000" contrast="39000"/>
          </a:blip>
          <a:srcRect b="5688"/>
          <a:stretch>
            <a:fillRect/>
          </a:stretch>
        </p:blipFill>
        <p:spPr bwMode="auto">
          <a:xfrm>
            <a:off x="4374574" y="1238250"/>
            <a:ext cx="4617026" cy="49149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334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Insertion of Flexor Dig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33"/>
            <a:ext cx="9144000" cy="599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Insertion of Flexor Dig Profundus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2" y="3451746"/>
            <a:ext cx="3810000" cy="1324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/>
              <a:t>Each tendon</a:t>
            </a:r>
          </a:p>
          <a:p>
            <a:pPr lvl="1"/>
            <a:r>
              <a:rPr lang="en-US" sz="2200" i="1" dirty="0" smtClean="0"/>
              <a:t>Inserted into the </a:t>
            </a:r>
            <a:r>
              <a:rPr lang="en-US" sz="2200" b="1" i="1" dirty="0" smtClean="0"/>
              <a:t>Base of the </a:t>
            </a:r>
            <a:r>
              <a:rPr lang="en-US" sz="2200" b="1" i="1" dirty="0" smtClean="0">
                <a:solidFill>
                  <a:srgbClr val="FF0000"/>
                </a:solidFill>
              </a:rPr>
              <a:t>Distal Phalanx.</a:t>
            </a:r>
          </a:p>
          <a:p>
            <a:endParaRPr lang="en-US" dirty="0"/>
          </a:p>
        </p:txBody>
      </p:sp>
      <p:pic>
        <p:nvPicPr>
          <p:cNvPr id="5" name="Picture 2" descr="E:\hand-wrist\scan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42000"/>
          </a:blip>
          <a:srcRect t="20265" r="36463" b="28178"/>
          <a:stretch>
            <a:fillRect/>
          </a:stretch>
        </p:blipFill>
        <p:spPr bwMode="auto">
          <a:xfrm>
            <a:off x="4495800" y="2133600"/>
            <a:ext cx="44196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344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Fibrous Flexor Sheath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3864" y="1752601"/>
            <a:ext cx="3962400" cy="4307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E39"/>
                </a:solidFill>
              </a:rPr>
              <a:t>A Strong Fibrous Sheath </a:t>
            </a:r>
            <a:r>
              <a:rPr lang="en-US" sz="2000" dirty="0" smtClean="0"/>
              <a:t>which covers the anterior surface of the fingers and attached to the sides of the phalanges.</a:t>
            </a:r>
          </a:p>
          <a:p>
            <a:r>
              <a:rPr lang="en-US" sz="2000" dirty="0" smtClean="0"/>
              <a:t>Its proximal end is </a:t>
            </a:r>
            <a:r>
              <a:rPr lang="en-US" sz="2000" dirty="0" smtClean="0">
                <a:solidFill>
                  <a:srgbClr val="FF0000"/>
                </a:solidFill>
              </a:rPr>
              <a:t>opened</a:t>
            </a:r>
            <a:r>
              <a:rPr lang="en-US" sz="2000" dirty="0" smtClean="0"/>
              <a:t>, Its distal end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closed</a:t>
            </a:r>
          </a:p>
          <a:p>
            <a:r>
              <a:rPr lang="en-US" sz="2000" dirty="0" smtClean="0"/>
              <a:t>The sheath with the anterior surfaces of the phalanges &amp; the </a:t>
            </a:r>
            <a:r>
              <a:rPr lang="en-US" sz="2000" dirty="0" err="1" smtClean="0"/>
              <a:t>interphalangeal</a:t>
            </a:r>
            <a:r>
              <a:rPr lang="en-US" sz="2000" dirty="0" smtClean="0"/>
              <a:t> joints form an </a:t>
            </a:r>
            <a:r>
              <a:rPr lang="en-US" sz="2000" b="1" i="1" dirty="0" smtClean="0">
                <a:solidFill>
                  <a:srgbClr val="0000FF"/>
                </a:solidFill>
              </a:rPr>
              <a:t>Osteofibrous blind Tunnel</a:t>
            </a:r>
            <a:r>
              <a:rPr lang="en-US" sz="2000" dirty="0" smtClean="0"/>
              <a:t>, for  the long flexor tendons of the fingers </a:t>
            </a:r>
            <a:endParaRPr lang="en-US" sz="2000" dirty="0"/>
          </a:p>
        </p:txBody>
      </p:sp>
      <p:pic>
        <p:nvPicPr>
          <p:cNvPr id="2050" name="Picture 2" descr="C:\Documents and Settings\Jamila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5788"/>
          <a:stretch>
            <a:fillRect/>
          </a:stretch>
        </p:blipFill>
        <p:spPr bwMode="auto">
          <a:xfrm>
            <a:off x="201304" y="1269232"/>
            <a:ext cx="4419600" cy="4810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467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Synovial Flexor Sheaths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9778" y="1524299"/>
            <a:ext cx="4038600" cy="4576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Common Synovial sheath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1700" b="1" dirty="0" smtClean="0"/>
              <a:t>(Ulnar Bursa)</a:t>
            </a:r>
            <a:r>
              <a:rPr lang="en-US" sz="1700" dirty="0" smtClean="0"/>
              <a:t> </a:t>
            </a:r>
          </a:p>
          <a:p>
            <a:pPr lvl="1"/>
            <a:r>
              <a:rPr lang="en-US" sz="1700" dirty="0" smtClean="0"/>
              <a:t>Invigilates all tendons of flexor digitorum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profundus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dirty="0" smtClean="0">
                <a:solidFill>
                  <a:srgbClr val="FF0000"/>
                </a:solidFill>
              </a:rPr>
              <a:t>Medial</a:t>
            </a:r>
            <a:r>
              <a:rPr lang="en-US" sz="1700" b="1" dirty="0" smtClean="0"/>
              <a:t> </a:t>
            </a:r>
            <a:r>
              <a:rPr lang="en-US" sz="1700" dirty="0" smtClean="0"/>
              <a:t>part of the sheath extends distally (without interruption) on the tendons of the 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dirty="0" smtClean="0">
                <a:solidFill>
                  <a:srgbClr val="FF0000"/>
                </a:solidFill>
              </a:rPr>
              <a:t>Lateral </a:t>
            </a:r>
            <a:r>
              <a:rPr lang="en-US" sz="1700" dirty="0" smtClean="0">
                <a:solidFill>
                  <a:schemeClr val="tx1"/>
                </a:solidFill>
              </a:rPr>
              <a:t>part o</a:t>
            </a:r>
            <a:r>
              <a:rPr lang="en-US" sz="1700" dirty="0" smtClean="0"/>
              <a:t>f the sheath stops on the middle of the palm.</a:t>
            </a:r>
          </a:p>
          <a:p>
            <a:pPr lvl="1"/>
            <a:r>
              <a:rPr lang="en-US" sz="1700" dirty="0" smtClean="0"/>
              <a:t>The distal ends of the long flexor tendons to(Index, Middle &amp; Ring) fingers acquire </a:t>
            </a:r>
            <a:r>
              <a:rPr lang="en-US" sz="1700" dirty="0" smtClean="0">
                <a:solidFill>
                  <a:srgbClr val="0000FF"/>
                </a:solidFill>
              </a:rPr>
              <a:t>digital synovial sheaths.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The synovial sheath </a:t>
            </a:r>
          </a:p>
          <a:p>
            <a:pPr lvl="1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(</a:t>
            </a:r>
            <a:r>
              <a:rPr lang="en-US" sz="1700" b="1" dirty="0" smtClean="0">
                <a:solidFill>
                  <a:schemeClr val="tx1"/>
                </a:solidFill>
              </a:rPr>
              <a:t>Radial Bursa)</a:t>
            </a:r>
            <a:r>
              <a:rPr lang="en-US" sz="1700" b="1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of flexor </a:t>
            </a:r>
            <a:r>
              <a:rPr lang="en-US" sz="1700" dirty="0" err="1" smtClean="0">
                <a:solidFill>
                  <a:schemeClr val="tx1"/>
                </a:solidFill>
              </a:rPr>
              <a:t>pollicis</a:t>
            </a:r>
            <a:r>
              <a:rPr lang="en-US" sz="1700" dirty="0" smtClean="0">
                <a:solidFill>
                  <a:schemeClr val="tx1"/>
                </a:solidFill>
              </a:rPr>
              <a:t> longus </a:t>
            </a:r>
            <a:r>
              <a:rPr lang="en-US" sz="1700" dirty="0" smtClean="0"/>
              <a:t>tendon has its</a:t>
            </a:r>
          </a:p>
          <a:p>
            <a:pPr lvl="1">
              <a:buNone/>
            </a:pPr>
            <a:r>
              <a:rPr lang="en-US" sz="1700" dirty="0" smtClean="0"/>
              <a:t>own synovial sheath</a:t>
            </a:r>
            <a:endParaRPr lang="en-US" sz="1700" b="1" dirty="0" smtClean="0">
              <a:solidFill>
                <a:srgbClr val="0000FF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2" descr="C:\Documents and Settings\User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 b="7586"/>
          <a:stretch>
            <a:fillRect/>
          </a:stretch>
        </p:blipFill>
        <p:spPr bwMode="auto">
          <a:xfrm>
            <a:off x="4648200" y="1905000"/>
            <a:ext cx="41148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90364" y="4981432"/>
            <a:ext cx="110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Ulnar Bursa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813947" y="5008730"/>
            <a:ext cx="641445" cy="95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632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Function of synovial sheaths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103" y="2191149"/>
            <a:ext cx="3581400" cy="13709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They protect &amp; lubricate the flexor &amp; extensor tendons. </a:t>
            </a:r>
            <a:endParaRPr lang="en-US" sz="2200" dirty="0"/>
          </a:p>
        </p:txBody>
      </p:sp>
      <p:pic>
        <p:nvPicPr>
          <p:cNvPr id="1026" name="Picture 2" descr="C9FF6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084" y="1652090"/>
            <a:ext cx="4433714" cy="48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74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Lumbrical</a:t>
            </a:r>
            <a:r>
              <a:rPr lang="en-US" sz="3200" b="1" dirty="0" smtClean="0">
                <a:solidFill>
                  <a:srgbClr val="FF0000"/>
                </a:solidFill>
              </a:rPr>
              <a:t> Muscles 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31609" y="1156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profundus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EXT. EXP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dirty="0" smtClean="0"/>
                        <a:t> &amp; 2</a:t>
                      </a:r>
                      <a:r>
                        <a:rPr lang="en-US" sz="1600" b="1" baseline="30000" dirty="0" smtClean="0"/>
                        <a:t>ND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smtClean="0">
                          <a:solidFill>
                            <a:srgbClr val="007E39"/>
                          </a:solidFill>
                        </a:rPr>
                        <a:t>MEDIAN</a:t>
                      </a:r>
                      <a:r>
                        <a:rPr lang="en-US" sz="1600" b="1" i="1" baseline="0" dirty="0" smtClean="0">
                          <a:solidFill>
                            <a:srgbClr val="007E39"/>
                          </a:solidFill>
                        </a:rPr>
                        <a:t> N</a:t>
                      </a:r>
                      <a:r>
                        <a:rPr lang="en-US" sz="1600" b="1" i="1" baseline="0" dirty="0" smtClean="0"/>
                        <a:t>).</a:t>
                      </a:r>
                    </a:p>
                    <a:p>
                      <a:r>
                        <a:rPr lang="en-US" sz="1600" b="1" i="1" baseline="0" dirty="0" smtClean="0"/>
                        <a:t>3</a:t>
                      </a:r>
                      <a:r>
                        <a:rPr lang="en-US" sz="1600" b="1" i="1" baseline="30000" dirty="0" smtClean="0"/>
                        <a:t>RD</a:t>
                      </a:r>
                      <a:r>
                        <a:rPr lang="en-US" sz="1600" b="1" i="1" baseline="0" dirty="0" smtClean="0"/>
                        <a:t> &amp; 4</a:t>
                      </a:r>
                      <a:r>
                        <a:rPr lang="en-US" sz="1600" b="1" i="1" baseline="30000" dirty="0" smtClean="0"/>
                        <a:t>TH</a:t>
                      </a:r>
                      <a:r>
                        <a:rPr lang="en-US" sz="1600" b="1" i="1" baseline="0" dirty="0" smtClean="0"/>
                        <a:t> </a:t>
                      </a:r>
                    </a:p>
                    <a:p>
                      <a:r>
                        <a:rPr lang="en-US" sz="1600" b="1" i="1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1" baseline="0" dirty="0" smtClean="0"/>
                        <a:t>(Deep branch)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2000"/>
          </a:blip>
          <a:srcRect b="5688"/>
          <a:stretch>
            <a:fillRect/>
          </a:stretch>
        </p:blipFill>
        <p:spPr bwMode="auto">
          <a:xfrm>
            <a:off x="177424" y="1074762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5978857" y="3088943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4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3425588" y="3198126"/>
            <a:ext cx="2286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9853" y="6141493"/>
            <a:ext cx="842429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Flex the </a:t>
            </a:r>
            <a:r>
              <a:rPr lang="en-US" dirty="0" err="1" smtClean="0"/>
              <a:t>metacarpophalangeal</a:t>
            </a:r>
            <a:r>
              <a:rPr lang="en-US" dirty="0" smtClean="0"/>
              <a:t> joints &amp; extend </a:t>
            </a:r>
            <a:r>
              <a:rPr lang="en-US" dirty="0" err="1" smtClean="0"/>
              <a:t>interphalangeal</a:t>
            </a:r>
            <a:r>
              <a:rPr lang="en-US" dirty="0" smtClean="0"/>
              <a:t> joints  except thumb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899" y="5718409"/>
            <a:ext cx="85087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3388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retinaculae &amp; palmar  aponeurosis).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retinaculum.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28145"/>
            <a:ext cx="9144000" cy="622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Action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Lumbricals</a:t>
            </a:r>
            <a:r>
              <a:rPr lang="en-US" sz="3200" b="1" dirty="0" smtClean="0">
                <a:solidFill>
                  <a:srgbClr val="FF0000"/>
                </a:solidFill>
              </a:rPr>
              <a:t> &amp; </a:t>
            </a:r>
            <a:r>
              <a:rPr lang="en-US" sz="3200" b="1" dirty="0" err="1" smtClean="0">
                <a:solidFill>
                  <a:srgbClr val="FF0000"/>
                </a:solidFill>
              </a:rPr>
              <a:t>Interossei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296" y="1584420"/>
            <a:ext cx="6705600" cy="4495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035296" y="295602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1496" y="280362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7096" y="166062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966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Palmar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886199" y="1920875"/>
          <a:ext cx="51054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/>
                <a:gridCol w="1701019"/>
                <a:gridCol w="533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+mn-lt"/>
                        </a:rPr>
                        <a:t>ORIG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dirty="0" smtClean="0">
                          <a:latin typeface="+mn-lt"/>
                        </a:rPr>
                        <a:t>1</a:t>
                      </a:r>
                      <a:r>
                        <a:rPr lang="en-US" sz="2400" b="0" i="0" u="none" baseline="30000" dirty="0" smtClean="0">
                          <a:latin typeface="+mn-lt"/>
                        </a:rPr>
                        <a:t>s</a:t>
                      </a:r>
                      <a:r>
                        <a:rPr lang="en-US" sz="2400" b="0" i="0" baseline="30000" dirty="0" smtClean="0">
                          <a:latin typeface="+mn-lt"/>
                        </a:rPr>
                        <a:t>t</a:t>
                      </a:r>
                      <a:r>
                        <a:rPr lang="en-US" sz="1800" b="0" i="0" baseline="0" dirty="0" smtClean="0">
                          <a:latin typeface="+mn-lt"/>
                        </a:rPr>
                        <a:t>b</a:t>
                      </a:r>
                      <a:r>
                        <a:rPr lang="en-US" b="0" i="0" dirty="0" smtClean="0">
                          <a:latin typeface="+mn-lt"/>
                        </a:rPr>
                        <a:t>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endParaRPr lang="en-US" b="0" i="0" u="none" dirty="0" smtClean="0">
                        <a:latin typeface="+mn-lt"/>
                      </a:endParaRPr>
                    </a:p>
                    <a:p>
                      <a:pPr rtl="0"/>
                      <a:r>
                        <a:rPr lang="en-US" b="1" i="0" u="none" dirty="0" smtClean="0">
                          <a:latin typeface="+mn-lt"/>
                        </a:rPr>
                        <a:t>Other three</a:t>
                      </a:r>
                      <a:r>
                        <a:rPr lang="en-US" b="0" i="0" u="none" dirty="0" smtClean="0">
                          <a:latin typeface="+mn-lt"/>
                        </a:rPr>
                        <a:t>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From ant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ring, &amp; little fingers and dorsal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extensor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Deep branch of  Ulnar</a:t>
                      </a:r>
                      <a:r>
                        <a:rPr lang="en-US" sz="1400" b="1" i="0" baseline="0" dirty="0" smtClean="0"/>
                        <a:t> nerve</a:t>
                      </a:r>
                      <a:endParaRPr lang="en-US" sz="1400" b="1" i="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Adduct</a:t>
                      </a:r>
                    </a:p>
                    <a:p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fingers toward center of  the 3</a:t>
                      </a:r>
                      <a:r>
                        <a:rPr kumimoji="0" lang="en-US" sz="16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finger</a:t>
                      </a:r>
                      <a:r>
                        <a:rPr kumimoji="0"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221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Dorsal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Interossei</a:t>
            </a:r>
            <a:r>
              <a:rPr lang="en-US" sz="3200" b="1" i="1" dirty="0" smtClean="0">
                <a:solidFill>
                  <a:srgbClr val="FF0000"/>
                </a:solidFill>
              </a:rPr>
              <a:t> 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62400" y="2286000"/>
          <a:ext cx="5029200" cy="392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smtClean="0"/>
                        <a:t>Phalanges </a:t>
                      </a:r>
                    </a:p>
                    <a:p>
                      <a:pPr rtl="0"/>
                      <a:r>
                        <a:rPr lang="en-US" b="1" i="0" dirty="0" smtClean="0"/>
                        <a:t>of index, middle &amp; ring finger &amp; dorsal</a:t>
                      </a:r>
                      <a:r>
                        <a:rPr lang="en-US" b="1" i="0" baseline="0" dirty="0" smtClean="0"/>
                        <a:t> extensor e</a:t>
                      </a:r>
                      <a:r>
                        <a:rPr lang="en-US" b="1" i="0" dirty="0" smtClean="0"/>
                        <a:t>xpansion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1" i="0" dirty="0" smtClean="0"/>
                        <a:t>Abduct</a:t>
                      </a:r>
                      <a:r>
                        <a:rPr lang="en-US" sz="1800" b="1" i="0" baseline="0" dirty="0" smtClean="0"/>
                        <a:t> </a:t>
                      </a:r>
                      <a:endParaRPr lang="en-US" sz="1800" b="1" i="0" dirty="0" smtClean="0"/>
                    </a:p>
                    <a:p>
                      <a:pPr rtl="0"/>
                      <a:r>
                        <a:rPr lang="en-US" sz="1800" b="1" i="0" dirty="0" smtClean="0"/>
                        <a:t>fingers away </a:t>
                      </a:r>
                      <a:r>
                        <a:rPr lang="en-US" sz="1800" b="1" i="0" dirty="0" err="1" smtClean="0"/>
                        <a:t>fromcenter</a:t>
                      </a:r>
                      <a:r>
                        <a:rPr lang="en-US" sz="1800" b="1" i="0" dirty="0" smtClean="0"/>
                        <a:t> of 3</a:t>
                      </a:r>
                      <a:r>
                        <a:rPr lang="en-US" sz="1800" b="1" i="0" baseline="30000" dirty="0" smtClean="0"/>
                        <a:t>rd. </a:t>
                      </a:r>
                    </a:p>
                    <a:p>
                      <a:pPr rtl="0"/>
                      <a:r>
                        <a:rPr lang="en-US" sz="1800" b="1" i="0" baseline="30000" dirty="0" smtClean="0"/>
                        <a:t>Flex</a:t>
                      </a:r>
                      <a:r>
                        <a:rPr lang="en-US" sz="1800" b="1" i="0" baseline="0" dirty="0" smtClean="0"/>
                        <a:t> </a:t>
                      </a:r>
                      <a:r>
                        <a:rPr lang="en-US" sz="1800" b="1" i="0" baseline="0" dirty="0" err="1" smtClean="0"/>
                        <a:t>metacarpo-phalangeal</a:t>
                      </a:r>
                      <a:r>
                        <a:rPr lang="en-US" sz="1800" b="1" i="0" baseline="0" dirty="0" smtClean="0"/>
                        <a:t> &amp; extend inter </a:t>
                      </a:r>
                      <a:r>
                        <a:rPr lang="en-US" sz="1800" b="1" i="0" baseline="0" dirty="0" err="1" smtClean="0"/>
                        <a:t>phalangeal</a:t>
                      </a:r>
                      <a:r>
                        <a:rPr lang="en-US" sz="1800" b="1" i="0" baseline="0" dirty="0" smtClean="0"/>
                        <a:t> joints</a:t>
                      </a:r>
                      <a:endParaRPr lang="en-US" sz="18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319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Extensor Expansion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559" y="1479332"/>
            <a:ext cx="37338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Formed from the expansion of extensor digitorum tendons</a:t>
            </a:r>
            <a:r>
              <a:rPr lang="en-US" sz="2000" i="1" dirty="0" smtClean="0"/>
              <a:t> 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 splits into </a:t>
            </a:r>
            <a:r>
              <a:rPr lang="en-US" sz="2000" b="1" i="1" dirty="0" smtClean="0"/>
              <a:t>3 parts</a:t>
            </a:r>
          </a:p>
          <a:p>
            <a:pPr lvl="1"/>
            <a:r>
              <a:rPr lang="en-US" sz="1800" b="1" i="1" dirty="0" smtClean="0">
                <a:solidFill>
                  <a:srgbClr val="0000FF"/>
                </a:solidFill>
              </a:rPr>
              <a:t>One Central</a:t>
            </a:r>
            <a:r>
              <a:rPr lang="en-US" sz="1800" i="1" dirty="0" smtClean="0"/>
              <a:t> inserted into the base of </a:t>
            </a:r>
            <a:r>
              <a:rPr lang="en-US" sz="1800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 inserted into the base of the </a:t>
            </a:r>
            <a:r>
              <a:rPr lang="en-US" sz="1800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>
                <a:solidFill>
                  <a:srgbClr val="007E39"/>
                </a:solidFill>
              </a:rPr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79575" y="1245476"/>
            <a:ext cx="3865845" cy="52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4400" b="1" i="1" dirty="0" smtClean="0">
                <a:solidFill>
                  <a:srgbClr val="FF0000"/>
                </a:solidFill>
              </a:rPr>
              <a:t>    Thank you</a:t>
            </a:r>
            <a:endParaRPr lang="ar-S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Wrist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5" y="1524000"/>
            <a:ext cx="4191000" cy="42304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b="1" i="1" dirty="0" smtClean="0"/>
              <a:t>Bands of Deep Fascia</a:t>
            </a:r>
            <a:endParaRPr lang="en-US" sz="1800" b="1" i="1" dirty="0" smtClean="0">
              <a:solidFill>
                <a:schemeClr val="tx1"/>
              </a:solidFill>
            </a:endParaRP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2"/>
            <a:r>
              <a:rPr lang="en-US" sz="1800" b="1" i="1" dirty="0" smtClean="0"/>
              <a:t>Hold the long flexor and extensor tendons in position at the wrist.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2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</a:p>
          <a:p>
            <a:pPr lvl="3"/>
            <a:r>
              <a:rPr lang="en-US" sz="1600" b="1" i="1" dirty="0" smtClean="0">
                <a:solidFill>
                  <a:schemeClr val="tx1"/>
                </a:solidFill>
              </a:rPr>
              <a:t>both attached to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/>
              <a:t>Pisiform</a:t>
            </a:r>
            <a:r>
              <a:rPr lang="en-US" sz="1600" b="1" i="1" dirty="0" smtClean="0"/>
              <a:t> &amp; Hook of </a:t>
            </a:r>
            <a:r>
              <a:rPr lang="en-US" sz="1600" b="1" i="1" dirty="0" err="1" smtClean="0"/>
              <a:t>Hamate</a:t>
            </a:r>
            <a:r>
              <a:rPr lang="en-US" sz="1600" b="1" i="1" dirty="0" smtClean="0"/>
              <a:t>. </a:t>
            </a:r>
          </a:p>
          <a:p>
            <a:pPr lvl="2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3"/>
            <a:r>
              <a:rPr lang="en-US" sz="1600" b="1" dirty="0" smtClean="0"/>
              <a:t>Flexor Retinaculum to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Scaphoid</a:t>
            </a:r>
            <a:r>
              <a:rPr lang="en-US" sz="1600" b="1" i="1" dirty="0" smtClean="0"/>
              <a:t> &amp; Trapezium.</a:t>
            </a:r>
          </a:p>
          <a:p>
            <a:pPr lvl="3"/>
            <a:r>
              <a:rPr lang="en-US" sz="1600" b="1" dirty="0" smtClean="0"/>
              <a:t>Extensor Retinaculum to </a:t>
            </a:r>
            <a:r>
              <a:rPr lang="en-US" sz="1600" b="1" i="1" dirty="0" smtClean="0"/>
              <a:t>Distal end of Radius</a:t>
            </a:r>
            <a:endParaRPr lang="en-US" sz="16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2913"/>
            <a:ext cx="2170095" cy="206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982" y="1731350"/>
            <a:ext cx="2564205" cy="13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225754" y="3247065"/>
            <a:ext cx="4291655" cy="33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82848" y="1049454"/>
            <a:ext cx="582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Flexor &amp; Extensor Retinaculae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Wrist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730" y="1364776"/>
            <a:ext cx="39851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Structures  pass superficial to the flexor retinaculum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ulnaris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Ulnar 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Ulnar artery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Palmar cutaneous branch of ulnar 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Palmaris longus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Palmar cutaneous branch of median nerve 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Structures  pass deep to the flexor retinaculum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FDS &amp; FDP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Median nerve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FPL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3000" contrast="43000"/>
          </a:blip>
          <a:srcRect/>
          <a:stretch>
            <a:fillRect/>
          </a:stretch>
        </p:blipFill>
        <p:spPr bwMode="auto">
          <a:xfrm>
            <a:off x="184811" y="1614132"/>
            <a:ext cx="4953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40527" y="6200251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Medial to Lateral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63772" y="1053997"/>
            <a:ext cx="3821374" cy="5166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Structures pass </a:t>
            </a:r>
            <a:r>
              <a:rPr lang="en-US" sz="2000" b="1" dirty="0" err="1" smtClean="0">
                <a:solidFill>
                  <a:schemeClr val="tx1"/>
                </a:solidFill>
              </a:rPr>
              <a:t>supercial</a:t>
            </a:r>
            <a:r>
              <a:rPr lang="en-US" sz="2000" b="1" dirty="0" smtClean="0">
                <a:solidFill>
                  <a:schemeClr val="tx1"/>
                </a:solidFill>
              </a:rPr>
              <a:t> to the extensor retinaculum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Dorsal cutaneous branch of the ulnar nerve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Basilic</a:t>
            </a:r>
            <a:r>
              <a:rPr lang="en-US" sz="1800" dirty="0" smtClean="0">
                <a:solidFill>
                  <a:schemeClr val="tx1"/>
                </a:solidFill>
              </a:rPr>
              <a:t> vein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Cephalic vein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Supercial</a:t>
            </a:r>
            <a:r>
              <a:rPr lang="en-US" sz="1800" dirty="0" smtClean="0">
                <a:solidFill>
                  <a:schemeClr val="tx1"/>
                </a:solidFill>
              </a:rPr>
              <a:t> branch of the radial nerve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The following structures pass beneath the extensor retinaculum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Extensor </a:t>
            </a:r>
            <a:r>
              <a:rPr lang="en-US" sz="1800" dirty="0" err="1" smtClean="0">
                <a:solidFill>
                  <a:schemeClr val="tx1"/>
                </a:solidFill>
              </a:rPr>
              <a:t>carpi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ulnaris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Extensor </a:t>
            </a:r>
            <a:r>
              <a:rPr lang="en-US" sz="1800" dirty="0" err="1" smtClean="0">
                <a:solidFill>
                  <a:schemeClr val="tx1"/>
                </a:solidFill>
              </a:rPr>
              <a:t>digiti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minimi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Extensor digitorum and extensor </a:t>
            </a:r>
            <a:r>
              <a:rPr lang="en-US" sz="1800" dirty="0" err="1" smtClean="0">
                <a:solidFill>
                  <a:schemeClr val="tx1"/>
                </a:solidFill>
              </a:rPr>
              <a:t>indicis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50000"/>
          </a:blip>
          <a:srcRect l="1379" t="46564" r="3793" b="4971"/>
          <a:stretch>
            <a:fillRect/>
          </a:stretch>
        </p:blipFill>
        <p:spPr bwMode="auto">
          <a:xfrm>
            <a:off x="4109554" y="1203420"/>
            <a:ext cx="4876800" cy="5105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8948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Wrist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7554" y="1889220"/>
            <a:ext cx="1752600" cy="304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2954" y="3337020"/>
            <a:ext cx="609600" cy="228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8879" y="6276019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Medial to Lateral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136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Carpal Tunnel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/>
          </a:blip>
          <a:srcRect b="2041"/>
          <a:stretch>
            <a:fillRect/>
          </a:stretch>
        </p:blipFill>
        <p:spPr bwMode="auto">
          <a:xfrm>
            <a:off x="228600" y="1905000"/>
            <a:ext cx="4191000" cy="4800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2665" y="2259843"/>
            <a:ext cx="4267200" cy="3376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Definition</a:t>
            </a:r>
          </a:p>
          <a:p>
            <a:pPr lvl="1"/>
            <a:r>
              <a:rPr lang="en-US" sz="1800" b="1" dirty="0" smtClean="0"/>
              <a:t>Is fibro-osseous tunnel formed by the concave anterior surface of the carpal bones &amp; close by the flexor retinaculum</a:t>
            </a:r>
            <a:endParaRPr lang="en-US" sz="1600" dirty="0" smtClean="0"/>
          </a:p>
          <a:p>
            <a:pPr lvl="1"/>
            <a:endParaRPr lang="en-US" sz="1400" dirty="0" smtClean="0"/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Contents</a:t>
            </a:r>
            <a:r>
              <a:rPr lang="en-US" sz="2000" b="1" u="sng" dirty="0" smtClean="0"/>
              <a:t> </a:t>
            </a:r>
          </a:p>
          <a:p>
            <a:pPr lvl="1"/>
            <a:r>
              <a:rPr lang="en-US" sz="1600" b="1" dirty="0" smtClean="0"/>
              <a:t>(Structures Beneath Flexor Retinaculum</a:t>
            </a:r>
            <a:endParaRPr lang="en-US" sz="1600" b="1" u="sng" dirty="0" smtClean="0"/>
          </a:p>
          <a:p>
            <a:pPr lvl="2"/>
            <a:r>
              <a:rPr lang="en-US" sz="1600" b="1" dirty="0" smtClean="0"/>
              <a:t>Flexure digitorum  </a:t>
            </a:r>
            <a:r>
              <a:rPr lang="en-US" sz="1600" b="1" dirty="0" err="1" smtClean="0"/>
              <a:t>superficialis</a:t>
            </a:r>
            <a:r>
              <a:rPr lang="en-US" sz="1600" b="1" dirty="0" smtClean="0"/>
              <a:t> &amp; profundus</a:t>
            </a:r>
          </a:p>
          <a:p>
            <a:pPr lvl="2"/>
            <a:r>
              <a:rPr lang="en-US" sz="1600" b="1" dirty="0" smtClean="0">
                <a:solidFill>
                  <a:schemeClr val="tx1"/>
                </a:solidFill>
              </a:rPr>
              <a:t>Median nerve</a:t>
            </a:r>
          </a:p>
          <a:p>
            <a:pPr lvl="2"/>
            <a:r>
              <a:rPr lang="en-US" sz="1600" b="1" dirty="0" smtClean="0"/>
              <a:t>Flexor </a:t>
            </a:r>
            <a:r>
              <a:rPr lang="en-US" sz="1600" b="1" dirty="0" err="1" smtClean="0"/>
              <a:t>carpi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radialis</a:t>
            </a:r>
            <a:endParaRPr lang="en-US" sz="1600" b="1" dirty="0" smtClean="0"/>
          </a:p>
          <a:p>
            <a:pPr lvl="2"/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38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97455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0595" y="2133600"/>
            <a:ext cx="533400" cy="152400"/>
          </a:xfrm>
          <a:prstGeom prst="rect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285" y="2458044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377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Capal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tunnel Syndrome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021" y="1306399"/>
            <a:ext cx="4976138" cy="3907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1600" b="1" dirty="0" smtClean="0">
                <a:solidFill>
                  <a:srgbClr val="0000FF"/>
                </a:solidFill>
              </a:rPr>
              <a:t>Definition:</a:t>
            </a:r>
            <a:r>
              <a:rPr lang="en-US" sz="1600" b="1" dirty="0" smtClean="0"/>
              <a:t> </a:t>
            </a:r>
          </a:p>
          <a:p>
            <a:pPr marL="54864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1600" dirty="0" smtClean="0"/>
              <a:t>Compression of the median nerve with in the carpal tunnel called carpal tunnel syndrome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Causes: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The exact cause of the compression is unknown but the thickening of the synovial sheaths of the flexor tendons or arthritic changes in carpal are responsible in many cases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FF"/>
                </a:solidFill>
              </a:rPr>
              <a:t>Manifestations:</a:t>
            </a:r>
            <a:endParaRPr lang="en-US" sz="1600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Burning </a:t>
            </a:r>
            <a:r>
              <a:rPr lang="en-US" sz="1600" dirty="0"/>
              <a:t>pain </a:t>
            </a:r>
            <a:r>
              <a:rPr lang="en-US" sz="1600" dirty="0" smtClean="0"/>
              <a:t>“pins &amp; needles” </a:t>
            </a:r>
            <a:r>
              <a:rPr lang="en-US" sz="1600" dirty="0"/>
              <a:t>in the lateral </a:t>
            </a:r>
            <a:r>
              <a:rPr lang="en-US" sz="1600" dirty="0" smtClean="0"/>
              <a:t>3 1/2 </a:t>
            </a:r>
            <a:r>
              <a:rPr lang="en-US" sz="1600" dirty="0"/>
              <a:t>fingers.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Weakness or atrophy </a:t>
            </a:r>
            <a:r>
              <a:rPr lang="en-US" sz="1600" dirty="0"/>
              <a:t>of the </a:t>
            </a:r>
            <a:r>
              <a:rPr lang="en-US" sz="1600" dirty="0" err="1"/>
              <a:t>thenar</a:t>
            </a:r>
            <a:r>
              <a:rPr lang="en-US" sz="1600" dirty="0"/>
              <a:t> muscles </a:t>
            </a:r>
            <a:r>
              <a:rPr lang="en-US" sz="1600" i="1" dirty="0" smtClean="0">
                <a:solidFill>
                  <a:srgbClr val="0000FF"/>
                </a:solidFill>
              </a:rPr>
              <a:t>Ape Hand</a:t>
            </a:r>
            <a:r>
              <a:rPr lang="en-US" sz="1600" i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Inability to </a:t>
            </a:r>
            <a:r>
              <a:rPr lang="en-US" sz="1600" dirty="0" smtClean="0">
                <a:solidFill>
                  <a:srgbClr val="007E39"/>
                </a:solidFill>
              </a:rPr>
              <a:t>oppose </a:t>
            </a:r>
            <a:r>
              <a:rPr lang="en-US" sz="1600" dirty="0" smtClean="0"/>
              <a:t>the thumb.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No </a:t>
            </a:r>
            <a:r>
              <a:rPr lang="en-US" sz="1600" dirty="0" err="1"/>
              <a:t>parethesia</a:t>
            </a:r>
            <a:r>
              <a:rPr lang="en-US" sz="1600" dirty="0"/>
              <a:t> over the </a:t>
            </a:r>
            <a:r>
              <a:rPr lang="en-US" sz="1600" dirty="0" err="1"/>
              <a:t>thenar</a:t>
            </a:r>
            <a:r>
              <a:rPr lang="en-US" sz="1600" dirty="0"/>
              <a:t> </a:t>
            </a:r>
            <a:r>
              <a:rPr lang="en-US" sz="1600" dirty="0" smtClean="0"/>
              <a:t>eminence?</a:t>
            </a:r>
            <a:endParaRPr lang="en-US" sz="1600" dirty="0"/>
          </a:p>
        </p:txBody>
      </p:sp>
      <p:pic>
        <p:nvPicPr>
          <p:cNvPr id="117764" name="Picture 4" descr="80C582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66465" t="25826" r="15877" b="19499"/>
          <a:stretch>
            <a:fillRect/>
          </a:stretch>
        </p:blipFill>
        <p:spPr>
          <a:xfrm>
            <a:off x="267229" y="1127351"/>
            <a:ext cx="3352800" cy="5029200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46789" y="5444520"/>
            <a:ext cx="510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condition is relieved by decompressing the tunnel by making a longitudinal incision through flexor retinaculum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668"/>
            <a:ext cx="9144000" cy="627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7202" y="1878672"/>
            <a:ext cx="4343400" cy="38442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Thickened deep fascia of the hand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Triangular in shape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Occupies the central area of the palm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apex is attached to the distal border of flexor retinaculum and receives the insertion of palmaris longus tendon.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Base divides at the bases of the fingers into four slips that pass into the fingers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chemeClr val="tx1"/>
                </a:solidFill>
              </a:rPr>
              <a:t>Functions:</a:t>
            </a:r>
          </a:p>
          <a:p>
            <a:pPr lvl="1"/>
            <a:r>
              <a:rPr lang="en-US" dirty="0" smtClean="0"/>
              <a:t>Gives firm attachment to the overlying skin and improves the grip.</a:t>
            </a:r>
          </a:p>
          <a:p>
            <a:pPr lvl="1"/>
            <a:r>
              <a:rPr lang="en-US" dirty="0" smtClean="0"/>
              <a:t>Protects the underlying tendons, vessels &amp; nerves.</a:t>
            </a:r>
            <a:endParaRPr lang="en-US" sz="1800" dirty="0" smtClean="0"/>
          </a:p>
          <a:p>
            <a:endParaRPr lang="en-US" sz="2000" b="1" dirty="0"/>
          </a:p>
        </p:txBody>
      </p:sp>
      <p:pic>
        <p:nvPicPr>
          <p:cNvPr id="1026" name="Picture 2" descr="C:\Documents and Settings\User\My Documents\My Pictures\Pictur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31000"/>
          </a:blip>
          <a:srcRect/>
          <a:stretch>
            <a:fillRect/>
          </a:stretch>
        </p:blipFill>
        <p:spPr bwMode="auto">
          <a:xfrm>
            <a:off x="443552" y="1487606"/>
            <a:ext cx="3581400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133600" y="44196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9000" y="1163286"/>
            <a:ext cx="2849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Palmar Aponeurosis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595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Palmaris Brevis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Student Gray\7. Upper limb\F66122-007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1000" contrast="38000"/>
          </a:blip>
          <a:srcRect l="12451" r="14377" b="5836"/>
          <a:stretch>
            <a:fillRect/>
          </a:stretch>
        </p:blipFill>
        <p:spPr bwMode="auto">
          <a:xfrm>
            <a:off x="5496635" y="1748051"/>
            <a:ext cx="3429000" cy="4175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01304" y="2024418"/>
          <a:ext cx="5175914" cy="173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686992"/>
                <a:gridCol w="1092858"/>
                <a:gridCol w="1932341"/>
              </a:tblGrid>
              <a:tr h="4203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INSERTION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1281070"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Flexor retinaculum &amp;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Palmar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aponeurosis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Skin of Palm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Ulnar</a:t>
                      </a:r>
                    </a:p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(Sup.</a:t>
                      </a:r>
                    </a:p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Branch)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Corrugation of skin to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1" dirty="0" smtClean="0"/>
                        <a:t>improve</a:t>
                      </a:r>
                    </a:p>
                    <a:p>
                      <a:r>
                        <a:rPr lang="en-US" b="0" i="1" dirty="0" smtClean="0"/>
                        <a:t>grip of palm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1939</TotalTime>
  <Words>1080</Words>
  <Application>Microsoft Office PowerPoint</Application>
  <PresentationFormat>On-screen Show (4:3)</PresentationFormat>
  <Paragraphs>245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OBJECTIVES</vt:lpstr>
      <vt:lpstr>The Wrist</vt:lpstr>
      <vt:lpstr>The Wrist</vt:lpstr>
      <vt:lpstr>The Wrist </vt:lpstr>
      <vt:lpstr>Carpal Tunnel</vt:lpstr>
      <vt:lpstr>Capal tunnel Syndrome</vt:lpstr>
      <vt:lpstr>Hand</vt:lpstr>
      <vt:lpstr>Palmaris Brevis</vt:lpstr>
      <vt:lpstr>Short Muscles of Thumb &amp; Little Finger</vt:lpstr>
      <vt:lpstr>Hypothenar Eminence</vt:lpstr>
      <vt:lpstr>Thenar Eminence</vt:lpstr>
      <vt:lpstr> Adductor  Pollicis Brevis </vt:lpstr>
      <vt:lpstr>Insertion of Flexor Dig Superficialis</vt:lpstr>
      <vt:lpstr>Insertion of Flexor Dig Profundus</vt:lpstr>
      <vt:lpstr>Fibrous Flexor Sheath</vt:lpstr>
      <vt:lpstr>Synovial Flexor Sheaths</vt:lpstr>
      <vt:lpstr>Function of synovial sheaths</vt:lpstr>
      <vt:lpstr>Lumbrical Muscles (4)</vt:lpstr>
      <vt:lpstr>Action of Lumbricals &amp; Interossei</vt:lpstr>
      <vt:lpstr>Palmar Interossei (4)</vt:lpstr>
      <vt:lpstr>Dorsal Interossei (4)</vt:lpstr>
      <vt:lpstr>Extensor Expansion</vt:lpstr>
      <vt:lpstr>    Thank you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256</cp:revision>
  <dcterms:created xsi:type="dcterms:W3CDTF">2010-12-28T10:24:27Z</dcterms:created>
  <dcterms:modified xsi:type="dcterms:W3CDTF">2012-12-16T12:35:23Z</dcterms:modified>
</cp:coreProperties>
</file>