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3" autoAdjust="0"/>
  </p:normalViewPr>
  <p:slideViewPr>
    <p:cSldViewPr>
      <p:cViewPr varScale="1">
        <p:scale>
          <a:sx n="68" d="100"/>
          <a:sy n="68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C798-3429-42D3-9514-DEBE69C4ACF3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24400"/>
            <a:ext cx="7391400" cy="2133600"/>
          </a:xfrm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Ahmed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Fathalla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Ibrahim</a:t>
            </a:r>
            <a:endParaRPr lang="en-US" sz="3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400" b="1" i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 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Anatomy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Medicine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Saud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ahmedfathala@hotmail.com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3429001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 fontScale="90000"/>
          </a:bodyPr>
          <a:lstStyle/>
          <a:p>
            <a:r>
              <a:rPr lang="en-US" sz="73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&amp; MEDIAL COMPARTMENTS OF THIGH</a:t>
            </a:r>
            <a: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/>
            </a:r>
            <a:b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543800" cy="641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COMPARTMENT OF THIGH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914400"/>
            <a:ext cx="3505200" cy="5943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longus</a:t>
            </a:r>
            <a:endParaRPr lang="en-US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brevis</a:t>
            </a:r>
            <a:endParaRPr lang="en-US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(Adductor part)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Gracilis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ADDUCTION OF HIP JOINT</a:t>
            </a: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N.B.: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Gracilis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also flexes knee joint</a:t>
            </a:r>
          </a:p>
          <a:p>
            <a:pPr>
              <a:buFont typeface="Wingdings" pitchFamily="2" charset="2"/>
              <a:buChar char="q"/>
            </a:pP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</a:t>
            </a:r>
          </a:p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OBTURATOR NERVE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6" descr="F66122-006-f0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0" y="990600"/>
            <a:ext cx="5111750" cy="5650279"/>
          </a:xfrm>
        </p:spPr>
      </p:pic>
      <p:sp>
        <p:nvSpPr>
          <p:cNvPr id="8" name="TextBox 7"/>
          <p:cNvSpPr txBox="1"/>
          <p:nvPr/>
        </p:nvSpPr>
        <p:spPr>
          <a:xfrm>
            <a:off x="7467600" y="4114800"/>
            <a:ext cx="12843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Adductor </a:t>
            </a:r>
            <a:r>
              <a:rPr lang="en-US" sz="1100" dirty="0" err="1" smtClean="0"/>
              <a:t>magnus</a:t>
            </a:r>
            <a:endParaRPr lang="en-US" sz="1100" dirty="0" smtClean="0"/>
          </a:p>
          <a:p>
            <a:pPr algn="ctr"/>
            <a:r>
              <a:rPr lang="en-US" sz="1100" dirty="0" smtClean="0"/>
              <a:t>(Adductor portion</a:t>
            </a:r>
            <a:r>
              <a:rPr lang="en-US" sz="1100" b="1" dirty="0" smtClean="0"/>
              <a:t>)</a:t>
            </a:r>
            <a:endParaRPr lang="en-US" sz="1100" b="1" dirty="0"/>
          </a:p>
        </p:txBody>
      </p:sp>
      <p:cxnSp>
        <p:nvCxnSpPr>
          <p:cNvPr id="12" name="Straight Connector 11"/>
          <p:cNvCxnSpPr>
            <a:stCxn id="8" idx="1"/>
          </p:cNvCxnSpPr>
          <p:nvPr/>
        </p:nvCxnSpPr>
        <p:spPr>
          <a:xfrm rot="10800000" flipV="1">
            <a:off x="6781800" y="4330244"/>
            <a:ext cx="685800" cy="13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91400" y="4724400"/>
            <a:ext cx="14029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Adductor </a:t>
            </a:r>
            <a:r>
              <a:rPr lang="en-US" sz="1100" dirty="0" err="1" smtClean="0"/>
              <a:t>magnus</a:t>
            </a:r>
            <a:endParaRPr lang="en-US" sz="1100" dirty="0" smtClean="0"/>
          </a:p>
          <a:p>
            <a:pPr algn="ctr"/>
            <a:r>
              <a:rPr lang="en-US" sz="1100" dirty="0" smtClean="0"/>
              <a:t>(Hamstring portions)</a:t>
            </a:r>
            <a:endParaRPr lang="en-US" sz="1100" dirty="0"/>
          </a:p>
        </p:txBody>
      </p:sp>
      <p:cxnSp>
        <p:nvCxnSpPr>
          <p:cNvPr id="15" name="Straight Connector 14"/>
          <p:cNvCxnSpPr>
            <a:stCxn id="13" idx="1"/>
          </p:cNvCxnSpPr>
          <p:nvPr/>
        </p:nvCxnSpPr>
        <p:spPr>
          <a:xfrm rot="10800000">
            <a:off x="6629400" y="4876800"/>
            <a:ext cx="762000" cy="63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Arrow 15"/>
          <p:cNvSpPr/>
          <p:nvPr/>
        </p:nvSpPr>
        <p:spPr>
          <a:xfrm>
            <a:off x="8382000" y="3352800"/>
            <a:ext cx="4572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8382000" y="2971800"/>
            <a:ext cx="4572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8686800" y="4267200"/>
            <a:ext cx="3048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5638800" y="3200400"/>
            <a:ext cx="228600" cy="76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553200" y="320040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2895600"/>
            <a:ext cx="453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000" y="3962400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24600" y="33528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1\My Documents\My Pictures\thigh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1524000" cy="3810000"/>
          </a:xfrm>
          <a:prstGeom prst="rect">
            <a:avLst/>
          </a:prstGeom>
          <a:noFill/>
        </p:spPr>
      </p:pic>
      <p:pic>
        <p:nvPicPr>
          <p:cNvPr id="1027" name="Picture 3" descr="C:\Documents and Settings\user1\My Documents\My Pictures\thigh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600200"/>
            <a:ext cx="1463675" cy="3657600"/>
          </a:xfrm>
          <a:prstGeom prst="rect">
            <a:avLst/>
          </a:prstGeom>
          <a:noFill/>
        </p:spPr>
      </p:pic>
      <p:pic>
        <p:nvPicPr>
          <p:cNvPr id="1028" name="Picture 4" descr="C:\Documents and Settings\user1\My Documents\My Pictures\thigh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447800"/>
            <a:ext cx="2041525" cy="3810000"/>
          </a:xfrm>
          <a:prstGeom prst="rect">
            <a:avLst/>
          </a:prstGeom>
          <a:noFill/>
        </p:spPr>
      </p:pic>
      <p:pic>
        <p:nvPicPr>
          <p:cNvPr id="1029" name="Picture 5" descr="C:\Documents and Settings\user1\My Documents\My Pictures\thigh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1447800"/>
            <a:ext cx="1450975" cy="3767137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52400" y="5562600"/>
            <a:ext cx="1713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8800" y="6096000"/>
            <a:ext cx="4155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</a:rPr>
              <a:t>Posterior border of femur (Linea </a:t>
            </a:r>
            <a:r>
              <a:rPr lang="en-US" b="1" dirty="0" err="1" smtClean="0">
                <a:solidFill>
                  <a:srgbClr val="0070C0"/>
                </a:solidFill>
              </a:rPr>
              <a:t>Aspera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9400" y="5715000"/>
            <a:ext cx="22926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</a:rPr>
              <a:t>Upper part of medial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surface of tibia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(behind </a:t>
            </a:r>
            <a:r>
              <a:rPr lang="en-US" b="1" dirty="0" err="1" smtClean="0">
                <a:solidFill>
                  <a:srgbClr val="0070C0"/>
                </a:solidFill>
              </a:rPr>
              <a:t>sartorius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4800" y="5181600"/>
            <a:ext cx="1753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longus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38400" y="5181600"/>
            <a:ext cx="1699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36676" y="5029200"/>
            <a:ext cx="1875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magnus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(adductor part)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81800" y="5105400"/>
            <a:ext cx="878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Gracilis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228600"/>
            <a:ext cx="1223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914400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Body of pubis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0" y="914400"/>
            <a:ext cx="2222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Body of pubis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Inferior pubic </a:t>
            </a:r>
            <a:r>
              <a:rPr lang="en-US" b="1" dirty="0" err="1" smtClean="0">
                <a:solidFill>
                  <a:srgbClr val="FF0000"/>
                </a:solidFill>
              </a:rPr>
              <a:t>ramus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62600" y="685800"/>
            <a:ext cx="2222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Inferior pubic </a:t>
            </a:r>
            <a:r>
              <a:rPr lang="en-US" b="1" dirty="0" err="1" smtClean="0">
                <a:solidFill>
                  <a:srgbClr val="FF0000"/>
                </a:solidFill>
              </a:rPr>
              <a:t>ramus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err="1" smtClean="0">
                <a:solidFill>
                  <a:srgbClr val="FF0000"/>
                </a:solidFill>
              </a:rPr>
              <a:t>Ischial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ramus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1" name="Straight Arrow Connector 40"/>
          <p:cNvCxnSpPr>
            <a:stCxn id="37" idx="2"/>
          </p:cNvCxnSpPr>
          <p:nvPr/>
        </p:nvCxnSpPr>
        <p:spPr>
          <a:xfrm rot="16200000" flipH="1">
            <a:off x="621994" y="1917394"/>
            <a:ext cx="1459468" cy="192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8" idx="2"/>
          </p:cNvCxnSpPr>
          <p:nvPr/>
        </p:nvCxnSpPr>
        <p:spPr>
          <a:xfrm rot="16200000" flipH="1">
            <a:off x="2936311" y="2021910"/>
            <a:ext cx="1182469" cy="26010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2"/>
          </p:cNvCxnSpPr>
          <p:nvPr/>
        </p:nvCxnSpPr>
        <p:spPr>
          <a:xfrm rot="5400000">
            <a:off x="5374712" y="1443820"/>
            <a:ext cx="1411069" cy="118769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9" idx="2"/>
          </p:cNvCxnSpPr>
          <p:nvPr/>
        </p:nvCxnSpPr>
        <p:spPr>
          <a:xfrm rot="16200000" flipH="1">
            <a:off x="6517711" y="1488510"/>
            <a:ext cx="1487269" cy="117450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0" idx="0"/>
          </p:cNvCxnSpPr>
          <p:nvPr/>
        </p:nvCxnSpPr>
        <p:spPr>
          <a:xfrm rot="16200000" flipV="1">
            <a:off x="1305478" y="3495122"/>
            <a:ext cx="2362200" cy="28395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0" idx="0"/>
          </p:cNvCxnSpPr>
          <p:nvPr/>
        </p:nvCxnSpPr>
        <p:spPr>
          <a:xfrm rot="16200000" flipV="1">
            <a:off x="2181778" y="4371422"/>
            <a:ext cx="2743200" cy="7059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0" idx="0"/>
          </p:cNvCxnSpPr>
          <p:nvPr/>
        </p:nvCxnSpPr>
        <p:spPr>
          <a:xfrm rot="5400000" flipH="1" flipV="1">
            <a:off x="3248578" y="4162978"/>
            <a:ext cx="2590800" cy="12752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1" idx="0"/>
          </p:cNvCxnSpPr>
          <p:nvPr/>
        </p:nvCxnSpPr>
        <p:spPr>
          <a:xfrm rot="16200000" flipV="1">
            <a:off x="7316854" y="5256146"/>
            <a:ext cx="762000" cy="1557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38800" y="3200400"/>
            <a:ext cx="1383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part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Straight Arrow Connector 27"/>
          <p:cNvCxnSpPr>
            <a:stCxn id="26" idx="1"/>
          </p:cNvCxnSpPr>
          <p:nvPr/>
        </p:nvCxnSpPr>
        <p:spPr>
          <a:xfrm rot="10800000" flipV="1">
            <a:off x="5181600" y="3369676"/>
            <a:ext cx="457200" cy="593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15000" y="4038600"/>
            <a:ext cx="1466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Hamstring part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Straight Arrow Connector 30"/>
          <p:cNvCxnSpPr>
            <a:stCxn id="29" idx="1"/>
          </p:cNvCxnSpPr>
          <p:nvPr/>
        </p:nvCxnSpPr>
        <p:spPr>
          <a:xfrm rot="10800000">
            <a:off x="5410200" y="4191001"/>
            <a:ext cx="304800" cy="168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38800" y="3657600"/>
            <a:ext cx="1549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hiatus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4" name="Straight Arrow Connector 43"/>
          <p:cNvCxnSpPr>
            <a:stCxn id="40" idx="1"/>
          </p:cNvCxnSpPr>
          <p:nvPr/>
        </p:nvCxnSpPr>
        <p:spPr>
          <a:xfrm rot="10800000" flipV="1">
            <a:off x="5334000" y="3826876"/>
            <a:ext cx="304800" cy="1355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28600"/>
            <a:ext cx="4495800" cy="7937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TRIANGLE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4572000" cy="68580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SITE: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Upper third of front of thigh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BOUNDARIES: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Base: inguinal ligament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Lateral: medial border of </a:t>
            </a:r>
            <a:r>
              <a:rPr lang="en-US" sz="2400" b="1" dirty="0" err="1" smtClean="0">
                <a:solidFill>
                  <a:srgbClr val="0070C0"/>
                </a:solidFill>
              </a:rPr>
              <a:t>sartorius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Medial: medial border of adductor </a:t>
            </a:r>
            <a:r>
              <a:rPr lang="en-US" sz="2400" b="1" dirty="0" err="1" smtClean="0">
                <a:solidFill>
                  <a:srgbClr val="0070C0"/>
                </a:solidFill>
              </a:rPr>
              <a:t>longus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ROOF: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Skin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Fasciae: superficial &amp; deep</a:t>
            </a:r>
          </a:p>
          <a:p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FLOOR: </a:t>
            </a:r>
            <a:r>
              <a:rPr lang="en-US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medial to lateral</a:t>
            </a:r>
            <a:endParaRPr lang="en-U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Adductor </a:t>
            </a:r>
            <a:r>
              <a:rPr lang="en-US" sz="2400" b="1" dirty="0" err="1" smtClean="0">
                <a:solidFill>
                  <a:srgbClr val="0070C0"/>
                </a:solidFill>
              </a:rPr>
              <a:t>longus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70C0"/>
                </a:solidFill>
              </a:rPr>
              <a:t>Pectineus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70C0"/>
                </a:solidFill>
              </a:rPr>
              <a:t>Psoas</a:t>
            </a:r>
            <a:r>
              <a:rPr lang="en-US" sz="2400" b="1" dirty="0" smtClean="0">
                <a:solidFill>
                  <a:srgbClr val="0070C0"/>
                </a:solidFill>
              </a:rPr>
              <a:t> major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70C0"/>
                </a:solidFill>
              </a:rPr>
              <a:t>Iliacus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Documents and Settings\user1\My Documents\My Pictures\thigh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95400"/>
            <a:ext cx="4302807" cy="51145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Down Arrow 5"/>
          <p:cNvSpPr/>
          <p:nvPr/>
        </p:nvSpPr>
        <p:spPr>
          <a:xfrm>
            <a:off x="6172200" y="1524000"/>
            <a:ext cx="2286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05600" y="1447800"/>
            <a:ext cx="191437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Base: inguinal ligament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334000" y="2590800"/>
            <a:ext cx="6096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48200" y="2362200"/>
            <a:ext cx="685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7010400" y="2590800"/>
            <a:ext cx="457200" cy="2286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01000" y="2514600"/>
            <a:ext cx="70564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28194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2514600"/>
            <a:ext cx="370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24384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19050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91200" y="1828800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4800600" cy="641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TRIANGLE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685800"/>
            <a:ext cx="3581400" cy="5867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CONTENTS: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vein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artery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Both vein &amp; artery are enclosed in a </a:t>
            </a:r>
            <a:r>
              <a:rPr lang="en-US" sz="2800" b="1" dirty="0" err="1" smtClean="0">
                <a:solidFill>
                  <a:srgbClr val="0070C0"/>
                </a:solidFill>
              </a:rPr>
              <a:t>fascial</a:t>
            </a:r>
            <a:r>
              <a:rPr lang="en-US" sz="2800" b="1" dirty="0" smtClean="0">
                <a:solidFill>
                  <a:srgbClr val="0070C0"/>
                </a:solidFill>
              </a:rPr>
              <a:t> envelope (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sheath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nerve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 inguinal lymph nodes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6" descr="Copy of F66122-006-f0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371600"/>
            <a:ext cx="4572000" cy="3848100"/>
          </a:xfrm>
        </p:spPr>
      </p:pic>
      <p:sp>
        <p:nvSpPr>
          <p:cNvPr id="8" name="Right Arrow 7"/>
          <p:cNvSpPr/>
          <p:nvPr/>
        </p:nvSpPr>
        <p:spPr>
          <a:xfrm>
            <a:off x="4267200" y="42672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114800" y="3962400"/>
            <a:ext cx="381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038600" y="2971800"/>
            <a:ext cx="381000" cy="152400"/>
          </a:xfrm>
          <a:prstGeom prst="rightArrow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flipV="1">
            <a:off x="4038600" y="3200400"/>
            <a:ext cx="381000" cy="1524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886200" y="3581400"/>
            <a:ext cx="457200" cy="1524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4800600"/>
            <a:ext cx="8686800" cy="2057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</a:t>
            </a:r>
            <a:r>
              <a:rPr lang="en-US" sz="2400" b="1" dirty="0" smtClean="0">
                <a:solidFill>
                  <a:srgbClr val="0070C0"/>
                </a:solidFill>
              </a:rPr>
              <a:t>A </a:t>
            </a:r>
            <a:r>
              <a:rPr lang="en-US" sz="2400" b="1" dirty="0" err="1" smtClean="0">
                <a:solidFill>
                  <a:srgbClr val="0070C0"/>
                </a:solidFill>
              </a:rPr>
              <a:t>fascial</a:t>
            </a:r>
            <a:r>
              <a:rPr lang="en-US" sz="2400" b="1" dirty="0" smtClean="0">
                <a:solidFill>
                  <a:srgbClr val="0070C0"/>
                </a:solidFill>
              </a:rPr>
              <a:t> envelope for femoral artery &amp; vein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SITE:</a:t>
            </a:r>
            <a:r>
              <a:rPr lang="en-US" sz="2400" b="1" dirty="0" smtClean="0">
                <a:solidFill>
                  <a:srgbClr val="0070C0"/>
                </a:solidFill>
              </a:rPr>
              <a:t> In middle third of front of  thigh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EXTENT:</a:t>
            </a:r>
            <a:r>
              <a:rPr lang="en-US" sz="2400" b="1" dirty="0" smtClean="0">
                <a:solidFill>
                  <a:srgbClr val="0070C0"/>
                </a:solidFill>
              </a:rPr>
              <a:t> From apex of femoral triangle to adductor hiatus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BOUNDARIES:</a:t>
            </a:r>
            <a:r>
              <a:rPr lang="en-US" sz="2400" b="1" dirty="0" smtClean="0">
                <a:solidFill>
                  <a:srgbClr val="0070C0"/>
                </a:solidFill>
              </a:rPr>
              <a:t> *Roof: Sartorius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                              *Floor: Adductor </a:t>
            </a:r>
            <a:r>
              <a:rPr lang="en-US" sz="2400" b="1" dirty="0" err="1" smtClean="0">
                <a:solidFill>
                  <a:srgbClr val="0070C0"/>
                </a:solidFill>
              </a:rPr>
              <a:t>longus</a:t>
            </a:r>
            <a:r>
              <a:rPr lang="en-US" sz="2400" b="1" dirty="0" smtClean="0">
                <a:solidFill>
                  <a:srgbClr val="0070C0"/>
                </a:solidFill>
              </a:rPr>
              <a:t> &amp; </a:t>
            </a:r>
            <a:r>
              <a:rPr lang="en-US" sz="2400" b="1" dirty="0" err="1" smtClean="0">
                <a:solidFill>
                  <a:srgbClr val="0070C0"/>
                </a:solidFill>
              </a:rPr>
              <a:t>magnus</a:t>
            </a:r>
            <a:endParaRPr lang="en-US" sz="2400" b="1" dirty="0" smtClean="0">
              <a:solidFill>
                <a:srgbClr val="0070C0"/>
              </a:solidFill>
            </a:endParaRPr>
          </a:p>
        </p:txBody>
      </p:sp>
      <p:pic>
        <p:nvPicPr>
          <p:cNvPr id="9" name="Content Placeholder 8" descr="Copy (2) of F66122-006-f0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0" y="0"/>
            <a:ext cx="3657600" cy="4800600"/>
          </a:xfrm>
        </p:spPr>
      </p:pic>
      <p:pic>
        <p:nvPicPr>
          <p:cNvPr id="2050" name="Picture 2" descr="C:\Documents and Settings\user1\Desktop\thigh\F66122-006-f0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81400" cy="4800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139255" y="1981200"/>
            <a:ext cx="338964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CANAL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3276600" y="4191000"/>
            <a:ext cx="685800" cy="3048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7848600" y="2819400"/>
            <a:ext cx="990600" cy="1588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6553200" y="4572000"/>
            <a:ext cx="22860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OF ANTERIOR COMPARTMENT OF THIGH:</a:t>
            </a:r>
          </a:p>
          <a:p>
            <a:pP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Flexors  of hip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dirty="0" smtClean="0">
                <a:solidFill>
                  <a:srgbClr val="0070C0"/>
                </a:solidFill>
              </a:rPr>
              <a:t>Sartorius, </a:t>
            </a:r>
            <a:r>
              <a:rPr lang="en-US" b="1" dirty="0" err="1" smtClean="0">
                <a:solidFill>
                  <a:srgbClr val="0070C0"/>
                </a:solidFill>
              </a:rPr>
              <a:t>pectineus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psoas</a:t>
            </a:r>
            <a:r>
              <a:rPr lang="en-US" b="1" dirty="0" smtClean="0">
                <a:solidFill>
                  <a:srgbClr val="0070C0"/>
                </a:solidFill>
              </a:rPr>
              <a:t> major &amp; </a:t>
            </a:r>
            <a:r>
              <a:rPr lang="en-US" b="1" dirty="0" err="1" smtClean="0">
                <a:solidFill>
                  <a:srgbClr val="0070C0"/>
                </a:solidFill>
              </a:rPr>
              <a:t>iliacus</a:t>
            </a:r>
            <a:r>
              <a:rPr lang="en-US" b="1" dirty="0" smtClean="0">
                <a:solidFill>
                  <a:srgbClr val="0070C0"/>
                </a:solidFill>
              </a:rPr>
              <a:t> (all are inserted into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femur</a:t>
            </a:r>
            <a:r>
              <a:rPr lang="en-US" b="1" dirty="0" smtClean="0">
                <a:solidFill>
                  <a:srgbClr val="0070C0"/>
                </a:solidFill>
              </a:rPr>
              <a:t> EXCEPT: Sartorius: inserted into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tibia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N.B.: Tailor’s position </a:t>
            </a:r>
            <a:r>
              <a:rPr lang="en-US" b="1" dirty="0" smtClean="0">
                <a:solidFill>
                  <a:srgbClr val="0070C0"/>
                </a:solidFill>
              </a:rPr>
              <a:t>performed by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sartorius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flexion, abduction &amp; lateral rotation of hip + flexion of knee.</a:t>
            </a:r>
          </a:p>
          <a:p>
            <a:pP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Extensors of knee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dirty="0" smtClean="0">
                <a:solidFill>
                  <a:srgbClr val="0070C0"/>
                </a:solidFill>
              </a:rPr>
              <a:t>Quadriceps </a:t>
            </a:r>
            <a:r>
              <a:rPr lang="en-US" b="1" dirty="0" err="1" smtClean="0">
                <a:solidFill>
                  <a:srgbClr val="0070C0"/>
                </a:solidFill>
              </a:rPr>
              <a:t>femoris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parts originate from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femur</a:t>
            </a:r>
            <a:r>
              <a:rPr lang="en-US" b="1" dirty="0" smtClean="0">
                <a:solidFill>
                  <a:srgbClr val="0070C0"/>
                </a:solidFill>
              </a:rPr>
              <a:t> EXCEPT: Rectus </a:t>
            </a:r>
            <a:r>
              <a:rPr lang="en-US" b="1" dirty="0" err="1" smtClean="0">
                <a:solidFill>
                  <a:srgbClr val="0070C0"/>
                </a:solidFill>
              </a:rPr>
              <a:t>femoris</a:t>
            </a:r>
            <a:r>
              <a:rPr lang="en-US" b="1" dirty="0" smtClean="0">
                <a:solidFill>
                  <a:srgbClr val="0070C0"/>
                </a:solidFill>
              </a:rPr>
              <a:t>: from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parts are inserted into patella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femoral nerve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OF MEDIAL COMPARTMENT OF THIGH: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muscles adduct hip joint.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Gracilis</a:t>
            </a:r>
            <a:r>
              <a:rPr lang="en-US" b="1" dirty="0" smtClean="0">
                <a:solidFill>
                  <a:srgbClr val="0070C0"/>
                </a:solidFill>
              </a:rPr>
              <a:t> also flexes knee joint.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ATTACHMENTS: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muscles originates from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pubic bone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muscles are inserted into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 border of femur </a:t>
            </a:r>
            <a:r>
              <a:rPr lang="en-US" b="1" dirty="0" smtClean="0">
                <a:solidFill>
                  <a:srgbClr val="0070C0"/>
                </a:solidFill>
              </a:rPr>
              <a:t>EXCEPT: </a:t>
            </a:r>
            <a:r>
              <a:rPr lang="en-US" b="1" dirty="0" err="1" smtClean="0">
                <a:solidFill>
                  <a:srgbClr val="0070C0"/>
                </a:solidFill>
              </a:rPr>
              <a:t>gracilis</a:t>
            </a:r>
            <a:r>
              <a:rPr lang="en-US" b="1" dirty="0" smtClean="0">
                <a:solidFill>
                  <a:srgbClr val="0070C0"/>
                </a:solidFill>
              </a:rPr>
              <a:t>: into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tibia</a:t>
            </a:r>
            <a:r>
              <a:rPr lang="en-US" b="1" dirty="0" smtClean="0">
                <a:solidFill>
                  <a:srgbClr val="0070C0"/>
                </a:solidFill>
              </a:rPr>
              <a:t> (as </a:t>
            </a:r>
            <a:r>
              <a:rPr lang="en-US" b="1" dirty="0" err="1" smtClean="0">
                <a:solidFill>
                  <a:srgbClr val="0070C0"/>
                </a:solidFill>
              </a:rPr>
              <a:t>sartorius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err="1" smtClean="0">
                <a:solidFill>
                  <a:srgbClr val="0070C0"/>
                </a:solidFill>
              </a:rPr>
              <a:t>Obturator</a:t>
            </a:r>
            <a:r>
              <a:rPr lang="en-US" b="1" dirty="0" smtClean="0">
                <a:solidFill>
                  <a:srgbClr val="0070C0"/>
                </a:solidFill>
              </a:rPr>
              <a:t> nerve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one of the following muscles is supplied by femoral nerve?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mtClean="0">
                <a:solidFill>
                  <a:srgbClr val="0070C0"/>
                </a:solidFill>
              </a:rPr>
              <a:t>Sartorius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mtClean="0">
                <a:solidFill>
                  <a:srgbClr val="0070C0"/>
                </a:solidFill>
              </a:rPr>
              <a:t>Gracilis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mtClean="0">
                <a:solidFill>
                  <a:srgbClr val="0070C0"/>
                </a:solidFill>
              </a:rPr>
              <a:t>Adductor longus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mtClean="0">
                <a:solidFill>
                  <a:srgbClr val="0070C0"/>
                </a:solidFill>
              </a:rPr>
              <a:t>Adductor brevis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971800" y="2819400"/>
            <a:ext cx="914400" cy="3048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one of the following muscles is inserted into the tibia?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Sartorius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Pectineus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Iliacus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Adductor </a:t>
            </a:r>
            <a:r>
              <a:rPr lang="en-US" b="1" dirty="0" err="1" smtClean="0">
                <a:solidFill>
                  <a:srgbClr val="0070C0"/>
                </a:solidFill>
              </a:rPr>
              <a:t>longus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3048000" y="2819400"/>
            <a:ext cx="914400" cy="3048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1676400" y="2590800"/>
            <a:ext cx="569258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THANK YOU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410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9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lecture, students should: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List </a:t>
            </a:r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b="1" i="1" dirty="0" smtClean="0">
                <a:solidFill>
                  <a:srgbClr val="0070C0"/>
                </a:solidFill>
              </a:rPr>
              <a:t>of muscles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compartment of thigh.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anatomy of muscles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compartment of thigh </a:t>
            </a:r>
            <a:r>
              <a:rPr lang="en-US" b="1" i="1" dirty="0" smtClean="0">
                <a:solidFill>
                  <a:srgbClr val="0070C0"/>
                </a:solidFill>
              </a:rPr>
              <a:t>regarding: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origin, insertion, nerve supply and actions.</a:t>
            </a:r>
          </a:p>
          <a:p>
            <a:pP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List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name </a:t>
            </a:r>
            <a:r>
              <a:rPr lang="en-US" b="1" i="1" dirty="0" smtClean="0">
                <a:solidFill>
                  <a:srgbClr val="0070C0"/>
                </a:solidFill>
              </a:rPr>
              <a:t>of muscles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compartment of thigh.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anatomy of muscles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compartment of thigh </a:t>
            </a:r>
            <a:r>
              <a:rPr lang="en-US" b="1" i="1" dirty="0" smtClean="0">
                <a:solidFill>
                  <a:srgbClr val="0070C0"/>
                </a:solidFill>
              </a:rPr>
              <a:t>regarding: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origin, insertion, nerve supply and actions.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anatomy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triangle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canal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regarding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site, boundaries and contents.</a:t>
            </a:r>
          </a:p>
          <a:p>
            <a:pPr>
              <a:buNone/>
            </a:pPr>
            <a:endParaRPr lang="en-US" b="1" i="1" dirty="0" smtClean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§"/>
            </a:pP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user1\My Documents\My Pictures\thigh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676400"/>
            <a:ext cx="3594100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04800" y="457200"/>
            <a:ext cx="853522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The thigh is divided into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compartments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 by 3 </a:t>
            </a:r>
            <a:r>
              <a:rPr lang="en-US" sz="2400" b="1" dirty="0" err="1" smtClean="0">
                <a:solidFill>
                  <a:srgbClr val="C00000"/>
                </a:solidFill>
              </a:rPr>
              <a:t>intermuscular</a:t>
            </a:r>
            <a:r>
              <a:rPr lang="en-US" sz="2400" b="1" dirty="0" smtClean="0">
                <a:solidFill>
                  <a:srgbClr val="C00000"/>
                </a:solidFill>
              </a:rPr>
              <a:t> septa (extending from deep fascia into femur)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1" y="1676400"/>
            <a:ext cx="2743200" cy="35394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Compartment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Extensors of knee:</a:t>
            </a:r>
          </a:p>
          <a:p>
            <a:r>
              <a:rPr lang="en-US" sz="2000" b="1" dirty="0" smtClean="0"/>
              <a:t>    </a:t>
            </a:r>
            <a:r>
              <a:rPr lang="en-US" sz="2000" b="1" dirty="0" smtClean="0">
                <a:solidFill>
                  <a:srgbClr val="0070C0"/>
                </a:solidFill>
              </a:rPr>
              <a:t>Quadriceps </a:t>
            </a:r>
            <a:r>
              <a:rPr lang="en-US" sz="2000" b="1" dirty="0" err="1" smtClean="0">
                <a:solidFill>
                  <a:srgbClr val="0070C0"/>
                </a:solidFill>
              </a:rPr>
              <a:t>femoris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Flexors of hip: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1. Sartorius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2. </a:t>
            </a:r>
            <a:r>
              <a:rPr lang="en-US" sz="2000" b="1" dirty="0" err="1" smtClean="0">
                <a:solidFill>
                  <a:srgbClr val="0070C0"/>
                </a:solidFill>
              </a:rPr>
              <a:t>Pectineus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   3. </a:t>
            </a:r>
            <a:r>
              <a:rPr lang="en-US" sz="2000" b="1" dirty="0" err="1" smtClean="0">
                <a:solidFill>
                  <a:srgbClr val="0070C0"/>
                </a:solidFill>
              </a:rPr>
              <a:t>psoas</a:t>
            </a:r>
            <a:r>
              <a:rPr lang="en-US" sz="2000" b="1" dirty="0" smtClean="0">
                <a:solidFill>
                  <a:srgbClr val="0070C0"/>
                </a:solidFill>
              </a:rPr>
              <a:t> major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4. </a:t>
            </a:r>
            <a:r>
              <a:rPr lang="en-US" sz="2000" b="1" dirty="0" err="1" smtClean="0">
                <a:solidFill>
                  <a:srgbClr val="0070C0"/>
                </a:solidFill>
              </a:rPr>
              <a:t>Iliacus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nerve</a:t>
            </a:r>
          </a:p>
          <a:p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590800" cy="32316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Compartment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Adductors of hip: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1. Adductor </a:t>
            </a:r>
            <a:r>
              <a:rPr lang="en-US" sz="2000" b="1" dirty="0" err="1" smtClean="0">
                <a:solidFill>
                  <a:srgbClr val="0070C0"/>
                </a:solidFill>
              </a:rPr>
              <a:t>longus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   2. Adductor </a:t>
            </a:r>
            <a:r>
              <a:rPr lang="en-US" sz="2000" b="1" dirty="0" err="1" smtClean="0">
                <a:solidFill>
                  <a:srgbClr val="0070C0"/>
                </a:solidFill>
              </a:rPr>
              <a:t>brevis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   3. Adductor </a:t>
            </a:r>
            <a:r>
              <a:rPr lang="en-US" sz="2000" b="1" dirty="0" err="1" smtClean="0">
                <a:solidFill>
                  <a:srgbClr val="0070C0"/>
                </a:solidFill>
              </a:rPr>
              <a:t>magnus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   (adductor part)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4. </a:t>
            </a:r>
            <a:r>
              <a:rPr lang="en-US" sz="2000" b="1" dirty="0" err="1" smtClean="0">
                <a:solidFill>
                  <a:srgbClr val="0070C0"/>
                </a:solidFill>
              </a:rPr>
              <a:t>Gracilis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 </a:t>
            </a:r>
            <a:r>
              <a:rPr lang="en-US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Obturator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nerve</a:t>
            </a:r>
          </a:p>
          <a:p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5029200"/>
            <a:ext cx="4085414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 Compartment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Flexors of knee &amp; extensors of hip: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Hamstrings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</a:t>
            </a:r>
          </a:p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Sciatic nerve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COMPARTMENT OF THIGH 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6" name="Picture 2" descr="C:\Documents and Settings\user1\My Documents\My Pictures\thigh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143000"/>
            <a:ext cx="4419599" cy="5486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Left Arrow 4"/>
          <p:cNvSpPr/>
          <p:nvPr/>
        </p:nvSpPr>
        <p:spPr>
          <a:xfrm>
            <a:off x="5867400" y="3276600"/>
            <a:ext cx="3810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5867400" y="2438400"/>
            <a:ext cx="3810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0" y="32004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22860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5943600" y="1981200"/>
            <a:ext cx="3810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0" y="1828800"/>
            <a:ext cx="545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5638800" y="1752600"/>
            <a:ext cx="3810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1676400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6248400" y="4419600"/>
            <a:ext cx="304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6248400" y="4191000"/>
            <a:ext cx="304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6248400" y="5029200"/>
            <a:ext cx="304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4572000"/>
            <a:ext cx="15664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Vastus</a:t>
            </a:r>
            <a:r>
              <a:rPr lang="en-US" sz="1100" dirty="0" smtClean="0"/>
              <a:t> </a:t>
            </a:r>
            <a:r>
              <a:rPr lang="en-US" sz="1100" dirty="0" err="1" smtClean="0"/>
              <a:t>Intermedius</a:t>
            </a:r>
            <a:endParaRPr lang="en-US" sz="1100" dirty="0" smtClean="0"/>
          </a:p>
          <a:p>
            <a:pPr algn="ctr"/>
            <a:r>
              <a:rPr lang="en-US" sz="1100" dirty="0" smtClean="0"/>
              <a:t>(deep to rectus </a:t>
            </a:r>
            <a:r>
              <a:rPr lang="en-US" sz="1100" dirty="0" err="1" smtClean="0"/>
              <a:t>femoris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sp>
        <p:nvSpPr>
          <p:cNvPr id="21" name="Left Arrow 20"/>
          <p:cNvSpPr/>
          <p:nvPr/>
        </p:nvSpPr>
        <p:spPr>
          <a:xfrm>
            <a:off x="6324600" y="4648200"/>
            <a:ext cx="304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581400" y="4343400"/>
            <a:ext cx="445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RF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Straight Connector 23"/>
          <p:cNvCxnSpPr>
            <a:stCxn id="18" idx="1"/>
          </p:cNvCxnSpPr>
          <p:nvPr/>
        </p:nvCxnSpPr>
        <p:spPr>
          <a:xfrm rot="10800000">
            <a:off x="4114800" y="4648200"/>
            <a:ext cx="914400" cy="13924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95600" y="3962400"/>
            <a:ext cx="336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</a:p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91000" y="4800600"/>
            <a:ext cx="409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</a:p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" y="1752600"/>
            <a:ext cx="2109167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</a:t>
            </a:r>
          </a:p>
          <a:p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nerve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34200" y="4343400"/>
            <a:ext cx="204536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Quadriceps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femoris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" name="Straight Connector 33"/>
          <p:cNvCxnSpPr>
            <a:endCxn id="15" idx="3"/>
          </p:cNvCxnSpPr>
          <p:nvPr/>
        </p:nvCxnSpPr>
        <p:spPr>
          <a:xfrm rot="16200000" flipV="1">
            <a:off x="6553200" y="4267200"/>
            <a:ext cx="3048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6629400" y="4495800"/>
            <a:ext cx="30480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17" idx="3"/>
          </p:cNvCxnSpPr>
          <p:nvPr/>
        </p:nvCxnSpPr>
        <p:spPr>
          <a:xfrm rot="5400000">
            <a:off x="6477000" y="472440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21" idx="3"/>
          </p:cNvCxnSpPr>
          <p:nvPr/>
        </p:nvCxnSpPr>
        <p:spPr>
          <a:xfrm rot="10800000" flipV="1">
            <a:off x="6629400" y="4648200"/>
            <a:ext cx="1524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 animBg="1"/>
      <p:bldP spid="11" grpId="0" animBg="1"/>
      <p:bldP spid="12" grpId="0"/>
      <p:bldP spid="13" grpId="0" animBg="1"/>
      <p:bldP spid="15" grpId="0" animBg="1"/>
      <p:bldP spid="17" grpId="0" animBg="1"/>
      <p:bldP spid="21" grpId="0" animBg="1"/>
      <p:bldP spid="25" grpId="0"/>
      <p:bldP spid="26" grpId="0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76800" y="152400"/>
            <a:ext cx="3810000" cy="609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SARTORIUS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52400" y="1143000"/>
            <a:ext cx="3886200" cy="5486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Anterior superior iliac spine</a:t>
            </a: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Upper part of medial surface of tibia</a:t>
            </a:r>
          </a:p>
          <a:p>
            <a:pPr algn="ctr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</a:p>
          <a:p>
            <a:pPr algn="ctr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(TAILOR’S POSITION)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Flexion, abduction &amp; lateral rotation of hip joint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Flexion of knee joint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2531" name="Picture 3" descr="C:\Documents and Settings\user1\My Documents\My Pictures\thigh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914400"/>
            <a:ext cx="1914144" cy="56875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532" name="Picture 4" descr="C:\Documents and Settings\user1\My Documents\My Pictures\thigh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219200"/>
            <a:ext cx="3048000" cy="51054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" name="TextBox 18"/>
          <p:cNvSpPr txBox="1"/>
          <p:nvPr/>
        </p:nvSpPr>
        <p:spPr>
          <a:xfrm>
            <a:off x="6629400" y="27432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95800" y="30480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743200" y="1524000"/>
            <a:ext cx="16002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2552700" y="4000500"/>
            <a:ext cx="251460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04800"/>
            <a:ext cx="3008313" cy="5651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PECTINEUS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62000"/>
            <a:ext cx="3657600" cy="5791200"/>
          </a:xfrm>
        </p:spPr>
        <p:txBody>
          <a:bodyPr>
            <a:normAutofit lnSpcReduction="10000"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Superior pubic </a:t>
            </a:r>
            <a:r>
              <a:rPr lang="en-US" sz="3200" b="1" dirty="0" err="1" smtClean="0">
                <a:solidFill>
                  <a:srgbClr val="FF0000"/>
                </a:solidFill>
              </a:rPr>
              <a:t>ramus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Back of femur (below lesser </a:t>
            </a:r>
            <a:r>
              <a:rPr lang="en-US" sz="3200" b="1" dirty="0" err="1" smtClean="0">
                <a:solidFill>
                  <a:srgbClr val="0070C0"/>
                </a:solidFill>
              </a:rPr>
              <a:t>trochanter</a:t>
            </a:r>
            <a:r>
              <a:rPr lang="en-US" sz="32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Flexion &amp; adduction of hip joint</a:t>
            </a:r>
          </a:p>
          <a:p>
            <a:endParaRPr lang="en-US" dirty="0"/>
          </a:p>
        </p:txBody>
      </p:sp>
      <p:pic>
        <p:nvPicPr>
          <p:cNvPr id="23554" name="Picture 2" descr="C:\Documents and Settings\user1\My Documents\My Pictures\thigh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762000"/>
            <a:ext cx="1956816" cy="5105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4" descr="C:\Documents and Settings\user1\My Documents\My Pictures\thigh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524000"/>
            <a:ext cx="3048000" cy="51054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0" name="Straight Arrow Connector 9"/>
          <p:cNvCxnSpPr/>
          <p:nvPr/>
        </p:nvCxnSpPr>
        <p:spPr>
          <a:xfrm>
            <a:off x="2971800" y="1676400"/>
            <a:ext cx="19050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743200" y="2971800"/>
            <a:ext cx="1600200" cy="228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25146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0" y="25146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05800" cy="641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ILIOPSOAS: ILIACUS &amp; PSOAS MAJOR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5410200"/>
            <a:ext cx="4114800" cy="1295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Lesser </a:t>
            </a:r>
            <a:r>
              <a:rPr lang="en-US" sz="2800" b="1" dirty="0" err="1" smtClean="0">
                <a:solidFill>
                  <a:srgbClr val="0070C0"/>
                </a:solidFill>
              </a:rPr>
              <a:t>trochanter</a:t>
            </a:r>
            <a:r>
              <a:rPr lang="en-US" sz="2800" b="1" dirty="0" smtClean="0">
                <a:solidFill>
                  <a:srgbClr val="0070C0"/>
                </a:solidFill>
              </a:rPr>
              <a:t> of femur</a:t>
            </a:r>
          </a:p>
        </p:txBody>
      </p:sp>
      <p:pic>
        <p:nvPicPr>
          <p:cNvPr id="24578" name="Picture 2" descr="C:\Documents and Settings\user1\My Documents\My Pictures\thigh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990600"/>
            <a:ext cx="3200400" cy="4114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4" descr="C:\Documents and Settings\user1\My Documents\My Pictures\thigh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990600"/>
            <a:ext cx="3200400" cy="42671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8" name="Straight Arrow Connector 7"/>
          <p:cNvCxnSpPr/>
          <p:nvPr/>
        </p:nvCxnSpPr>
        <p:spPr>
          <a:xfrm rot="5400000" flipH="1" flipV="1">
            <a:off x="1790700" y="49149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86400" y="5410200"/>
            <a:ext cx="29617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Flexion of hip joint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3276600"/>
            <a:ext cx="409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9800" y="320040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1447800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1447801"/>
            <a:ext cx="386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  <a:p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486400" cy="7937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QUADRICEPS FEMORIS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143000"/>
            <a:ext cx="4038600" cy="5334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Rectus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femoris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800" b="1" dirty="0" smtClean="0">
                <a:solidFill>
                  <a:srgbClr val="0070C0"/>
                </a:solidFill>
              </a:rPr>
              <a:t>Anterior inferior iliac spine </a:t>
            </a:r>
            <a:r>
              <a:rPr lang="en-US" sz="2800" b="1" dirty="0" smtClean="0">
                <a:solidFill>
                  <a:srgbClr val="FF0000"/>
                </a:solidFill>
              </a:rPr>
              <a:t>(Hip bone)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Front of shaft of </a:t>
            </a:r>
            <a:r>
              <a:rPr lang="en-US" sz="2800" b="1" dirty="0" smtClean="0">
                <a:solidFill>
                  <a:srgbClr val="FF0000"/>
                </a:solidFill>
              </a:rPr>
              <a:t>femur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medialis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Posterior border of </a:t>
            </a:r>
            <a:r>
              <a:rPr lang="en-US" sz="2800" b="1" dirty="0" smtClean="0">
                <a:solidFill>
                  <a:srgbClr val="FF0000"/>
                </a:solidFill>
              </a:rPr>
              <a:t>femur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lateralis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Posterior border of </a:t>
            </a:r>
            <a:r>
              <a:rPr lang="en-US" sz="2800" b="1" dirty="0" smtClean="0">
                <a:solidFill>
                  <a:srgbClr val="FF0000"/>
                </a:solidFill>
              </a:rPr>
              <a:t>femur</a:t>
            </a:r>
          </a:p>
          <a:p>
            <a:endParaRPr lang="en-US" sz="2800" b="1" dirty="0" smtClean="0">
              <a:solidFill>
                <a:srgbClr val="0070C0"/>
              </a:solidFill>
            </a:endParaRPr>
          </a:p>
        </p:txBody>
      </p:sp>
      <p:pic>
        <p:nvPicPr>
          <p:cNvPr id="25602" name="Picture 2" descr="C:\Documents and Settings\user1\My Documents\My Pictures\THIGH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371600"/>
            <a:ext cx="4191000" cy="5053584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2895600" y="1981200"/>
            <a:ext cx="27432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05200" y="3429000"/>
            <a:ext cx="39624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4236720" y="4084320"/>
            <a:ext cx="2994660" cy="2237740"/>
          </a:xfrm>
          <a:custGeom>
            <a:avLst/>
            <a:gdLst>
              <a:gd name="connsiteX0" fmla="*/ 0 w 2994660"/>
              <a:gd name="connsiteY0" fmla="*/ 1905000 h 2237740"/>
              <a:gd name="connsiteX1" fmla="*/ 2697480 w 2994660"/>
              <a:gd name="connsiteY1" fmla="*/ 1920240 h 2237740"/>
              <a:gd name="connsiteX2" fmla="*/ 1783080 w 2994660"/>
              <a:gd name="connsiteY2" fmla="*/ 0 h 2237740"/>
              <a:gd name="connsiteX3" fmla="*/ 1783080 w 2994660"/>
              <a:gd name="connsiteY3" fmla="*/ 0 h 223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4660" h="2237740">
                <a:moveTo>
                  <a:pt x="0" y="1905000"/>
                </a:moveTo>
                <a:cubicBezTo>
                  <a:pt x="1200150" y="2071370"/>
                  <a:pt x="2400300" y="2237740"/>
                  <a:pt x="2697480" y="1920240"/>
                </a:cubicBezTo>
                <a:cubicBezTo>
                  <a:pt x="2994660" y="1602740"/>
                  <a:pt x="1783080" y="0"/>
                  <a:pt x="1783080" y="0"/>
                </a:cubicBezTo>
                <a:lnTo>
                  <a:pt x="1783080" y="0"/>
                </a:ln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200400" y="4191000"/>
            <a:ext cx="2743200" cy="2286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53400" cy="7175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QUADRICEPS FEMORIS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219200"/>
            <a:ext cx="4038600" cy="53340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</a:rPr>
              <a:t>Into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PATELLA 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(Patella is a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sesamoid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bone)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</a:rPr>
              <a:t>From patella into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TUBEROSITY OF TIBIA </a:t>
            </a:r>
            <a:r>
              <a:rPr lang="en-US" sz="2800" b="1" dirty="0" smtClean="0">
                <a:solidFill>
                  <a:srgbClr val="0070C0"/>
                </a:solidFill>
              </a:rPr>
              <a:t>through 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LIGAMENTUM PATELLAE (PATELLAR LIGAMENT)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Extension of knee joint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6" name="Picture 2" descr="C:\Documents and Settings\user1\My Documents\My Pictures\thigh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295400"/>
            <a:ext cx="4334256" cy="5276088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2286000" y="2667000"/>
            <a:ext cx="39624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429000" y="3733800"/>
            <a:ext cx="3048000" cy="228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438400" y="4800600"/>
            <a:ext cx="3962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</TotalTime>
  <Words>825</Words>
  <Application>Microsoft Office PowerPoint</Application>
  <PresentationFormat>On-screen Show (4:3)</PresentationFormat>
  <Paragraphs>206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ANTERIOR &amp; MEDIAL COMPARTMENTS OF THIGH </vt:lpstr>
      <vt:lpstr>OBJECTIVES</vt:lpstr>
      <vt:lpstr>Slide 3</vt:lpstr>
      <vt:lpstr>ANTERIOR COMPARTMENT OF THIGH </vt:lpstr>
      <vt:lpstr>SARTORIUS</vt:lpstr>
      <vt:lpstr>PECTINEUS</vt:lpstr>
      <vt:lpstr>ILIOPSOAS: ILIACUS &amp; PSOAS MAJOR</vt:lpstr>
      <vt:lpstr>QUADRICEPS FEMORIS</vt:lpstr>
      <vt:lpstr>QUADRICEPS FEMORIS</vt:lpstr>
      <vt:lpstr>MEDIAL COMPARTMENT OF THIGH</vt:lpstr>
      <vt:lpstr>Slide 11</vt:lpstr>
      <vt:lpstr>FEMORAL TRIANGLE</vt:lpstr>
      <vt:lpstr>FEMORAL TRIANGLE</vt:lpstr>
      <vt:lpstr>Slide 14</vt:lpstr>
      <vt:lpstr>SUMMARY</vt:lpstr>
      <vt:lpstr>SUMMARY</vt:lpstr>
      <vt:lpstr>QUESTION 1</vt:lpstr>
      <vt:lpstr>QUESTION 2</vt:lpstr>
      <vt:lpstr>Slide 19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INVOLVED IN RESPIRATION </dc:title>
  <dc:creator>user</dc:creator>
  <cp:lastModifiedBy>user1</cp:lastModifiedBy>
  <cp:revision>299</cp:revision>
  <dcterms:created xsi:type="dcterms:W3CDTF">2010-01-27T08:25:16Z</dcterms:created>
  <dcterms:modified xsi:type="dcterms:W3CDTF">2012-12-19T08:40:04Z</dcterms:modified>
</cp:coreProperties>
</file>