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5" r:id="rId12"/>
    <p:sldId id="296" r:id="rId13"/>
    <p:sldId id="303" r:id="rId14"/>
    <p:sldId id="304" r:id="rId15"/>
    <p:sldId id="305" r:id="rId16"/>
    <p:sldId id="306" r:id="rId17"/>
    <p:sldId id="299" r:id="rId18"/>
    <p:sldId id="307" r:id="rId19"/>
    <p:sldId id="300" r:id="rId20"/>
    <p:sldId id="301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6858000" cy="21336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464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teres</a:t>
            </a:r>
            <a:r>
              <a:rPr lang="en-US" sz="2800" b="1" i="1" dirty="0" smtClean="0">
                <a:solidFill>
                  <a:srgbClr val="7030A0"/>
                </a:solidFill>
              </a:rPr>
              <a:t> minor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sz="2800" b="1" i="1" dirty="0" smtClean="0">
                <a:solidFill>
                  <a:srgbClr val="7030A0"/>
                </a:solidFill>
              </a:rPr>
              <a:t> (</a:t>
            </a:r>
            <a:r>
              <a:rPr lang="en-US" sz="2800" b="1" i="1" dirty="0" smtClean="0">
                <a:solidFill>
                  <a:srgbClr val="FF0000"/>
                </a:solidFill>
              </a:rPr>
              <a:t>SITS</a:t>
            </a:r>
            <a:r>
              <a:rPr lang="en-US" sz="2800" b="1" i="1" dirty="0" smtClean="0">
                <a:solidFill>
                  <a:srgbClr val="7030A0"/>
                </a:solidFill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Muscles form a </a:t>
            </a:r>
            <a:r>
              <a:rPr lang="en-US" sz="2800" b="1" dirty="0" err="1" smtClean="0">
                <a:solidFill>
                  <a:srgbClr val="0070C0"/>
                </a:solidFill>
              </a:rPr>
              <a:t>tendinous</a:t>
            </a:r>
            <a:r>
              <a:rPr lang="en-US" sz="2800" b="1" dirty="0" smtClean="0">
                <a:solidFill>
                  <a:srgbClr val="0070C0"/>
                </a:solidFill>
              </a:rPr>
              <a:t> cuff around the shoulder joint covering its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anterior,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cuff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rgbClr val="0070C0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rgbClr val="0070C0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5532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05400"/>
          </a:xfrm>
        </p:spPr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dirty="0" smtClean="0">
                <a:solidFill>
                  <a:srgbClr val="0070C0"/>
                </a:solidFill>
              </a:rPr>
              <a:t> 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002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 IN RELATION TO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2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06680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2819400"/>
            <a:ext cx="14854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Subscapularis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1371600" y="2133600"/>
            <a:ext cx="1066800" cy="8704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3124200"/>
            <a:ext cx="14330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Infraspinatus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7071821" y="2286000"/>
            <a:ext cx="1157779" cy="10228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840255" y="3559782"/>
            <a:ext cx="13051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Teres</a:t>
            </a:r>
            <a:r>
              <a:rPr lang="en-US" b="1" dirty="0" smtClean="0"/>
              <a:t> minor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7743795" y="2603843"/>
            <a:ext cx="803647" cy="4727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7800" y="1447800"/>
            <a:ext cx="15320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Supraspinatus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789822" y="1632466"/>
            <a:ext cx="1363578" cy="2725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44958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690624" y="42727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Short head of biceps </a:t>
            </a:r>
            <a:r>
              <a:rPr lang="en-US" b="1" dirty="0" err="1" smtClean="0">
                <a:solidFill>
                  <a:srgbClr val="0070C0"/>
                </a:solidFill>
              </a:rPr>
              <a:t>brachii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0° - 15°: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15° - 90 °: Middle fibers of deltoid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rgbClr val="0070C0"/>
                </a:solidFill>
              </a:rPr>
              <a:t>4 muscles in scapular region surrounds and helps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</a:t>
            </a: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b="1" dirty="0" smtClean="0">
                <a:solidFill>
                  <a:srgbClr val="0070C0"/>
                </a:solidFill>
              </a:rPr>
              <a:t>depends on 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rgbClr val="0070C0"/>
                </a:solidFill>
              </a:rPr>
              <a:t>and 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belong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muscles connecting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(move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</a:rPr>
              <a:t>Infraspinatus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C00000"/>
                </a:solidFill>
              </a:rPr>
              <a:t>Teres</a:t>
            </a:r>
            <a:r>
              <a:rPr lang="en-US" b="1" i="1" dirty="0" smtClean="0">
                <a:solidFill>
                  <a:srgbClr val="C0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Subscapularis</a:t>
            </a:r>
            <a:r>
              <a:rPr lang="en-US" b="1" i="1" dirty="0" smtClean="0"/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838200"/>
            <a:ext cx="3173124" cy="3276600"/>
          </a:xfrm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048000" cy="2590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248400" y="21336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7467600" y="1935479"/>
            <a:ext cx="15240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7543797" y="2133600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45719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772400" y="23622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7600" y="4724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724400" cy="5334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rgbClr val="0070C0"/>
                </a:solidFill>
              </a:rPr>
              <a:t>that 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+ </a:t>
            </a:r>
            <a:r>
              <a:rPr lang="en-US" b="1" dirty="0" err="1" smtClean="0">
                <a:solidFill>
                  <a:srgbClr val="0070C0"/>
                </a:solidFill>
              </a:rPr>
              <a:t>acromion</a:t>
            </a:r>
            <a:r>
              <a:rPr lang="en-US" b="1" dirty="0" smtClean="0">
                <a:solidFill>
                  <a:srgbClr val="0070C0"/>
                </a:solidFill>
              </a:rPr>
              <a:t> and spine of scapula </a:t>
            </a:r>
            <a:r>
              <a:rPr lang="en-US" b="1" i="1" dirty="0" smtClean="0">
                <a:solidFill>
                  <a:srgbClr val="7030A0"/>
                </a:solidFill>
              </a:rPr>
              <a:t>(look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Anterior fibers: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Posterior fibers: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5814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 &amp; INFRASPINATUS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suprascapular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05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25908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810000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MINOR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of scapula.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p:oleObj spid="_x0000_s1026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1242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0386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562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</a:t>
            </a:r>
            <a:r>
              <a:rPr lang="en-US" b="1" smtClean="0">
                <a:solidFill>
                  <a:srgbClr val="0070C0"/>
                </a:solidFill>
              </a:rPr>
              <a:t>of scapula.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 </a:t>
            </a:r>
            <a:r>
              <a:rPr lang="en-US" b="1" dirty="0" err="1" smtClean="0">
                <a:solidFill>
                  <a:srgbClr val="0070C0"/>
                </a:solidFill>
              </a:rPr>
              <a:t>bicipital</a:t>
            </a:r>
            <a:r>
              <a:rPr lang="en-US" b="1" dirty="0" smtClean="0">
                <a:solidFill>
                  <a:srgbClr val="0070C0"/>
                </a:solidFill>
              </a:rPr>
              <a:t> groove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i="1" dirty="0" smtClean="0">
                <a:solidFill>
                  <a:srgbClr val="7030A0"/>
                </a:solidFill>
              </a:rPr>
              <a:t>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7030A0"/>
                </a:solidFill>
              </a:rPr>
              <a:t> &amp; </a:t>
            </a:r>
            <a:r>
              <a:rPr lang="en-US" b="1" i="1" dirty="0" err="1" smtClean="0">
                <a:solidFill>
                  <a:srgbClr val="7030A0"/>
                </a:solidFill>
              </a:rPr>
              <a:t>pectoralis</a:t>
            </a:r>
            <a:r>
              <a:rPr lang="en-US" b="1" i="1" dirty="0" smtClean="0">
                <a:solidFill>
                  <a:srgbClr val="7030A0"/>
                </a:solidFill>
              </a:rPr>
              <a:t> major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</a:rPr>
              <a:t>lower </a:t>
            </a:r>
            <a:r>
              <a:rPr lang="en-US" b="1" dirty="0" err="1" smtClean="0">
                <a:solidFill>
                  <a:srgbClr val="0070C0"/>
                </a:solidFill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 </a:t>
            </a:r>
            <a:r>
              <a:rPr lang="en-US" b="1" dirty="0" smtClean="0">
                <a:solidFill>
                  <a:srgbClr val="0070C0"/>
                </a:solidFill>
              </a:rPr>
              <a:t>extension, adduction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 (</a:t>
            </a:r>
            <a:r>
              <a:rPr lang="en-US" b="1" i="1" dirty="0" smtClean="0">
                <a:solidFill>
                  <a:srgbClr val="7030A0"/>
                </a:solidFill>
              </a:rPr>
              <a:t>look to action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0070C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676400"/>
          <a:ext cx="4038600" cy="4433412"/>
        </p:xfrm>
        <a:graphic>
          <a:graphicData uri="http://schemas.openxmlformats.org/presentationml/2006/ole">
            <p:oleObj spid="_x0000_s2050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876800"/>
            <a:ext cx="304800" cy="304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fossa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3200" b="1" dirty="0" smtClean="0">
                <a:solidFill>
                  <a:srgbClr val="0070C0"/>
                </a:solidFill>
              </a:rPr>
              <a:t> lesser </a:t>
            </a:r>
            <a:r>
              <a:rPr lang="en-US" sz="32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3200" b="1" dirty="0" smtClean="0">
                <a:solidFill>
                  <a:srgbClr val="0070C0"/>
                </a:solidFill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3200" b="1" dirty="0" smtClean="0">
                <a:solidFill>
                  <a:srgbClr val="0070C0"/>
                </a:solidFill>
              </a:rPr>
              <a:t>upper &amp; lower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sz="3200" b="1" dirty="0" smtClean="0">
                <a:solidFill>
                  <a:srgbClr val="0070C0"/>
                </a:solidFill>
              </a:rPr>
              <a:t>medial rotation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239000" y="3657600"/>
            <a:ext cx="5334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Synovial, </a:t>
            </a:r>
            <a:r>
              <a:rPr lang="en-US" dirty="0" err="1" smtClean="0">
                <a:solidFill>
                  <a:srgbClr val="0070C0"/>
                </a:solidFill>
              </a:rPr>
              <a:t>multiaxial</a:t>
            </a:r>
            <a:r>
              <a:rPr lang="en-US" dirty="0" smtClean="0">
                <a:solidFill>
                  <a:srgbClr val="0070C0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 of scapula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74915"/>
            <a:ext cx="4040188" cy="37830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346575" cy="2590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r>
              <a:rPr lang="en-US" dirty="0" smtClean="0">
                <a:solidFill>
                  <a:srgbClr val="0070C0"/>
                </a:solidFill>
              </a:rPr>
              <a:t> is 3 times larger than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Few </a:t>
            </a:r>
            <a:r>
              <a:rPr lang="en-US" dirty="0" err="1" smtClean="0">
                <a:solidFill>
                  <a:srgbClr val="0070C0"/>
                </a:solidFill>
              </a:rPr>
              <a:t>ligamentous</a:t>
            </a:r>
            <a:r>
              <a:rPr lang="en-US" dirty="0" smtClean="0">
                <a:solidFill>
                  <a:srgbClr val="0070C0"/>
                </a:solidFill>
              </a:rPr>
              <a:t> support: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labrum, </a:t>
            </a:r>
            <a:r>
              <a:rPr lang="en-US" dirty="0" err="1" smtClean="0">
                <a:solidFill>
                  <a:srgbClr val="0070C0"/>
                </a:solidFill>
              </a:rPr>
              <a:t>coracohumeral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Main support: muscles around the joint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Wide range of movement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523536"/>
            <a:ext cx="4041775" cy="33344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048000" y="28956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5814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315200" y="6477000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907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PhotoSuite Image</vt:lpstr>
      <vt:lpstr>ANATOMY OF THE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ROTATOR CUFF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Slide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216</cp:revision>
  <dcterms:created xsi:type="dcterms:W3CDTF">2010-01-27T08:25:16Z</dcterms:created>
  <dcterms:modified xsi:type="dcterms:W3CDTF">2012-12-23T11:02:27Z</dcterms:modified>
</cp:coreProperties>
</file>