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318" r:id="rId2"/>
    <p:sldId id="325" r:id="rId3"/>
    <p:sldId id="319" r:id="rId4"/>
    <p:sldId id="277" r:id="rId5"/>
    <p:sldId id="309" r:id="rId6"/>
    <p:sldId id="310" r:id="rId7"/>
    <p:sldId id="299" r:id="rId8"/>
    <p:sldId id="335" r:id="rId9"/>
    <p:sldId id="336" r:id="rId10"/>
    <p:sldId id="288" r:id="rId11"/>
    <p:sldId id="337" r:id="rId12"/>
    <p:sldId id="293" r:id="rId13"/>
    <p:sldId id="326" r:id="rId14"/>
    <p:sldId id="327" r:id="rId15"/>
    <p:sldId id="338" r:id="rId16"/>
    <p:sldId id="339" r:id="rId17"/>
    <p:sldId id="302" r:id="rId18"/>
    <p:sldId id="322" r:id="rId19"/>
    <p:sldId id="329" r:id="rId20"/>
    <p:sldId id="340" r:id="rId21"/>
    <p:sldId id="341" r:id="rId22"/>
    <p:sldId id="342" r:id="rId23"/>
    <p:sldId id="316" r:id="rId24"/>
    <p:sldId id="343" r:id="rId25"/>
    <p:sldId id="330" r:id="rId26"/>
    <p:sldId id="331" r:id="rId27"/>
    <p:sldId id="344" r:id="rId28"/>
    <p:sldId id="332" r:id="rId29"/>
    <p:sldId id="345" r:id="rId30"/>
    <p:sldId id="333" r:id="rId31"/>
    <p:sldId id="33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66FF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206C7-20D4-463E-8080-D31EE1A9A54D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EDFD7-EC0A-4D8A-A2E0-399DAB3063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966F3-2DCE-4389-9CCE-C133821F6A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DF182-D7BA-4978-B150-3E131BEA4B4C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68404-BCD7-42E9-AAF7-47F51F9C011C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0115" y="332656"/>
            <a:ext cx="82125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BONES OF THE UPPER LIMB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339752" y="1124744"/>
            <a:ext cx="4032448" cy="5400600"/>
            <a:chOff x="2483768" y="1268760"/>
            <a:chExt cx="4032448" cy="5400600"/>
          </a:xfrm>
        </p:grpSpPr>
        <p:pic>
          <p:nvPicPr>
            <p:cNvPr id="63492" name="Picture 4" descr="http://crescentok.com/staff/jaskew/isr/anatomy/anatomy1/biograms/anat01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5776" y="1279200"/>
              <a:ext cx="3960440" cy="539016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3707904" y="4941168"/>
              <a:ext cx="1656184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en-US" dirty="0" smtClean="0"/>
            </a:p>
            <a:p>
              <a:endParaRPr lang="en-US" dirty="0" smtClean="0"/>
            </a:p>
            <a:p>
              <a:endParaRPr lang="ar-SA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23928" y="3573016"/>
              <a:ext cx="12241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83768" y="1268760"/>
              <a:ext cx="338437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endParaRPr lang="en-US" dirty="0" smtClean="0"/>
            </a:p>
            <a:p>
              <a:endParaRPr lang="ar-SA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692696"/>
            <a:ext cx="4824536" cy="5616624"/>
          </a:xfrm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lvl="1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C00000"/>
                </a:solidFill>
              </a:rPr>
              <a:t>Three Angles :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Superior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Lateral</a:t>
            </a:r>
          </a:p>
          <a:p>
            <a:pPr lvl="1" algn="just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forms the </a:t>
            </a:r>
            <a:r>
              <a:rPr lang="en-US" sz="1600" dirty="0" err="1" smtClean="0">
                <a:solidFill>
                  <a:schemeClr val="accent3">
                    <a:lumMod val="50000"/>
                  </a:schemeClr>
                </a:solidFill>
              </a:rPr>
              <a:t>Glenoid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 cavity: a shallow concave oval fossa that receives the head of the </a:t>
            </a:r>
            <a:r>
              <a:rPr lang="en-US" sz="1600" dirty="0" err="1" smtClean="0">
                <a:solidFill>
                  <a:schemeClr val="accent3">
                    <a:lumMod val="50000"/>
                  </a:schemeClr>
                </a:solidFill>
              </a:rPr>
              <a:t>humerus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Inferior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C00000"/>
                </a:solidFill>
              </a:rPr>
              <a:t>Two Surfaces: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Convex Posterior surface is divided by the spine of the scapula into  the smaller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Supraspinous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Fossa - above the spine and the larger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Infraspinous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Fossa - below the spine.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Concave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Anterio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(Costal)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Surfacer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, it forms  the large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Subscapular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Fossa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Suprascapular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notch: It is a nerve passageway, medial to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coracoid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process.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Scapula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6" name="Picture 2" descr="C:\Documents and Settings\me\My Documents\My Pictures\Picture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5364088" y="764704"/>
            <a:ext cx="3296691" cy="3252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me\My Documents\My Pictures\Picture17.jpg"/>
          <p:cNvPicPr>
            <a:picLocks noChangeAspect="1" noChangeArrowheads="1"/>
          </p:cNvPicPr>
          <p:nvPr/>
        </p:nvPicPr>
        <p:blipFill rotWithShape="1">
          <a:blip r:embed="rId4" cstate="print"/>
          <a:srcRect t="52499"/>
          <a:stretch/>
        </p:blipFill>
        <p:spPr bwMode="auto">
          <a:xfrm>
            <a:off x="5364088" y="4209926"/>
            <a:ext cx="3312368" cy="2243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9512" y="1052736"/>
            <a:ext cx="4824536" cy="4176464"/>
          </a:xfrm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Gives attachment to muscles.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Has a considerable degree of movement on the thoracic wall to enable the arm to move freely.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glenoid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cavity forms the socket of the shoulder joint.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Because most of the scapula is well protected by muscles and by its association with the thoracic wall , most of its fractures involve the protruding subcutaneous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acromion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Functions 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9" name="Picture 2" descr="D:\Student Gray\7. Upper limb\F66122-007-f009b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611"/>
          <a:stretch/>
        </p:blipFill>
        <p:spPr bwMode="auto">
          <a:xfrm>
            <a:off x="5508104" y="1124744"/>
            <a:ext cx="3384376" cy="3055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4773" r="46103" b="21960"/>
          <a:stretch>
            <a:fillRect/>
          </a:stretch>
        </p:blipFill>
        <p:spPr>
          <a:xfrm>
            <a:off x="5148064" y="908720"/>
            <a:ext cx="392909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764704"/>
            <a:ext cx="5148064" cy="5904656"/>
          </a:xfrm>
        </p:spPr>
        <p:txBody>
          <a:bodyPr>
            <a:noAutofit/>
          </a:bodyPr>
          <a:lstStyle/>
          <a:p>
            <a:pPr marL="342900" lvl="1" indent="-342900" algn="just">
              <a:buFont typeface="Wingdings" pitchFamily="2" charset="2"/>
              <a:buChar char="v"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typical long bone.</a:t>
            </a:r>
          </a:p>
          <a:p>
            <a:pPr marL="342900" lvl="1" indent="-342900" algn="just">
              <a:buFont typeface="Wingdings" pitchFamily="2" charset="2"/>
              <a:buChar char="v"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is the largest bone in the Upper Limb</a:t>
            </a:r>
          </a:p>
          <a:p>
            <a:pPr marL="342900" lvl="1" indent="-342900" algn="just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Proximal End:</a:t>
            </a:r>
          </a:p>
          <a:p>
            <a:pPr marL="742950" lvl="2" indent="-342900" algn="just">
              <a:buFont typeface="Courier New" pitchFamily="49" charset="0"/>
              <a:buChar char="o"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Head, Neck, Greater &amp; Lesser Tubercles. </a:t>
            </a:r>
          </a:p>
          <a:p>
            <a:pPr marL="342900" lvl="1" indent="-342900" algn="just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C00000"/>
                </a:solidFill>
              </a:rPr>
              <a:t>Head: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Smooth &amp; forms 1/3 of a sphere, it articulates with the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glenoid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cavity of the scapula.</a:t>
            </a:r>
          </a:p>
          <a:p>
            <a:pPr marL="342900" lvl="1" indent="-342900" algn="just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C00000"/>
                </a:solidFill>
              </a:rPr>
              <a:t>Anatomical neck: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formed by a groove separating the head from the tubercles. </a:t>
            </a:r>
          </a:p>
          <a:p>
            <a:pPr marL="342900" lvl="1" indent="-342900" algn="just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C00000"/>
                </a:solidFill>
              </a:rPr>
              <a:t>Greater tubercle: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 the lateral margin of the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humerus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342900" lvl="1" indent="-342900" algn="just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C00000"/>
                </a:solidFill>
              </a:rPr>
              <a:t>Lesser tubercle: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projects anteriorly.</a:t>
            </a:r>
          </a:p>
          <a:p>
            <a:pPr marL="342900" lvl="1" indent="-342900" algn="just"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two tubercles are separated by</a:t>
            </a:r>
          </a:p>
          <a:p>
            <a:pPr marL="342900" lvl="1" indent="-342900" algn="just">
              <a:buFont typeface="Wingdings" pitchFamily="2" charset="2"/>
              <a:buChar char="Ø"/>
            </a:pPr>
            <a:r>
              <a:rPr lang="en-US" sz="1900" dirty="0" err="1" smtClean="0">
                <a:solidFill>
                  <a:srgbClr val="C00000"/>
                </a:solidFill>
              </a:rPr>
              <a:t>Intertubercular</a:t>
            </a:r>
            <a:r>
              <a:rPr lang="en-US" sz="1900" dirty="0" smtClean="0">
                <a:solidFill>
                  <a:srgbClr val="C00000"/>
                </a:solidFill>
              </a:rPr>
              <a:t> Groove.</a:t>
            </a:r>
          </a:p>
          <a:p>
            <a:pPr marL="342900" lvl="1" indent="-342900" algn="just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C00000"/>
                </a:solidFill>
              </a:rPr>
              <a:t>Surgical Neck: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narrow part distal to the tubercles. It is a common fracture site of the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humerus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ar-SA" sz="19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1" indent="-342900" algn="just">
              <a:buFont typeface="Wingdings" pitchFamily="2" charset="2"/>
              <a:buChar char="v"/>
            </a:pPr>
            <a:endParaRPr lang="ar-SA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7434080" y="1051596"/>
            <a:ext cx="357190" cy="1428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576824" y="1051596"/>
            <a:ext cx="285752" cy="1428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7434080" y="1408786"/>
            <a:ext cx="428628" cy="285752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719700" y="1551662"/>
            <a:ext cx="142876" cy="71438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7434080" y="2051728"/>
            <a:ext cx="50006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96204" y="2060848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surgical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Arm (Humerus)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4773" r="46103" b="21960"/>
          <a:stretch>
            <a:fillRect/>
          </a:stretch>
        </p:blipFill>
        <p:spPr>
          <a:xfrm>
            <a:off x="5148064" y="908720"/>
            <a:ext cx="392909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052736"/>
            <a:ext cx="5004048" cy="3528392"/>
          </a:xfrm>
        </p:spPr>
        <p:txBody>
          <a:bodyPr>
            <a:noAutofit/>
          </a:bodyPr>
          <a:lstStyle/>
          <a:p>
            <a:pPr marL="342900" lvl="1" indent="-342900" algn="just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Shaft (Body):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has two prominent features:</a:t>
            </a:r>
          </a:p>
          <a:p>
            <a:pPr marL="742950" lvl="2" indent="-342900" algn="just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C00000"/>
                </a:solidFill>
              </a:rPr>
              <a:t>Deltoid tuberosity:</a:t>
            </a:r>
          </a:p>
          <a:p>
            <a:pPr marL="1200150" lvl="3" indent="-342900" algn="just">
              <a:buFont typeface="Courier New" pitchFamily="49" charset="0"/>
              <a:buChar char="o"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rough elevation laterally for the attachment of deltoid muscle. </a:t>
            </a:r>
          </a:p>
          <a:p>
            <a:pPr marL="742950" lvl="2" indent="-342900" algn="just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C00000"/>
                </a:solidFill>
              </a:rPr>
              <a:t>Spiral (Radial) groove:</a:t>
            </a:r>
          </a:p>
          <a:p>
            <a:pPr marL="1200150" lvl="3" indent="-342900" algn="just">
              <a:buFont typeface="Courier New" pitchFamily="49" charset="0"/>
              <a:buChar char="o"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Runs obliquely down the posterior aspect of the shaft.</a:t>
            </a:r>
          </a:p>
          <a:p>
            <a:pPr marL="1200150" lvl="3" indent="-342900" algn="just">
              <a:buFont typeface="Courier New" pitchFamily="49" charset="0"/>
              <a:buChar char="o"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lodges the important radial nerve &amp; vessels.</a:t>
            </a:r>
          </a:p>
          <a:p>
            <a:pPr lvl="1">
              <a:buNone/>
            </a:pPr>
            <a:endParaRPr lang="ar-SA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524328" y="2420888"/>
            <a:ext cx="286892" cy="21545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6012160" y="2924944"/>
            <a:ext cx="500066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44208" y="2060848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surgical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Arm (Humerus)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4773" r="46103" b="21960"/>
          <a:stretch>
            <a:fillRect/>
          </a:stretch>
        </p:blipFill>
        <p:spPr>
          <a:xfrm>
            <a:off x="5148064" y="908720"/>
            <a:ext cx="392909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764704"/>
            <a:ext cx="5004048" cy="4937915"/>
          </a:xfrm>
        </p:spPr>
        <p:txBody>
          <a:bodyPr>
            <a:noAutofit/>
          </a:bodyPr>
          <a:lstStyle/>
          <a:p>
            <a:pPr marL="342900" lvl="1" indent="-342900" algn="just"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Distal End:</a:t>
            </a:r>
          </a:p>
          <a:p>
            <a:pPr marL="742950" lvl="2" indent="-342900" algn="just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Widens as the sharp medial and lateral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Supracondylar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Ridges form and end in the medial and lateral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Epicondyles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providing muscular attachment.</a:t>
            </a:r>
          </a:p>
          <a:p>
            <a:pPr marL="742950" lvl="2" indent="-342900" algn="just">
              <a:buFont typeface="Wingdings" pitchFamily="2" charset="2"/>
              <a:buChar char="Ø"/>
            </a:pPr>
            <a:r>
              <a:rPr lang="en-US" sz="1900" dirty="0" err="1" smtClean="0">
                <a:solidFill>
                  <a:srgbClr val="C00000"/>
                </a:solidFill>
              </a:rPr>
              <a:t>Trochlea</a:t>
            </a:r>
            <a:r>
              <a:rPr lang="en-US" sz="1900" dirty="0" smtClean="0">
                <a:solidFill>
                  <a:srgbClr val="C00000"/>
                </a:solidFill>
              </a:rPr>
              <a:t>: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(medial) for articulation with the ulna </a:t>
            </a:r>
          </a:p>
          <a:p>
            <a:pPr marL="742950" lvl="2" indent="-342900" algn="just">
              <a:buFont typeface="Wingdings" pitchFamily="2" charset="2"/>
              <a:buChar char="Ø"/>
            </a:pPr>
            <a:r>
              <a:rPr lang="en-US" sz="1900" dirty="0" err="1" smtClean="0">
                <a:solidFill>
                  <a:srgbClr val="C00000"/>
                </a:solidFill>
              </a:rPr>
              <a:t>Capitulum</a:t>
            </a:r>
            <a:r>
              <a:rPr lang="en-US" sz="1900" dirty="0" smtClean="0">
                <a:solidFill>
                  <a:srgbClr val="C00000"/>
                </a:solidFill>
              </a:rPr>
              <a:t>: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(lateral) for articulation with the radius.</a:t>
            </a:r>
          </a:p>
          <a:p>
            <a:pPr marL="742950" lvl="2" indent="-342900" algn="just">
              <a:buFont typeface="Wingdings" pitchFamily="2" charset="2"/>
              <a:buChar char="Ø"/>
            </a:pPr>
            <a:r>
              <a:rPr lang="en-US" sz="1900" dirty="0" err="1" smtClean="0">
                <a:solidFill>
                  <a:srgbClr val="C00000"/>
                </a:solidFill>
              </a:rPr>
              <a:t>Coronoid</a:t>
            </a:r>
            <a:r>
              <a:rPr lang="en-US" sz="1900" dirty="0" smtClean="0">
                <a:solidFill>
                  <a:srgbClr val="C00000"/>
                </a:solidFill>
              </a:rPr>
              <a:t> fossa: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above the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trochlea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(anteriorly)</a:t>
            </a:r>
          </a:p>
          <a:p>
            <a:pPr marL="742950" lvl="2" indent="-342900" algn="just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C00000"/>
                </a:solidFill>
              </a:rPr>
              <a:t>Radial fossa: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above the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capitulum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742950" lvl="2" indent="-342900" algn="just">
              <a:buFont typeface="Wingdings" pitchFamily="2" charset="2"/>
              <a:buChar char="Ø"/>
            </a:pPr>
            <a:r>
              <a:rPr lang="en-US" sz="1900" dirty="0" err="1" smtClean="0">
                <a:solidFill>
                  <a:srgbClr val="C00000"/>
                </a:solidFill>
              </a:rPr>
              <a:t>Olecranon</a:t>
            </a:r>
            <a:r>
              <a:rPr lang="en-US" sz="1900" dirty="0" smtClean="0">
                <a:solidFill>
                  <a:srgbClr val="C00000"/>
                </a:solidFill>
              </a:rPr>
              <a:t> fossa: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above the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trochlea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(posteriorly).</a:t>
            </a:r>
          </a:p>
          <a:p>
            <a:pPr lvl="1">
              <a:buFont typeface="Wingdings" pitchFamily="2" charset="2"/>
              <a:buChar char="v"/>
            </a:pPr>
            <a:endParaRPr lang="ar-SA" dirty="0"/>
          </a:p>
        </p:txBody>
      </p:sp>
      <p:sp>
        <p:nvSpPr>
          <p:cNvPr id="20" name="TextBox 19"/>
          <p:cNvSpPr txBox="1"/>
          <p:nvPr/>
        </p:nvSpPr>
        <p:spPr>
          <a:xfrm>
            <a:off x="6516216" y="2060848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surgical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Arm (Humerus)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6216" y="5075892"/>
            <a:ext cx="79208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6" name="TextBox 15"/>
          <p:cNvSpPr txBox="1"/>
          <p:nvPr/>
        </p:nvSpPr>
        <p:spPr>
          <a:xfrm>
            <a:off x="5076056" y="5013176"/>
            <a:ext cx="792088" cy="369332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7" name="TextBox 16"/>
          <p:cNvSpPr txBox="1"/>
          <p:nvPr/>
        </p:nvSpPr>
        <p:spPr>
          <a:xfrm>
            <a:off x="5076056" y="4653136"/>
            <a:ext cx="792088" cy="369332"/>
          </a:xfrm>
          <a:prstGeom prst="rect">
            <a:avLst/>
          </a:prstGeom>
          <a:noFill/>
          <a:ln w="28575">
            <a:solidFill>
              <a:srgbClr val="3366FF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9" name="TextBox 18"/>
          <p:cNvSpPr txBox="1"/>
          <p:nvPr/>
        </p:nvSpPr>
        <p:spPr>
          <a:xfrm>
            <a:off x="8244408" y="4581128"/>
            <a:ext cx="792088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1" name="TextBox 20"/>
          <p:cNvSpPr txBox="1"/>
          <p:nvPr/>
        </p:nvSpPr>
        <p:spPr>
          <a:xfrm>
            <a:off x="5076056" y="4365104"/>
            <a:ext cx="792088" cy="36933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2" name="TextBox 21"/>
          <p:cNvSpPr txBox="1"/>
          <p:nvPr/>
        </p:nvSpPr>
        <p:spPr>
          <a:xfrm>
            <a:off x="6588224" y="4509120"/>
            <a:ext cx="792088" cy="36933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3" name="TextBox 22"/>
          <p:cNvSpPr txBox="1"/>
          <p:nvPr/>
        </p:nvSpPr>
        <p:spPr>
          <a:xfrm>
            <a:off x="8172400" y="5013176"/>
            <a:ext cx="792088" cy="36933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124744"/>
            <a:ext cx="5220072" cy="417646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Most common  fractures of the surgical neck especially in elder people with </a:t>
            </a:r>
            <a:r>
              <a:rPr lang="en-US" sz="2000" dirty="0" smtClean="0">
                <a:solidFill>
                  <a:srgbClr val="C00000"/>
                </a:solidFill>
              </a:rPr>
              <a:t>osteoporosis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fracture results from falling on the hand (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transmittion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force through the bones of forearm of the extended limb). 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younger people, fractures of the greater tubercle results from falling on the hand when the arm is abducted 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body of the humerus can be fractured by a direct blow to the arm or by  indirect injury as  falling on the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outretched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hand.</a:t>
            </a:r>
          </a:p>
          <a:p>
            <a:pPr marL="1200150" lvl="3" indent="-342900" algn="just">
              <a:buFont typeface="Courier New" pitchFamily="49" charset="0"/>
              <a:buChar char="o"/>
            </a:pPr>
            <a:endParaRPr lang="en-US" sz="19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None/>
            </a:pPr>
            <a:endParaRPr lang="ar-SA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Fractures of Humerus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9" name="Content Placeholder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10000"/>
          </a:blip>
          <a:srcRect t="4773" r="46103" b="21960"/>
          <a:stretch>
            <a:fillRect/>
          </a:stretch>
        </p:blipFill>
        <p:spPr>
          <a:xfrm>
            <a:off x="5292080" y="1124744"/>
            <a:ext cx="3240360" cy="4112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124744"/>
            <a:ext cx="5220072" cy="41764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00000"/>
                </a:solidFill>
              </a:rPr>
              <a:t>Surgical neck: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Axillary nerve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00000"/>
                </a:solidFill>
              </a:rPr>
              <a:t>Radial groove: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Radial nerve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00000"/>
                </a:solidFill>
              </a:rPr>
              <a:t>Distal end of </a:t>
            </a:r>
            <a:r>
              <a:rPr lang="en-US" sz="2000" dirty="0" err="1" smtClean="0">
                <a:solidFill>
                  <a:srgbClr val="C00000"/>
                </a:solidFill>
              </a:rPr>
              <a:t>humerus</a:t>
            </a:r>
            <a:r>
              <a:rPr lang="en-US" sz="2000" dirty="0" smtClean="0">
                <a:solidFill>
                  <a:srgbClr val="C00000"/>
                </a:solidFill>
              </a:rPr>
              <a:t>: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Median nerve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C00000"/>
                </a:solidFill>
              </a:rPr>
              <a:t>Medial epicondyle: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Ulnar nerve</a:t>
            </a:r>
          </a:p>
          <a:p>
            <a:pPr marL="1200150" lvl="3" indent="-342900" algn="just">
              <a:buFont typeface="Courier New" pitchFamily="49" charset="0"/>
              <a:buChar char="o"/>
            </a:pPr>
            <a:endParaRPr lang="en-US" sz="19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None/>
            </a:pPr>
            <a:endParaRPr lang="ar-SA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7884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Nerves affected in fractures of Humerus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7" name="Picture 3" descr="C:\Users\Administrator\Pictures\Picture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032447" cy="4627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4264" r="14416" b="4907"/>
          <a:stretch>
            <a:fillRect/>
          </a:stretch>
        </p:blipFill>
        <p:spPr bwMode="auto">
          <a:xfrm>
            <a:off x="5364088" y="1124744"/>
            <a:ext cx="248754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1340768"/>
            <a:ext cx="4608512" cy="25922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Head of the </a:t>
            </a:r>
            <a:r>
              <a:rPr lang="en-US" sz="2200" dirty="0" err="1" smtClean="0"/>
              <a:t>humerus</a:t>
            </a:r>
            <a:r>
              <a:rPr lang="en-US" sz="2200" dirty="0" smtClean="0"/>
              <a:t> with the </a:t>
            </a:r>
            <a:r>
              <a:rPr lang="en-US" sz="2200" dirty="0" err="1" smtClean="0"/>
              <a:t>glenoid</a:t>
            </a:r>
            <a:r>
              <a:rPr lang="en-US" sz="2200" dirty="0" smtClean="0"/>
              <a:t> cavity of the scapula form the</a:t>
            </a:r>
            <a:r>
              <a:rPr lang="en-US" sz="2200" i="1" dirty="0" smtClean="0">
                <a:solidFill>
                  <a:srgbClr val="C00000"/>
                </a:solidFill>
              </a:rPr>
              <a:t> Shoulder joint.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Lower end (</a:t>
            </a:r>
            <a:r>
              <a:rPr lang="en-US" sz="2200" dirty="0" err="1" smtClean="0"/>
              <a:t>Trochlea</a:t>
            </a:r>
            <a:r>
              <a:rPr lang="en-US" sz="2200" dirty="0" smtClean="0"/>
              <a:t> &amp; </a:t>
            </a:r>
            <a:r>
              <a:rPr lang="en-US" sz="2200" dirty="0" err="1" smtClean="0"/>
              <a:t>Capitulum</a:t>
            </a:r>
            <a:r>
              <a:rPr lang="en-US" sz="2200" dirty="0" smtClean="0"/>
              <a:t>) with the upper ends of the radius &amp; ulna form the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i="1" dirty="0" smtClean="0">
                <a:solidFill>
                  <a:srgbClr val="C00000"/>
                </a:solidFill>
              </a:rPr>
              <a:t>Elbow joint</a:t>
            </a:r>
            <a:r>
              <a:rPr lang="en-US" sz="2200" dirty="0" smtClean="0"/>
              <a:t>.</a:t>
            </a:r>
            <a:endParaRPr lang="ar-SA" sz="2200" dirty="0" smtClean="0"/>
          </a:p>
          <a:p>
            <a:pPr algn="just">
              <a:buNone/>
            </a:pPr>
            <a:endParaRPr lang="ar-SA" sz="2200" dirty="0"/>
          </a:p>
        </p:txBody>
      </p:sp>
      <p:pic>
        <p:nvPicPr>
          <p:cNvPr id="6" name="Picture 2" descr="C:\Documents and Settings\User\My Documents\Student Gray\7. Upper limb\F66122-007-f070a.jpg"/>
          <p:cNvPicPr>
            <a:picLocks noChangeAspect="1" noChangeArrowheads="1"/>
          </p:cNvPicPr>
          <p:nvPr/>
        </p:nvPicPr>
        <p:blipFill>
          <a:blip r:embed="rId4" cstate="print"/>
          <a:srcRect l="15207" r="15207" b="6937"/>
          <a:stretch>
            <a:fillRect/>
          </a:stretch>
        </p:blipFill>
        <p:spPr bwMode="auto">
          <a:xfrm>
            <a:off x="5364088" y="4018192"/>
            <a:ext cx="2664296" cy="250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ight Arrow 6"/>
          <p:cNvSpPr/>
          <p:nvPr/>
        </p:nvSpPr>
        <p:spPr>
          <a:xfrm>
            <a:off x="6221344" y="2053438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364220" y="4810856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Articulations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e\My Documents\My Pictures\Picture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952" y="1124744"/>
            <a:ext cx="4000528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8106662" y="3053570"/>
            <a:ext cx="571504" cy="35719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06398" y="2482066"/>
            <a:ext cx="642942" cy="28575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Forearm 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504" y="1591052"/>
            <a:ext cx="48245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800" dirty="0" smtClean="0"/>
              <a:t>Formed of two bones: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dirty="0" smtClean="0"/>
              <a:t> The </a:t>
            </a:r>
            <a:r>
              <a:rPr lang="en-US" sz="2400" b="1" i="1" dirty="0" smtClean="0">
                <a:solidFill>
                  <a:srgbClr val="C00000"/>
                </a:solidFill>
              </a:rPr>
              <a:t>Radius</a:t>
            </a:r>
            <a:r>
              <a:rPr lang="en-US" sz="2400" dirty="0" smtClean="0"/>
              <a:t> is the lateral bone.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dirty="0" smtClean="0"/>
              <a:t> The </a:t>
            </a:r>
            <a:r>
              <a:rPr lang="en-US" sz="2400" b="1" i="1" dirty="0" smtClean="0">
                <a:solidFill>
                  <a:srgbClr val="C00000"/>
                </a:solidFill>
              </a:rPr>
              <a:t>Ulna</a:t>
            </a:r>
            <a:r>
              <a:rPr lang="en-US" sz="2400" dirty="0" smtClean="0"/>
              <a:t> is the medial bone.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980728"/>
            <a:ext cx="5472608" cy="54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is the stabilizing bone of the forearm.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is the medial &amp; longer of the two bones of the forearm.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C00000"/>
                </a:solidFill>
              </a:rPr>
              <a:t>Proximal End: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It has two prominent projections:</a:t>
            </a:r>
          </a:p>
          <a:p>
            <a:pPr marL="857250" lvl="1" indent="-457200" algn="just">
              <a:buFont typeface="Wingdings" pitchFamily="2" charset="2"/>
              <a:buChar char="ü"/>
            </a:pPr>
            <a:r>
              <a:rPr lang="en-US" sz="1800" dirty="0" err="1" smtClean="0">
                <a:solidFill>
                  <a:schemeClr val="accent5">
                    <a:lumMod val="75000"/>
                  </a:schemeClr>
                </a:solidFill>
              </a:rPr>
              <a:t>Olecranon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 process: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projects  proximally from the posterior aspect (Forms the prominence of the elbow).</a:t>
            </a:r>
          </a:p>
          <a:p>
            <a:pPr marL="857250" lvl="1" indent="-457200" algn="just">
              <a:buFont typeface="Wingdings" pitchFamily="2" charset="2"/>
              <a:buChar char="ü"/>
            </a:pPr>
            <a:r>
              <a:rPr lang="en-US" sz="1800" dirty="0" err="1" smtClean="0">
                <a:solidFill>
                  <a:schemeClr val="accent5">
                    <a:lumMod val="75000"/>
                  </a:schemeClr>
                </a:solidFill>
              </a:rPr>
              <a:t>Coronoid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 process: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projects anteriorly.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Trochlear notch: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articulates with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trochlea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of humerus.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Radial notch: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smooth rounded concavity lateral to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coronoid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process.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Tuberosity of ulna: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inferior to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coronoid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process.</a:t>
            </a:r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ar-S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Ulna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26626" name="Picture 2" descr="http://kreativestudios.com/Tooltip/06Skeletal/03AppendicularSkeleton/images/02ul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4139" y="1268760"/>
            <a:ext cx="3444365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i="1" dirty="0" smtClean="0">
                <a:solidFill>
                  <a:schemeClr val="tx1"/>
                </a:solidFill>
              </a:rPr>
              <a:t>OBJECTIVES</a:t>
            </a:r>
            <a:endParaRPr lang="en-US" sz="4800" b="1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254888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 the end of the lecture, students should: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List the different bones of the Upper Limb.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List the characteristic features of each bone.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Differentiate between bones of right and left sides.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List the articulations between the different bones.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980728"/>
            <a:ext cx="5472608" cy="54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Shaft 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Thick &amp; cylindrical superiorly but diminishes in diameter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feriorly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Three surfaces (Anterior, Medial &amp; Posterior).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Sharp lateral interosseous border.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</a:rPr>
              <a:t>Distal end: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Small rounded Head: 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Styloid process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head lies distally at the wrist.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articulations between the ulna &amp;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humerus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at the elbow joint allows primarily only flexion &amp; extension (small amount of abduction &amp; adduction occurs).</a:t>
            </a:r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ar-S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Ulna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8" name="Picture 2" descr="http://kreativestudios.com/Tooltip/06Skeletal/03AppendicularSkeleton/images/02ul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4139" y="1268760"/>
            <a:ext cx="3444365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77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36096" y="1052736"/>
            <a:ext cx="3571900" cy="443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980728"/>
            <a:ext cx="5472608" cy="472362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is the shorter and lateral of the two forearm bones.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C00000"/>
                </a:solidFill>
              </a:rPr>
              <a:t>Proximal (Upper) End: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Consists of: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Head: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small, circular and its upper surface is concave for articulation with the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capitulum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Neck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Radial (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Biciptal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) Tuberosity: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medially directed and separates the proximal end from the body.</a:t>
            </a:r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ar-S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Radius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77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64596" y="1299368"/>
            <a:ext cx="3571900" cy="443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980728"/>
            <a:ext cx="5472608" cy="54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C00000"/>
                </a:solidFill>
              </a:rPr>
              <a:t>Shaft: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Has a lateral convexity.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gradually enlarges as it passes distally.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C00000"/>
                </a:solidFill>
              </a:rPr>
              <a:t>Distal (Lower) End: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is rectangular.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Its medial aspect forms a concavity : Ulnar notch to accommodate the head of the ulna.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Radial Styloid process:  extends from the lateral aspect.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Dorsal tubercle: projects dorsally.</a:t>
            </a:r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en-US" sz="2400" dirty="0" smtClean="0"/>
          </a:p>
          <a:p>
            <a:pPr algn="just" rtl="0">
              <a:buFont typeface="Wingdings" pitchFamily="2" charset="2"/>
              <a:buChar char="v"/>
            </a:pPr>
            <a:endParaRPr lang="ar-S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Radius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-4000" b="1607"/>
          <a:stretch>
            <a:fillRect/>
          </a:stretch>
        </p:blipFill>
        <p:spPr bwMode="auto">
          <a:xfrm>
            <a:off x="5177705" y="1089192"/>
            <a:ext cx="3714775" cy="4572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153077"/>
            <a:ext cx="4968552" cy="3140019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Distal end of Humerus with the proximal ends of Radius &amp; Ulna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Elbow joint</a:t>
            </a:r>
            <a:endParaRPr lang="en-US" sz="22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C00000"/>
                </a:solidFill>
              </a:rPr>
              <a:t>Proximal </a:t>
            </a:r>
            <a:r>
              <a:rPr lang="en-US" sz="2200" dirty="0" err="1" smtClean="0">
                <a:solidFill>
                  <a:srgbClr val="C00000"/>
                </a:solidFill>
              </a:rPr>
              <a:t>Radioulnar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smtClean="0"/>
              <a:t>joint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00B050"/>
                </a:solidFill>
              </a:rPr>
              <a:t>Distal </a:t>
            </a:r>
            <a:r>
              <a:rPr lang="en-US" sz="2200" dirty="0" err="1" smtClean="0">
                <a:solidFill>
                  <a:srgbClr val="00B050"/>
                </a:solidFill>
              </a:rPr>
              <a:t>Radioulnar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/>
              <a:t>joint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The two bones are connected by the flexible </a:t>
            </a:r>
            <a:r>
              <a:rPr lang="en-US" sz="2200" dirty="0" smtClean="0">
                <a:solidFill>
                  <a:srgbClr val="0070C0"/>
                </a:solidFill>
              </a:rPr>
              <a:t>interosseous membrane</a:t>
            </a:r>
          </a:p>
        </p:txBody>
      </p:sp>
      <p:sp>
        <p:nvSpPr>
          <p:cNvPr id="6" name="Down Arrow 5"/>
          <p:cNvSpPr/>
          <p:nvPr/>
        </p:nvSpPr>
        <p:spPr>
          <a:xfrm>
            <a:off x="6820779" y="1446406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463589" y="1803596"/>
            <a:ext cx="500066" cy="1171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963655" y="3803860"/>
            <a:ext cx="42862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6392151" y="3875298"/>
            <a:ext cx="500066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77705" y="1732158"/>
            <a:ext cx="12858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Proximal</a:t>
            </a:r>
          </a:p>
          <a:p>
            <a:r>
              <a:rPr lang="en-US" sz="1400" dirty="0" err="1" smtClean="0"/>
              <a:t>Radioulnar</a:t>
            </a:r>
            <a:r>
              <a:rPr lang="en-US" sz="1400" dirty="0" smtClean="0"/>
              <a:t> joint.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5940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Articulations of Radius &amp; Ulna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-4000" b="1607"/>
          <a:stretch>
            <a:fillRect/>
          </a:stretch>
        </p:blipFill>
        <p:spPr bwMode="auto">
          <a:xfrm>
            <a:off x="5321721" y="1089192"/>
            <a:ext cx="3714775" cy="4572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96" y="1052736"/>
            <a:ext cx="5904656" cy="4896544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Because the radius &amp; ulna are firmly bound by the interosseous membrane, a fracture of one bone is commonly associated with dislocation of the nearest joint.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err="1" smtClean="0">
                <a:solidFill>
                  <a:srgbClr val="C00000"/>
                </a:solidFill>
              </a:rPr>
              <a:t>Colle</a:t>
            </a:r>
            <a:r>
              <a:rPr lang="en-US" sz="2000" dirty="0" smtClean="0">
                <a:solidFill>
                  <a:srgbClr val="C00000"/>
                </a:solidFill>
              </a:rPr>
              <a:t>’ s fracture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(fracture of the distal end of radius) is the most common fracture of the forearm.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is more common in women after middle age because of osteoporosis.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results from forced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dorsiflexion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of the hand as a result to ease  a fall by outstretching the upper limb.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typical history of the fracture includes slipping. Because of the rich blood supply to the distal end of the radius, bony union is usually good.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5940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Fractures of Radius &amp; Ulna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225085"/>
            <a:ext cx="4752528" cy="2347931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The skeleton of the hand consists of the: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Carpals</a:t>
            </a:r>
            <a:r>
              <a:rPr lang="en-US" sz="2000" dirty="0" smtClean="0">
                <a:solidFill>
                  <a:srgbClr val="0033CC"/>
                </a:solidFill>
              </a:rPr>
              <a:t> 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 the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carpus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(wrist)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Metacarpals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smtClean="0"/>
              <a:t>for the palm</a:t>
            </a:r>
            <a:endParaRPr lang="en-US" sz="2000" dirty="0" smtClean="0">
              <a:solidFill>
                <a:srgbClr val="0033CC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Phalanges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smtClean="0"/>
              <a:t>for the fingers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907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Hands 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11" name="Picture 6" descr="DA2785B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10000" contrast="-20000"/>
          </a:blip>
          <a:srcRect l="7388" t="7742" r="54934" b="59207"/>
          <a:stretch>
            <a:fillRect/>
          </a:stretch>
        </p:blipFill>
        <p:spPr>
          <a:xfrm>
            <a:off x="4959194" y="1196752"/>
            <a:ext cx="4077302" cy="4447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8" y="836712"/>
            <a:ext cx="5436096" cy="5760640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dirty="0" smtClean="0"/>
              <a:t>Compose of eight carpal bones arranged in two irregular rows, each of four.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cs typeface="Times New Roman" pitchFamily="18" charset="0"/>
              </a:rPr>
              <a:t>These small bones give flexibility to the wrist.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cs typeface="Times New Roman" pitchFamily="18" charset="0"/>
              </a:rPr>
              <a:t>The Carpus presents Concavity on their Anterior surface &amp; convex from side to side posteriorly.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C00000"/>
                </a:solidFill>
              </a:rPr>
              <a:t>Proximal row </a:t>
            </a:r>
            <a:r>
              <a:rPr lang="en-US" sz="2000" dirty="0" smtClean="0"/>
              <a:t>(from lateral to medial):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Scaphoid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Lunate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Triquetral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Pisiform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C00000"/>
                </a:solidFill>
              </a:rPr>
              <a:t>Distal row </a:t>
            </a:r>
            <a:r>
              <a:rPr lang="en-US" sz="2000" dirty="0" smtClean="0"/>
              <a:t>(from lateral to medial):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7030A0"/>
                </a:solidFill>
              </a:rPr>
              <a:t>Trapezium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7030A0"/>
                </a:solidFill>
              </a:rPr>
              <a:t>Trapezoid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rgbClr val="7030A0"/>
                </a:solidFill>
              </a:rPr>
              <a:t>Capitate</a:t>
            </a:r>
            <a:endParaRPr lang="en-US" sz="2000" dirty="0" smtClean="0">
              <a:solidFill>
                <a:srgbClr val="7030A0"/>
              </a:solidFill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rgbClr val="7030A0"/>
                </a:solidFill>
              </a:rPr>
              <a:t>Hamate</a:t>
            </a:r>
            <a:endParaRPr lang="en-US" sz="2000" dirty="0" smtClean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435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Wrist (Carpus)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6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21052"/>
          <a:stretch>
            <a:fillRect/>
          </a:stretch>
        </p:blipFill>
        <p:spPr bwMode="auto">
          <a:xfrm>
            <a:off x="5321720" y="1052736"/>
            <a:ext cx="371477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8" y="1268760"/>
            <a:ext cx="5220072" cy="3600400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cs typeface="Times New Roman" pitchFamily="18" charset="0"/>
              </a:rPr>
              <a:t>It is the most commonly fractured carpal bone and it is the most common injury of the wrist.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cs typeface="Times New Roman" pitchFamily="18" charset="0"/>
              </a:rPr>
              <a:t>It is the result of a fall onto the palm when the hand is abducted.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cs typeface="Times New Roman" pitchFamily="18" charset="0"/>
              </a:rPr>
              <a:t>Pain occurs along the lateral side of the wrist especially during </a:t>
            </a:r>
            <a:r>
              <a:rPr lang="en-US" sz="2000" dirty="0" err="1" smtClean="0">
                <a:cs typeface="Times New Roman" pitchFamily="18" charset="0"/>
              </a:rPr>
              <a:t>dorsiflexion</a:t>
            </a:r>
            <a:r>
              <a:rPr lang="en-US" sz="2000" dirty="0" smtClean="0">
                <a:cs typeface="Times New Roman" pitchFamily="18" charset="0"/>
              </a:rPr>
              <a:t> and abduction of the hand.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dirty="0" smtClean="0">
                <a:cs typeface="Times New Roman" pitchFamily="18" charset="0"/>
              </a:rPr>
              <a:t>Union of the bone may take several months because of poor blood supply to the proximal part of the </a:t>
            </a:r>
            <a:r>
              <a:rPr lang="en-US" sz="2000" dirty="0" err="1" smtClean="0">
                <a:cs typeface="Times New Roman" pitchFamily="18" charset="0"/>
              </a:rPr>
              <a:t>scaphoid</a:t>
            </a:r>
            <a:r>
              <a:rPr lang="en-US" sz="2000" dirty="0" smtClean="0">
                <a:cs typeface="Times New Roman" pitchFamily="18" charset="0"/>
              </a:rPr>
              <a:t>. 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435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Fracture of Scaphoid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7" name="Content Placeholder 6" descr="DA2785B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10000" contrast="-20000"/>
          </a:blip>
          <a:srcRect l="7388" t="7742" r="54934" b="59207"/>
          <a:stretch>
            <a:fillRect/>
          </a:stretch>
        </p:blipFill>
        <p:spPr>
          <a:xfrm>
            <a:off x="5364089" y="1196752"/>
            <a:ext cx="3672407" cy="4165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052736"/>
            <a:ext cx="5112568" cy="5472608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It is the skeleton of the hand between the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carpus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 and phalanges.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It is composed of Five Metacarpal bones, each has a Base, Shaft, and a Head.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They are numbered 1-5 from the thumb.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The distal ends (Heads) articulate with the proximal phalanges to form the knuckles  of the fist.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The Bases of the metacarpals articulate with the carpal bones. The 1</a:t>
            </a:r>
            <a:r>
              <a:rPr lang="en-US" sz="22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st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 metacarpal is the shortest and most mobile. 3</a:t>
            </a:r>
            <a:r>
              <a:rPr lang="en-US" sz="22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rd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 metacarpal has a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styloid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itchFamily="18" charset="0"/>
              </a:rPr>
              <a:t> process on the lateral side of the base.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558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Metacarpals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6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21052"/>
          <a:stretch>
            <a:fillRect/>
          </a:stretch>
        </p:blipFill>
        <p:spPr bwMode="auto">
          <a:xfrm>
            <a:off x="5321720" y="1124744"/>
            <a:ext cx="371477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052736"/>
            <a:ext cx="5112568" cy="4680520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cs typeface="Times New Roman" pitchFamily="18" charset="0"/>
              </a:rPr>
              <a:t>Each digit has  </a:t>
            </a:r>
            <a:r>
              <a:rPr lang="en-US" sz="2200" dirty="0" smtClean="0">
                <a:solidFill>
                  <a:srgbClr val="0033CC"/>
                </a:solidFill>
                <a:cs typeface="Times New Roman" pitchFamily="18" charset="0"/>
              </a:rPr>
              <a:t>Three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33CC"/>
                </a:solidFill>
                <a:cs typeface="Times New Roman" pitchFamily="18" charset="0"/>
              </a:rPr>
              <a:t>Phalanges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u="sng" dirty="0" smtClean="0">
                <a:solidFill>
                  <a:srgbClr val="FF0000"/>
                </a:solidFill>
                <a:cs typeface="Times New Roman" pitchFamily="18" charset="0"/>
              </a:rPr>
              <a:t>Except</a:t>
            </a:r>
            <a:r>
              <a:rPr lang="en-US" sz="2200" dirty="0" smtClean="0">
                <a:cs typeface="Times New Roman" pitchFamily="18" charset="0"/>
              </a:rPr>
              <a:t> the </a:t>
            </a:r>
            <a:r>
              <a:rPr lang="en-US" sz="2200" dirty="0" smtClean="0">
                <a:solidFill>
                  <a:srgbClr val="FF0000"/>
                </a:solidFill>
                <a:cs typeface="Times New Roman" pitchFamily="18" charset="0"/>
              </a:rPr>
              <a:t>Thumb</a:t>
            </a:r>
            <a:r>
              <a:rPr lang="en-US" sz="2200" dirty="0" smtClean="0">
                <a:cs typeface="Times New Roman" pitchFamily="18" charset="0"/>
              </a:rPr>
              <a:t> which has only two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cs typeface="Times New Roman" pitchFamily="18" charset="0"/>
              </a:rPr>
              <a:t>Each phalanx has a base proximally, a head distally and a body between the base and the head.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cs typeface="Times New Roman" pitchFamily="18" charset="0"/>
              </a:rPr>
              <a:t>The proximal phalanx is the largest.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cs typeface="Times New Roman" pitchFamily="18" charset="0"/>
              </a:rPr>
              <a:t>The middle ones are intermediate in size.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cs typeface="Times New Roman" pitchFamily="18" charset="0"/>
              </a:rPr>
              <a:t>The distal ones are the smallest, its distal ends are flattened and expanded distally to form the nail beds.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558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Digits (Phalanges) 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6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21052"/>
          <a:stretch>
            <a:fillRect/>
          </a:stretch>
        </p:blipFill>
        <p:spPr bwMode="auto">
          <a:xfrm>
            <a:off x="5321720" y="1124744"/>
            <a:ext cx="371477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My Documents\Student Gray\7. Upper limb\F66122-007-f0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207" r="17785" b="4239"/>
          <a:stretch>
            <a:fillRect/>
          </a:stretch>
        </p:blipFill>
        <p:spPr bwMode="auto">
          <a:xfrm>
            <a:off x="4460474" y="1052736"/>
            <a:ext cx="4071966" cy="4962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14282" y="1268760"/>
            <a:ext cx="4285710" cy="3696816"/>
          </a:xfrm>
          <a:ln w="9525">
            <a:solidFill>
              <a:schemeClr val="bg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It  consists of the following:</a:t>
            </a:r>
          </a:p>
          <a:p>
            <a:pPr lvl="1">
              <a:buFont typeface="Wingdings" pitchFamily="2" charset="2"/>
              <a:buChar char="Ø"/>
            </a:pPr>
            <a:r>
              <a:rPr lang="en-US" sz="3100" dirty="0" smtClean="0">
                <a:solidFill>
                  <a:srgbClr val="C00000"/>
                </a:solidFill>
              </a:rPr>
              <a:t> Pectoral Girdle </a:t>
            </a:r>
          </a:p>
          <a:p>
            <a:pPr lvl="1">
              <a:buFont typeface="Wingdings" pitchFamily="2" charset="2"/>
              <a:buChar char="Ø"/>
            </a:pPr>
            <a:r>
              <a:rPr lang="en-US" sz="3100" dirty="0" smtClean="0">
                <a:solidFill>
                  <a:srgbClr val="C00000"/>
                </a:solidFill>
              </a:rPr>
              <a:t> Arm</a:t>
            </a:r>
          </a:p>
          <a:p>
            <a:pPr lvl="2"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</a:rPr>
              <a:t>Humerus</a:t>
            </a:r>
          </a:p>
          <a:p>
            <a:pPr lvl="1">
              <a:buFont typeface="Wingdings" pitchFamily="2" charset="2"/>
              <a:buChar char="Ø"/>
            </a:pPr>
            <a:r>
              <a:rPr lang="en-US" sz="3100" dirty="0" smtClean="0">
                <a:solidFill>
                  <a:srgbClr val="C00000"/>
                </a:solidFill>
              </a:rPr>
              <a:t> Forearm </a:t>
            </a:r>
          </a:p>
          <a:p>
            <a:pPr lvl="2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Radius &amp; Ulna</a:t>
            </a:r>
          </a:p>
          <a:p>
            <a:pPr lvl="1">
              <a:buFont typeface="Wingdings" pitchFamily="2" charset="2"/>
              <a:buChar char="Ø"/>
            </a:pPr>
            <a:r>
              <a:rPr lang="en-US" sz="3100" dirty="0" smtClean="0">
                <a:solidFill>
                  <a:srgbClr val="C00000"/>
                </a:solidFill>
              </a:rPr>
              <a:t> Wrist</a:t>
            </a:r>
          </a:p>
          <a:p>
            <a:pPr lvl="2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Carpal bones 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3100" dirty="0" smtClean="0">
                <a:solidFill>
                  <a:srgbClr val="C00000"/>
                </a:solidFill>
              </a:rPr>
              <a:t>Hand</a:t>
            </a:r>
          </a:p>
          <a:p>
            <a:pPr lvl="2"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Metacarpals &amp; Phalanges</a:t>
            </a:r>
          </a:p>
          <a:p>
            <a:pPr lvl="1">
              <a:buFont typeface="Wingdings" pitchFamily="2" charset="2"/>
              <a:buChar char="Ø"/>
            </a:pPr>
            <a:endParaRPr lang="en-US" sz="2400" dirty="0" smtClean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Bones of Upper Limb 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052736"/>
            <a:ext cx="5256584" cy="4464496"/>
          </a:xfrm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Bases of the Metacarpal bones articulate with the distal row of the carpal bones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</a:rPr>
              <a:t>Carpometacarpal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</a:rPr>
              <a:t> joints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Heads (knuckles) articulate with the Proximal Phalanges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b="1" dirty="0" err="1" smtClean="0">
                <a:solidFill>
                  <a:srgbClr val="C00000"/>
                </a:solidFill>
              </a:rPr>
              <a:t>Metacarpophalangeal</a:t>
            </a:r>
            <a:r>
              <a:rPr lang="en-US" sz="2200" b="1" dirty="0" smtClean="0">
                <a:solidFill>
                  <a:srgbClr val="C00000"/>
                </a:solidFill>
              </a:rPr>
              <a:t> joints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The phalanges articulate with each other </a:t>
            </a:r>
            <a:endParaRPr lang="en-US" sz="2200" b="1" dirty="0" smtClean="0">
              <a:solidFill>
                <a:srgbClr val="0070C0"/>
              </a:solidFill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2200" b="1" dirty="0" err="1" smtClean="0">
                <a:solidFill>
                  <a:srgbClr val="0070C0"/>
                </a:solidFill>
              </a:rPr>
              <a:t>Interphalangeal</a:t>
            </a:r>
            <a:r>
              <a:rPr lang="en-US" sz="2200" b="1" dirty="0" smtClean="0">
                <a:solidFill>
                  <a:srgbClr val="0070C0"/>
                </a:solidFill>
              </a:rPr>
              <a:t> joints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Distal end of Radius with the Proximal Raw of Carpal bones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B050"/>
                </a:solidFill>
              </a:rPr>
              <a:t>Wrist joint</a:t>
            </a:r>
            <a:endParaRPr lang="en-US" sz="2200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558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Articulations 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6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21052"/>
          <a:stretch>
            <a:fillRect/>
          </a:stretch>
        </p:blipFill>
        <p:spPr bwMode="auto">
          <a:xfrm>
            <a:off x="5321720" y="1124744"/>
            <a:ext cx="371477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134076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366FF"/>
                </a:solidFill>
                <a:latin typeface="Calibri" pitchFamily="34" charset="0"/>
              </a:rPr>
              <a:t>QUEST!ON</a:t>
            </a:r>
            <a:r>
              <a:rPr lang="en-US" sz="4000" b="1" dirty="0">
                <a:solidFill>
                  <a:srgbClr val="3366FF"/>
                </a:solidFill>
                <a:latin typeface="Calibri" pitchFamily="34" charset="0"/>
              </a:rPr>
              <a:t>?</a:t>
            </a:r>
          </a:p>
        </p:txBody>
      </p:sp>
      <p:pic>
        <p:nvPicPr>
          <p:cNvPr id="17413" name="Picture 5" descr="http://www.healthcareersinteraction.com/images/faq_question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060848"/>
            <a:ext cx="2903372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7D724C7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65848" y="1268760"/>
            <a:ext cx="4470648" cy="3244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7504" y="1268761"/>
            <a:ext cx="4464496" cy="33123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200" dirty="0" smtClean="0"/>
              <a:t>It composed of Two bones: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C00000"/>
                </a:solidFill>
              </a:rPr>
              <a:t>Clavicle 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C00000"/>
                </a:solidFill>
              </a:rPr>
              <a:t>Scapula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 smtClean="0"/>
              <a:t>It is very light and it allows the upper limb to have exceptionally free movement.</a:t>
            </a:r>
            <a:endParaRPr lang="ar-SA" sz="22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Pectoral Girdle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7D724C7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9171" r="58735" b="48467"/>
          <a:stretch>
            <a:fillRect/>
          </a:stretch>
        </p:blipFill>
        <p:spPr>
          <a:xfrm>
            <a:off x="5004048" y="980728"/>
            <a:ext cx="3805231" cy="464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052736"/>
            <a:ext cx="4752528" cy="525658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is a long bone lying horizontally across the root of the neck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is subcutaneous throughout its length.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Functions: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It  serves as a rigid support from which the scapula and free upper limb are suspended keeping them away from the trunk so that the arm has maximum freedom of movement.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Transmits forces from the upper limb to the axial skeleton.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Provides attachment for muscles.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It forms a boundary of the cervicoaxillary canal  for protection of the neurovascular bundle of the Upper Limb.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If the clavicle is broken, the whole shoulder region caves in medially. 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Clavicle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e\My Documents\My Pictures\Picture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6276" y="1147544"/>
            <a:ext cx="421484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2008" y="1196752"/>
            <a:ext cx="4788024" cy="4652187"/>
          </a:xfrm>
          <a:ln w="38100"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is considered as a long bone but it has no medullary (bone marrow) cavity.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Its medial 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sternal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end is enlarged &amp; triangular.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Its lateral 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Acromial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end is flattened.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medial 2/3 of the body (shaft) is convex forward.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lateral 1/3 is concave forward.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These curves give the clavicle its appearance of an elongated capital (S)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has two surfaces: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100" b="1" dirty="0" smtClean="0">
                <a:solidFill>
                  <a:srgbClr val="C00000"/>
                </a:solidFill>
              </a:rPr>
              <a:t>Superior: </a:t>
            </a:r>
            <a:r>
              <a:rPr 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smooth as it lies just deep to the skin.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100" b="1" dirty="0" smtClean="0">
                <a:solidFill>
                  <a:srgbClr val="C00000"/>
                </a:solidFill>
              </a:rPr>
              <a:t>Inferior: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rough because strong ligaments bind it to the 1st rib.</a:t>
            </a:r>
          </a:p>
          <a:p>
            <a:pPr algn="just">
              <a:buFont typeface="Wingdings" pitchFamily="2" charset="2"/>
              <a:buChar char="v"/>
            </a:pP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en-US" sz="2200" dirty="0" smtClean="0"/>
          </a:p>
        </p:txBody>
      </p:sp>
      <p:pic>
        <p:nvPicPr>
          <p:cNvPr id="8" name="Picture 2" descr="G:\Student Gray\7. Upper limb\F66122-007-f020.jpg"/>
          <p:cNvPicPr>
            <a:picLocks noChangeAspect="1" noChangeArrowheads="1"/>
          </p:cNvPicPr>
          <p:nvPr/>
        </p:nvPicPr>
        <p:blipFill>
          <a:blip r:embed="rId4" cstate="print"/>
          <a:srcRect l="16981" t="65197" r="34712" b="4377"/>
          <a:stretch>
            <a:fillRect/>
          </a:stretch>
        </p:blipFill>
        <p:spPr bwMode="auto">
          <a:xfrm>
            <a:off x="5076056" y="4077072"/>
            <a:ext cx="2214578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Straight Arrow Connector 9"/>
          <p:cNvCxnSpPr/>
          <p:nvPr/>
        </p:nvCxnSpPr>
        <p:spPr>
          <a:xfrm rot="10800000">
            <a:off x="5790436" y="4791452"/>
            <a:ext cx="500066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5398321" y="4897815"/>
            <a:ext cx="214314" cy="1588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Clavicle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\My Documents\Student Gray\7. Upper limb\F66122-007-f023.jpg"/>
          <p:cNvPicPr>
            <a:picLocks noChangeAspect="1" noChangeArrowheads="1"/>
          </p:cNvPicPr>
          <p:nvPr/>
        </p:nvPicPr>
        <p:blipFill>
          <a:blip r:embed="rId3" cstate="print"/>
          <a:srcRect l="14286" r="16071" b="7652"/>
          <a:stretch>
            <a:fillRect/>
          </a:stretch>
        </p:blipFill>
        <p:spPr bwMode="auto">
          <a:xfrm>
            <a:off x="971600" y="3717032"/>
            <a:ext cx="295232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7D724C7F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932040" y="1124744"/>
            <a:ext cx="4038600" cy="2929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1052736"/>
            <a:ext cx="4896544" cy="2369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Medially,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sternoclavicular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joint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with the Manubrium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Laterally,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Acromioclavicular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joint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with the </a:t>
            </a:r>
            <a:r>
              <a:rPr lang="en-US" sz="2000" dirty="0" err="1" smtClean="0">
                <a:solidFill>
                  <a:srgbClr val="C00000"/>
                </a:solidFill>
              </a:rPr>
              <a:t>Acromial</a:t>
            </a:r>
            <a:r>
              <a:rPr lang="en-US" sz="2000" dirty="0" smtClean="0">
                <a:solidFill>
                  <a:srgbClr val="C00000"/>
                </a:solidFill>
              </a:rPr>
              <a:t> end of the scapula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Inferiorly,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costoclavicular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Joint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 with the 1</a:t>
            </a:r>
            <a:r>
              <a:rPr lang="en-US" sz="2000" baseline="30000" dirty="0" smtClean="0">
                <a:solidFill>
                  <a:srgbClr val="C00000"/>
                </a:solidFill>
              </a:rPr>
              <a:t>st</a:t>
            </a:r>
            <a:r>
              <a:rPr lang="en-US" sz="2000" dirty="0" smtClean="0">
                <a:solidFill>
                  <a:srgbClr val="C00000"/>
                </a:solidFill>
              </a:rPr>
              <a:t> rib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Articulations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620688"/>
            <a:ext cx="4896544" cy="449353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clavicle is commonly fractured especially in children as forces are impacted to the outstretched hand during falling.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weakest part of the clavicle is the junction of the </a:t>
            </a:r>
            <a:r>
              <a:rPr lang="en-US" sz="2200" dirty="0" smtClean="0">
                <a:solidFill>
                  <a:srgbClr val="C00000"/>
                </a:solidFill>
              </a:rPr>
              <a:t>middle and lateral thirds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After fracture, the medial fragment is elevated  (by the sternomastoid muscle), the lateral fragment drops because of the weight of the UL.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may be pulled medially by the adductors of the arm.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486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Fractures of the Clavicle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11" name="Picture 6" descr="7D724C7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9171" r="58735" b="48467"/>
          <a:stretch>
            <a:fillRect/>
          </a:stretch>
        </p:blipFill>
        <p:spPr>
          <a:xfrm>
            <a:off x="5580112" y="1013046"/>
            <a:ext cx="3445191" cy="4208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4" name="Picture 2" descr="http://rpm-therapy.com/wp-content/uploads/2011/08/sternocleidomastoi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941168"/>
            <a:ext cx="2592288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e\My Documents\My Pictures\Picture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0339" y="1052736"/>
            <a:ext cx="4158165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7504" y="692696"/>
            <a:ext cx="4968552" cy="5472608"/>
          </a:xfrm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It is a triangular flat bone.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/>
              <a:t>Extends between the 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_ 7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ribs.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has: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C00000"/>
                </a:solidFill>
              </a:rPr>
              <a:t>Three Processes: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Spine: a thick projecting ridge of  bone that continues laterally as the flat expanded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Acromion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: forms the subcutaneous point of the shoulder.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Coracoid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a beaklike process. It resembles in size, shape and direction a bent finger pointing to the shoulder.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C00000"/>
                </a:solidFill>
              </a:rPr>
              <a:t>Three Borders: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Superior, medial (vertebral) &amp; lateral (axillary).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lateral border terminates at the lateral angle (the thickest) part of the bone.</a:t>
            </a:r>
          </a:p>
          <a:p>
            <a:pPr lvl="1" algn="just">
              <a:buNone/>
            </a:pPr>
            <a:endParaRPr lang="en-US" sz="1600" dirty="0" smtClean="0">
              <a:solidFill>
                <a:srgbClr val="C00000"/>
              </a:solidFill>
            </a:endParaRPr>
          </a:p>
          <a:p>
            <a:pPr lvl="1" algn="just">
              <a:buNone/>
            </a:pPr>
            <a:endParaRPr lang="en-US" sz="1600" dirty="0" smtClean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Scapula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1590</TotalTime>
  <Words>1932</Words>
  <Application>Microsoft Office PowerPoint</Application>
  <PresentationFormat>On-screen Show (4:3)</PresentationFormat>
  <Paragraphs>268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OBJECTIVES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 of upper limb</dc:title>
  <dc:creator>user</dc:creator>
  <cp:lastModifiedBy>ksupy</cp:lastModifiedBy>
  <cp:revision>145</cp:revision>
  <dcterms:created xsi:type="dcterms:W3CDTF">2010-12-19T14:08:49Z</dcterms:created>
  <dcterms:modified xsi:type="dcterms:W3CDTF">2012-12-03T06:14:05Z</dcterms:modified>
</cp:coreProperties>
</file>