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36" r:id="rId2"/>
    <p:sldId id="337" r:id="rId3"/>
    <p:sldId id="308" r:id="rId4"/>
    <p:sldId id="262" r:id="rId5"/>
    <p:sldId id="312" r:id="rId6"/>
    <p:sldId id="339" r:id="rId7"/>
    <p:sldId id="340" r:id="rId8"/>
    <p:sldId id="264" r:id="rId9"/>
    <p:sldId id="338" r:id="rId10"/>
    <p:sldId id="322" r:id="rId11"/>
    <p:sldId id="323" r:id="rId12"/>
    <p:sldId id="324" r:id="rId13"/>
    <p:sldId id="325" r:id="rId14"/>
    <p:sldId id="326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E2"/>
    <a:srgbClr val="FF0000"/>
    <a:srgbClr val="72A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65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3752"/>
            <a:ext cx="9144000" cy="1396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Anterior, Lateral Compartments of the Leg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&amp; Dorsum of the Foot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844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 </a:t>
            </a:r>
            <a:r>
              <a:rPr lang="en-US" sz="2800" b="1" dirty="0" err="1" smtClean="0">
                <a:solidFill>
                  <a:schemeClr val="tx1"/>
                </a:solidFill>
              </a:rPr>
              <a:t>Jamila</a:t>
            </a:r>
            <a:r>
              <a:rPr lang="en-US" sz="2800" b="1" dirty="0" smtClean="0">
                <a:solidFill>
                  <a:schemeClr val="tx1"/>
                </a:solidFill>
              </a:rPr>
              <a:t> EL </a:t>
            </a:r>
            <a:r>
              <a:rPr lang="en-US" sz="2800" b="1" dirty="0" err="1" smtClean="0">
                <a:solidFill>
                  <a:schemeClr val="tx1"/>
                </a:solidFill>
              </a:rPr>
              <a:t>Medany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E13E2"/>
                </a:solidFill>
              </a:rPr>
              <a:t>&amp; </a:t>
            </a:r>
            <a:r>
              <a:rPr lang="en-US" sz="2800" b="1" dirty="0" smtClean="0">
                <a:solidFill>
                  <a:schemeClr val="tx1"/>
                </a:solidFill>
              </a:rPr>
              <a:t>Dr. Saeed Vohra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8758"/>
            <a:ext cx="9144000" cy="6127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7422" y="1583141"/>
          <a:ext cx="4776716" cy="199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403"/>
                <a:gridCol w="1705196"/>
                <a:gridCol w="1375117"/>
              </a:tblGrid>
              <a:tr h="5909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Muscles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E13E2"/>
                          </a:solidFill>
                        </a:rPr>
                        <a:t>Superficial</a:t>
                      </a:r>
                    </a:p>
                    <a:p>
                      <a:r>
                        <a:rPr lang="en-US" sz="2000" b="1" dirty="0" err="1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baseline="0" dirty="0" smtClean="0"/>
                        <a:t> (Fibular)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Brevis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6878471" y="3193577"/>
            <a:ext cx="805218" cy="50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C10FF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318" y="1008754"/>
            <a:ext cx="3384645" cy="5714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259629" y="3869741"/>
            <a:ext cx="782726" cy="182880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09616" y="3473501"/>
            <a:ext cx="782726" cy="182880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88645" y="1342399"/>
            <a:ext cx="3452883" cy="524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883" y="1142165"/>
          <a:ext cx="5292870" cy="5332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4183"/>
                <a:gridCol w="1278191"/>
                <a:gridCol w="1344580"/>
                <a:gridCol w="1425916"/>
              </a:tblGrid>
              <a:tr h="6836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Origin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22920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Peroneus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longus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Lateral surface of shaft of fibula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Medial cuneiform &amp; base of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metatarsal</a:t>
                      </a:r>
                      <a:r>
                        <a:rPr lang="en-US" sz="1800" baseline="0" dirty="0" smtClean="0"/>
                        <a:t> bone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Plantar  flexion &amp; </a:t>
                      </a:r>
                      <a:r>
                        <a:rPr lang="en-US" sz="1800" dirty="0" err="1" smtClean="0"/>
                        <a:t>Eversion</a:t>
                      </a:r>
                      <a:r>
                        <a:rPr lang="en-US" sz="1800" dirty="0" smtClean="0"/>
                        <a:t> of the foot and supports lateral longitudinal arch</a:t>
                      </a:r>
                      <a:endParaRPr lang="en-US" sz="1800" dirty="0"/>
                    </a:p>
                  </a:txBody>
                  <a:tcPr/>
                </a:tc>
              </a:tr>
              <a:tr h="2345812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Peroneus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brevis</a:t>
                      </a:r>
                      <a:endParaRPr lang="en-US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Base of 5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dirty="0" smtClean="0"/>
                        <a:t> metatarsal bone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Plantar  flexion &amp; </a:t>
                      </a:r>
                      <a:r>
                        <a:rPr lang="en-US" sz="1800" dirty="0" err="1" smtClean="0"/>
                        <a:t>Eversion</a:t>
                      </a:r>
                      <a:r>
                        <a:rPr lang="en-US" sz="1800" dirty="0" smtClean="0"/>
                        <a:t> of the foot and supports lateral longitudinal arch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818"/>
            <a:ext cx="9144000" cy="6127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784"/>
            <a:ext cx="9144000" cy="5423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4596" y="2059482"/>
            <a:ext cx="4202801" cy="1629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Connect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lateral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hold the tendons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longus &amp; brevis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5000"/>
          </a:blip>
          <a:srcRect/>
          <a:stretch>
            <a:fillRect/>
          </a:stretch>
        </p:blipFill>
        <p:spPr bwMode="auto">
          <a:xfrm>
            <a:off x="4452847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6286" y="5292792"/>
            <a:ext cx="8732842" cy="1332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surrounded by a single common  tubular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 peroneal retinaculum they have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30" y="4425225"/>
            <a:ext cx="406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E13E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dirty="0" err="1" smtClean="0">
                <a:ln w="1905"/>
                <a:solidFill>
                  <a:srgbClr val="0E13E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ln w="1905"/>
                <a:solidFill>
                  <a:srgbClr val="0E13E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n w="1905"/>
                <a:solidFill>
                  <a:srgbClr val="0E13E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2400" b="1" dirty="0">
              <a:ln w="1905"/>
              <a:solidFill>
                <a:srgbClr val="0E13E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5205" y="2686050"/>
            <a:ext cx="1446663" cy="166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97896" y="4524375"/>
            <a:ext cx="1255594" cy="1809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064" y="1234474"/>
            <a:ext cx="45256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Superior &amp; Inferior Peroneal </a:t>
            </a:r>
          </a:p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Retinacula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45203"/>
            <a:ext cx="9132125" cy="663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anchor="b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2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8972" y="1542197"/>
            <a:ext cx="8646057" cy="901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thickened to form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160" y="3054803"/>
            <a:ext cx="6117680" cy="3277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405456"/>
            <a:ext cx="9161804" cy="509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368" y="1466194"/>
            <a:ext cx="5703568" cy="4745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789442" y="3698335"/>
            <a:ext cx="1870378" cy="24304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62884" y="4256690"/>
            <a:ext cx="1455446" cy="252248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96648" y="3799490"/>
            <a:ext cx="1474385" cy="29954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363" y="2715904"/>
          <a:ext cx="3641834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45"/>
                <a:gridCol w="1271540"/>
                <a:gridCol w="1156349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Nerve</a:t>
                      </a:r>
                      <a:endParaRPr lang="en-US" sz="20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Dig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Brevis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Deep</a:t>
                      </a:r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264224" y="4895206"/>
            <a:ext cx="1520396" cy="251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63773" y="2456598"/>
          <a:ext cx="4681182" cy="271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06"/>
                <a:gridCol w="1706509"/>
                <a:gridCol w="1504667"/>
              </a:tblGrid>
              <a:tr h="402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201300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Inferior</a:t>
                      </a:r>
                      <a:r>
                        <a:rPr lang="en-US" sz="1600" b="1" baseline="0" dirty="0" smtClean="0"/>
                        <a:t> extensor retinaculum </a:t>
                      </a:r>
                      <a:r>
                        <a:rPr lang="en-US" sz="1600" b="1" dirty="0" smtClean="0"/>
                        <a:t>&amp;</a:t>
                      </a:r>
                    </a:p>
                    <a:p>
                      <a:r>
                        <a:rPr lang="en-US" sz="1600" b="1" dirty="0" err="1" smtClean="0"/>
                        <a:t>Calcaneum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E13E2"/>
                          </a:solidFill>
                        </a:rPr>
                        <a:t>Extensor</a:t>
                      </a:r>
                      <a:r>
                        <a:rPr lang="en-US" sz="1600" b="0" baseline="0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E13E2"/>
                          </a:solidFill>
                        </a:rPr>
                        <a:t>Hallucius</a:t>
                      </a:r>
                      <a:r>
                        <a:rPr lang="en-US" sz="1600" b="0" dirty="0" smtClean="0">
                          <a:solidFill>
                            <a:srgbClr val="0E13E2"/>
                          </a:solidFill>
                        </a:rPr>
                        <a:t> Brevis</a:t>
                      </a:r>
                      <a:r>
                        <a:rPr lang="en-US" sz="1600" b="0" dirty="0" smtClean="0"/>
                        <a:t> to base of proximal phalanx of big toe. </a:t>
                      </a:r>
                    </a:p>
                    <a:p>
                      <a:r>
                        <a:rPr lang="en-US" sz="1600" b="0" dirty="0" smtClean="0"/>
                        <a:t>Other  (3) to extensor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 expansion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Extension of </a:t>
                      </a:r>
                    </a:p>
                    <a:p>
                      <a:r>
                        <a:rPr lang="en-US" sz="1600" dirty="0" smtClean="0"/>
                        <a:t>Interphalangeal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&amp; </a:t>
                      </a:r>
                      <a:r>
                        <a:rPr lang="en-US" sz="1600" dirty="0" err="1" smtClean="0"/>
                        <a:t>Metatarsophal-angeal</a:t>
                      </a:r>
                      <a:r>
                        <a:rPr lang="en-US" sz="1600" baseline="0" dirty="0" smtClean="0"/>
                        <a:t> joint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of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, 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, 3</a:t>
                      </a:r>
                      <a:r>
                        <a:rPr lang="en-US" sz="1600" baseline="30000" dirty="0" smtClean="0"/>
                        <a:t>rd&amp; 4th </a:t>
                      </a:r>
                      <a:r>
                        <a:rPr lang="en-US" sz="1600" baseline="0" dirty="0" smtClean="0"/>
                        <a:t> toes</a:t>
                      </a:r>
                    </a:p>
                    <a:p>
                      <a:r>
                        <a:rPr lang="en-US" sz="1600" b="0" baseline="0" dirty="0" smtClean="0"/>
                        <a:t>(during </a:t>
                      </a:r>
                      <a:r>
                        <a:rPr lang="en-US" sz="1600" b="0" baseline="0" dirty="0" err="1" smtClean="0"/>
                        <a:t>Dorsi</a:t>
                      </a:r>
                      <a:r>
                        <a:rPr lang="en-US" sz="1600" b="0" baseline="0" dirty="0" smtClean="0"/>
                        <a:t> flex).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796" y="1605717"/>
            <a:ext cx="425014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2307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 </a:t>
            </a:r>
            <a:r>
              <a:rPr lang="en-US" sz="3200" b="1" dirty="0" err="1" smtClean="0">
                <a:solidFill>
                  <a:srgbClr val="C00000"/>
                </a:solidFill>
              </a:rPr>
              <a:t>Digitorum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8700" y="4714875"/>
            <a:ext cx="1285875" cy="314325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86350" y="3981450"/>
            <a:ext cx="1285875" cy="314325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7558"/>
            <a:ext cx="9144000" cy="5700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9179" y="1399806"/>
            <a:ext cx="4503761" cy="49379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The tendon of </a:t>
            </a:r>
            <a:r>
              <a:rPr lang="en-US" sz="2000" b="1" dirty="0" smtClean="0"/>
              <a:t>Extensor digitorum longus </a:t>
            </a:r>
            <a:r>
              <a:rPr lang="en-US" sz="2000" dirty="0" smtClean="0"/>
              <a:t>divides into (4) to the lateral four toes.</a:t>
            </a:r>
          </a:p>
          <a:p>
            <a:r>
              <a:rPr lang="en-US" sz="2000" dirty="0" smtClean="0"/>
              <a:t>Each tendon to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&amp;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toes is joined on its lateral side by a tendon  of </a:t>
            </a:r>
            <a:r>
              <a:rPr lang="en-US" sz="2000" b="1" dirty="0" smtClean="0"/>
              <a:t>Extensor digitorum brevis.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dirty="0" err="1" smtClean="0"/>
              <a:t>fascial</a:t>
            </a:r>
            <a:r>
              <a:rPr lang="en-US" sz="2000" b="1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b="1" u="sng" dirty="0" smtClean="0"/>
              <a:t>The expansion divides into (3) parts: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Central:</a:t>
            </a:r>
            <a:r>
              <a:rPr lang="en-US" sz="2000" b="1" u="sng" dirty="0" smtClean="0"/>
              <a:t>  </a:t>
            </a:r>
            <a:r>
              <a:rPr lang="en-US" sz="2000" b="1" dirty="0" smtClean="0"/>
              <a:t>inserted into the base of middle phalanx.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Two lateral 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base of distal ph.</a:t>
            </a:r>
          </a:p>
          <a:p>
            <a:r>
              <a:rPr lang="en-US" sz="2000" b="1" dirty="0" smtClean="0"/>
              <a:t>The extensor  tendon receives insertion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dirty="0" smtClean="0">
                <a:solidFill>
                  <a:srgbClr val="C00000"/>
                </a:solidFill>
              </a:rPr>
              <a:t> &amp; </a:t>
            </a:r>
            <a:r>
              <a:rPr lang="en-US" sz="2000" b="1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dirty="0" smtClean="0">
                <a:solidFill>
                  <a:srgbClr val="C00000"/>
                </a:solidFill>
              </a:rPr>
              <a:t> 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458648"/>
            <a:ext cx="3985146" cy="487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5675584"/>
            <a:ext cx="907576" cy="20495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477407"/>
            <a:ext cx="1282890" cy="188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225159"/>
            <a:ext cx="1282890" cy="154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674" y="4833881"/>
            <a:ext cx="1009934" cy="211085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6225"/>
            <a:ext cx="9144000" cy="1085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Sheaths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Extensor Tendons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Dorsum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52096" y="2333767"/>
            <a:ext cx="4572000" cy="2988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 separate sheath for each of: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common sheath for 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extends to  the level of base of 5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metatarsal bone.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552713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b="1" i="1" dirty="0" smtClean="0">
                <a:solidFill>
                  <a:schemeClr val="bg1"/>
                </a:solidFill>
              </a:rPr>
              <a:t>THANK YOU</a:t>
            </a:r>
            <a:endParaRPr lang="en-US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41444" y="968991"/>
            <a:ext cx="8045355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en-US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buFont typeface="Wingdings" pitchFamily="2" charset="2"/>
              <a:buNone/>
            </a:pPr>
            <a:endParaRPr lang="en-US" sz="2400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to: </a:t>
            </a:r>
            <a:endParaRPr lang="en-US" sz="30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deep fascia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compartments of the leg.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compartments.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 of 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1446"/>
            <a:ext cx="9144000" cy="6230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Fascial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Compartments of the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51736" y="1084286"/>
            <a:ext cx="501343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The deep fascia surrounds </a:t>
            </a:r>
            <a:r>
              <a:rPr lang="en-US" sz="2000" dirty="0"/>
              <a:t>the leg and attached to anterior &amp; medial borders of </a:t>
            </a:r>
            <a:r>
              <a:rPr lang="en-US" sz="2000" dirty="0" smtClean="0"/>
              <a:t>tibia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C00000"/>
                </a:solidFill>
              </a:rPr>
              <a:t>Intermuscular</a:t>
            </a:r>
            <a:r>
              <a:rPr lang="en-US" sz="2000" b="1" dirty="0" smtClean="0">
                <a:solidFill>
                  <a:srgbClr val="C00000"/>
                </a:solidFill>
              </a:rPr>
              <a:t> Septa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Pass from the  deep aspect of this fascia  to be attached 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/>
              <a:t>Anterior border of fibula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</a:rPr>
              <a:t> septum) 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/>
              <a:t>Posterior border of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fibula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E13E2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</a:rPr>
              <a:t> septum)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24696" y="5013321"/>
            <a:ext cx="4653885" cy="161582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E13E2"/>
                </a:solidFill>
              </a:rPr>
              <a:t>Interosseous </a:t>
            </a:r>
            <a:r>
              <a:rPr lang="en-US" b="1" u="sng" dirty="0" smtClean="0">
                <a:solidFill>
                  <a:srgbClr val="0E13E2"/>
                </a:solidFill>
              </a:rPr>
              <a:t>membrane:</a:t>
            </a:r>
            <a:r>
              <a:rPr lang="en-US" u="sng" dirty="0" smtClean="0">
                <a:solidFill>
                  <a:srgbClr val="0E13E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 thin &amp; strong membrane, that binds the </a:t>
            </a:r>
            <a:r>
              <a:rPr lang="en-US" dirty="0" err="1" smtClean="0"/>
              <a:t>interosseous</a:t>
            </a:r>
            <a:r>
              <a:rPr lang="en-US" dirty="0" smtClean="0"/>
              <a:t> borders of  </a:t>
            </a:r>
            <a:r>
              <a:rPr lang="en-US" dirty="0"/>
              <a:t>tibia </a:t>
            </a:r>
            <a:r>
              <a:rPr lang="en-US" dirty="0" smtClean="0"/>
              <a:t>&amp; fibula. It binds the two bones  </a:t>
            </a:r>
            <a:r>
              <a:rPr lang="en-US" dirty="0"/>
              <a:t>and provides attachment for </a:t>
            </a:r>
            <a:r>
              <a:rPr lang="en-US" dirty="0" smtClean="0"/>
              <a:t>muscles</a:t>
            </a:r>
            <a:endParaRPr lang="en-US" dirty="0"/>
          </a:p>
        </p:txBody>
      </p:sp>
      <p:pic>
        <p:nvPicPr>
          <p:cNvPr id="3074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>
            <a:lum bright="-19000" contrast="40000"/>
          </a:blip>
          <a:srcRect l="5578"/>
          <a:stretch>
            <a:fillRect/>
          </a:stretch>
        </p:blipFill>
        <p:spPr bwMode="auto">
          <a:xfrm>
            <a:off x="85880" y="1190413"/>
            <a:ext cx="3862317" cy="499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851"/>
            <a:ext cx="9143999" cy="6586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Compartments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Leg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58353" y="1610435"/>
            <a:ext cx="4312692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Together with the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u="sng" dirty="0" err="1" smtClean="0"/>
              <a:t>nterosseous</a:t>
            </a:r>
            <a:r>
              <a:rPr lang="en-US" sz="2000" b="1" u="sng" dirty="0" smtClean="0"/>
              <a:t> membrane</a:t>
            </a:r>
            <a:r>
              <a:rPr lang="en-US" sz="2000" u="sng" dirty="0" smtClean="0"/>
              <a:t>,</a:t>
            </a:r>
            <a:r>
              <a:rPr lang="en-US" sz="2000" dirty="0" smtClean="0"/>
              <a:t> the septa divide the leg into </a:t>
            </a:r>
            <a:r>
              <a:rPr lang="en-US" sz="2000" b="1" dirty="0" smtClean="0"/>
              <a:t>3 compartments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E13E2"/>
                </a:solidFill>
              </a:rPr>
              <a:t>Anterior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E13E2"/>
                </a:solidFill>
              </a:rPr>
              <a:t>Lateral (Peroneal)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E13E2"/>
                </a:solidFill>
              </a:rPr>
              <a:t>Posterior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Each compartment has its own muscles, blood supply and nerve supply</a:t>
            </a:r>
            <a:endParaRPr lang="en-US" sz="2400" b="1" dirty="0"/>
          </a:p>
        </p:txBody>
      </p:sp>
      <p:pic>
        <p:nvPicPr>
          <p:cNvPr id="6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>
            <a:lum bright="-19000" contrast="40000"/>
          </a:blip>
          <a:srcRect l="5578"/>
          <a:stretch>
            <a:fillRect/>
          </a:stretch>
        </p:blipFill>
        <p:spPr bwMode="auto">
          <a:xfrm>
            <a:off x="85880" y="1190413"/>
            <a:ext cx="3862317" cy="499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076"/>
            <a:ext cx="9144000" cy="6646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Anterior Compartment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9000" contrast="31000"/>
          </a:blip>
          <a:stretch>
            <a:fillRect/>
          </a:stretch>
        </p:blipFill>
        <p:spPr bwMode="auto">
          <a:xfrm>
            <a:off x="110361" y="1210650"/>
            <a:ext cx="4242837" cy="47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473407" y="1482590"/>
          <a:ext cx="4434114" cy="5106765"/>
        </p:xfrm>
        <a:graphic>
          <a:graphicData uri="http://schemas.openxmlformats.org/drawingml/2006/table">
            <a:tbl>
              <a:tblPr firstRow="1" bandRow="1"/>
              <a:tblGrid>
                <a:gridCol w="1478038"/>
                <a:gridCol w="1379521"/>
                <a:gridCol w="1576555"/>
              </a:tblGrid>
              <a:tr h="9300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Muscles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Nerve</a:t>
                      </a:r>
                    </a:p>
                  </a:txBody>
                  <a:tcPr anchor="ctr"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Tibialis</a:t>
                      </a:r>
                    </a:p>
                    <a:p>
                      <a:r>
                        <a:rPr lang="en-US" sz="2000" b="1" dirty="0" smtClean="0"/>
                        <a:t>Anterior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2200" b="1" dirty="0" smtClean="0"/>
                        <a:t>Anterior</a:t>
                      </a:r>
                    </a:p>
                    <a:p>
                      <a:r>
                        <a:rPr lang="en-US" sz="2200" b="1" dirty="0" err="1" smtClean="0"/>
                        <a:t>Tibial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800" b="1" dirty="0" smtClean="0"/>
                    </a:p>
                    <a:p>
                      <a:endParaRPr lang="en-US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2200" b="1" dirty="0" smtClean="0"/>
                        <a:t>Deep</a:t>
                      </a:r>
                      <a:endParaRPr lang="en-US" sz="2200" b="1" dirty="0" smtClean="0"/>
                    </a:p>
                    <a:p>
                      <a:r>
                        <a:rPr lang="en-US" sz="2200" b="1" dirty="0" smtClean="0"/>
                        <a:t>Peroneal</a:t>
                      </a:r>
                      <a:endParaRPr lang="en-US" sz="22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 Dig</a:t>
                      </a:r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 </a:t>
                      </a:r>
                      <a:r>
                        <a:rPr lang="en-US" sz="2000" b="1" dirty="0" err="1" smtClean="0"/>
                        <a:t>Hallucius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 smtClean="0"/>
                    </a:p>
                    <a:p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Peroneus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Tertius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6218" y="1150287"/>
            <a:ext cx="118301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Tibialis anterior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5669" r="17028" b="3685"/>
          <a:stretch>
            <a:fillRect/>
          </a:stretch>
        </p:blipFill>
        <p:spPr bwMode="auto">
          <a:xfrm>
            <a:off x="1973993" y="746375"/>
            <a:ext cx="4111506" cy="6005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62050" y="1844593"/>
            <a:ext cx="165406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Tibialis</a:t>
            </a:r>
          </a:p>
          <a:p>
            <a:r>
              <a:rPr lang="en-US" b="1" dirty="0" smtClean="0"/>
              <a:t>anterior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0" y="2853587"/>
            <a:ext cx="14090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Extensor digitorum</a:t>
            </a:r>
          </a:p>
          <a:p>
            <a:r>
              <a:rPr lang="en-US" b="1" dirty="0" smtClean="0"/>
              <a:t>longus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330357" y="4379452"/>
            <a:ext cx="2844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Extensor </a:t>
            </a:r>
            <a:r>
              <a:rPr lang="en-US" b="1" dirty="0" err="1" smtClean="0"/>
              <a:t>hallucis</a:t>
            </a:r>
            <a:r>
              <a:rPr lang="en-US" b="1" dirty="0" smtClean="0"/>
              <a:t> longus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58987" y="4095672"/>
            <a:ext cx="19804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Peroneus</a:t>
            </a:r>
            <a:r>
              <a:rPr lang="en-US" b="1" dirty="0" smtClean="0"/>
              <a:t> </a:t>
            </a:r>
            <a:r>
              <a:rPr lang="en-US" b="1" dirty="0" err="1" smtClean="0"/>
              <a:t>tertius</a:t>
            </a:r>
            <a:endParaRPr lang="en-US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-2"/>
          <a:ext cx="9144002" cy="68580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9272"/>
                <a:gridCol w="2722728"/>
                <a:gridCol w="1809751"/>
                <a:gridCol w="2762251"/>
              </a:tblGrid>
              <a:tr h="905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Muscle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Origin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Insertion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Action</a:t>
                      </a:r>
                      <a:endParaRPr lang="en-US" sz="2800" dirty="0" smtClean="0"/>
                    </a:p>
                  </a:txBody>
                  <a:tcPr anchor="ctr"/>
                </a:tc>
              </a:tr>
              <a:tr h="168215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Tibialis anterior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Lateral surface of shaft of tibia &amp; </a:t>
                      </a:r>
                      <a:r>
                        <a:rPr lang="en-US" dirty="0" err="1" smtClean="0"/>
                        <a:t>interosseous</a:t>
                      </a:r>
                      <a:r>
                        <a:rPr lang="en-US" dirty="0" smtClean="0"/>
                        <a:t> membrane.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Medial cuneiform &amp; base 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metatarsal</a:t>
                      </a:r>
                      <a:r>
                        <a:rPr lang="en-US" baseline="0" dirty="0" smtClean="0"/>
                        <a:t> bone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&amp; Inversion of foot and maintains Medial Long arch</a:t>
                      </a:r>
                      <a:endParaRPr lang="en-US" dirty="0"/>
                    </a:p>
                  </a:txBody>
                  <a:tcPr/>
                </a:tc>
              </a:tr>
              <a:tr h="12939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dig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 expansion of lat (4)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toes &amp; </a:t>
                      </a:r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of foot</a:t>
                      </a:r>
                      <a:endParaRPr lang="en-US" dirty="0"/>
                    </a:p>
                  </a:txBody>
                  <a:tcPr/>
                </a:tc>
              </a:tr>
              <a:tr h="16821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dirty="0" smtClean="0"/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 distal phalanx of great toe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flexion&amp; Inversion of the foot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extension of big toe</a:t>
                      </a:r>
                      <a:endParaRPr lang="en-US" dirty="0"/>
                    </a:p>
                  </a:txBody>
                  <a:tcPr/>
                </a:tc>
              </a:tr>
              <a:tr h="129396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Peroneus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tertius</a:t>
                      </a:r>
                      <a:endParaRPr lang="en-US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dirty="0" smtClean="0"/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metatarsal bone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Dorsiflexion</a:t>
                      </a:r>
                      <a:r>
                        <a:rPr lang="en-US" dirty="0" smtClean="0"/>
                        <a:t> and </a:t>
                      </a:r>
                      <a:r>
                        <a:rPr lang="en-US" u="sng" dirty="0" err="1" smtClean="0"/>
                        <a:t>Eversion</a:t>
                      </a:r>
                      <a:r>
                        <a:rPr lang="en-US" u="sng" dirty="0" smtClean="0"/>
                        <a:t> </a:t>
                      </a:r>
                      <a:r>
                        <a:rPr lang="en-US" dirty="0" smtClean="0"/>
                        <a:t>of the foot.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9745"/>
            <a:ext cx="9144000" cy="5514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9939" y="1381559"/>
            <a:ext cx="3402767" cy="46294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Thickening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deep fascia that keep the long tendons around ankle joint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Superior 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ankle</a:t>
            </a:r>
          </a:p>
          <a:p>
            <a:pPr>
              <a:lnSpc>
                <a:spcPct val="80000"/>
              </a:lnSpc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Extensor </a:t>
            </a:r>
            <a:r>
              <a:rPr lang="en-US" sz="2400" b="1" u="sng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265" y="1535258"/>
            <a:ext cx="5296549" cy="402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23076" y="2715750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05262" y="3420063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816"/>
            <a:ext cx="9144000" cy="5371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Structures passing Deep to Extensor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Retinacula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51" y="941132"/>
            <a:ext cx="4130566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E13E2"/>
                </a:solidFill>
              </a:rPr>
              <a:t>From Medial to Lateral</a:t>
            </a:r>
            <a:endParaRPr lang="en-US" sz="2800" b="1" i="1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Tibialia</a:t>
            </a:r>
            <a:r>
              <a:rPr lang="en-US" sz="2800" dirty="0" smtClean="0"/>
              <a:t> anterior tendon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Extensor </a:t>
            </a:r>
            <a:r>
              <a:rPr lang="en-US" sz="2800" dirty="0" err="1" smtClean="0"/>
              <a:t>hallucis</a:t>
            </a:r>
            <a:r>
              <a:rPr lang="en-US" sz="2800" dirty="0" smtClean="0"/>
              <a:t> longus tendon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Anterior tibial artery with </a:t>
            </a:r>
            <a:r>
              <a:rPr lang="en-US" sz="2800" dirty="0" err="1" smtClean="0"/>
              <a:t>venae</a:t>
            </a:r>
            <a:r>
              <a:rPr lang="en-US" sz="2800" dirty="0" smtClean="0"/>
              <a:t> </a:t>
            </a:r>
            <a:r>
              <a:rPr lang="en-US" sz="2800" dirty="0" err="1" smtClean="0"/>
              <a:t>comitantes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Deep peroneal nerve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Extensor digitorum longus tendons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Peroneus</a:t>
            </a:r>
            <a:r>
              <a:rPr lang="en-US" sz="2800" dirty="0" smtClean="0"/>
              <a:t> </a:t>
            </a:r>
            <a:r>
              <a:rPr lang="en-US" sz="2800" dirty="0" err="1" smtClean="0"/>
              <a:t>tertius</a:t>
            </a:r>
            <a:r>
              <a:rPr lang="en-US" sz="2800" dirty="0" smtClean="0"/>
              <a:t> tendon</a:t>
            </a:r>
            <a:endParaRPr lang="en-US" sz="2800" dirty="0"/>
          </a:p>
        </p:txBody>
      </p:sp>
      <p:pic>
        <p:nvPicPr>
          <p:cNvPr id="2050" name="Picture 2" descr="C10FF60"/>
          <p:cNvPicPr>
            <a:picLocks noChangeAspect="1" noChangeArrowheads="1"/>
          </p:cNvPicPr>
          <p:nvPr/>
        </p:nvPicPr>
        <p:blipFill>
          <a:blip r:embed="rId2" cstate="print">
            <a:lum bright="-20000" contrast="35000"/>
          </a:blip>
          <a:srcRect/>
          <a:stretch>
            <a:fillRect/>
          </a:stretch>
        </p:blipFill>
        <p:spPr bwMode="auto">
          <a:xfrm>
            <a:off x="4317784" y="1180290"/>
            <a:ext cx="4242893" cy="5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3509</TotalTime>
  <Words>768</Words>
  <Application>Microsoft Office PowerPoint</Application>
  <PresentationFormat>On-screen Show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Anterior, Lateral Compartments of the Leg  &amp; Dorsum of the Foot</vt:lpstr>
      <vt:lpstr>Slide 2</vt:lpstr>
      <vt:lpstr>Fascial Compartments of the Leg</vt:lpstr>
      <vt:lpstr>Compartments of  the Leg</vt:lpstr>
      <vt:lpstr>Anterior Compartment</vt:lpstr>
      <vt:lpstr>Slide 6</vt:lpstr>
      <vt:lpstr>Slide 7</vt:lpstr>
      <vt:lpstr>Extensor Retinacula</vt:lpstr>
      <vt:lpstr>Structures passing Deep to Extensor Retinacula </vt:lpstr>
      <vt:lpstr>Lateral Compartment of Leg</vt:lpstr>
      <vt:lpstr>Lateral Compartment of Leg</vt:lpstr>
      <vt:lpstr>Peroneal Retinacula </vt:lpstr>
      <vt:lpstr>Slide 13</vt:lpstr>
      <vt:lpstr> Dorsum of Foot</vt:lpstr>
      <vt:lpstr>Slide 15</vt:lpstr>
      <vt:lpstr>Insertion of Long Extensor Tendons</vt:lpstr>
      <vt:lpstr>Synovial Sheaths of Extensor Tendons on the Dorsum of Foot</vt:lpstr>
      <vt:lpstr>Slide 18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344</cp:revision>
  <dcterms:created xsi:type="dcterms:W3CDTF">2010-04-19T12:19:19Z</dcterms:created>
  <dcterms:modified xsi:type="dcterms:W3CDTF">2012-12-30T08:06:54Z</dcterms:modified>
</cp:coreProperties>
</file>