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369" r:id="rId2"/>
    <p:sldId id="373" r:id="rId3"/>
    <p:sldId id="381" r:id="rId4"/>
    <p:sldId id="382" r:id="rId5"/>
    <p:sldId id="374" r:id="rId6"/>
    <p:sldId id="370" r:id="rId7"/>
    <p:sldId id="383" r:id="rId8"/>
    <p:sldId id="371" r:id="rId9"/>
    <p:sldId id="384" r:id="rId10"/>
    <p:sldId id="375" r:id="rId11"/>
    <p:sldId id="376" r:id="rId12"/>
    <p:sldId id="377" r:id="rId13"/>
    <p:sldId id="378" r:id="rId14"/>
    <p:sldId id="368" r:id="rId15"/>
    <p:sldId id="297" r:id="rId16"/>
    <p:sldId id="299" r:id="rId17"/>
    <p:sldId id="300" r:id="rId18"/>
    <p:sldId id="340" r:id="rId19"/>
    <p:sldId id="343" r:id="rId20"/>
    <p:sldId id="344" r:id="rId21"/>
    <p:sldId id="345" r:id="rId22"/>
    <p:sldId id="379" r:id="rId23"/>
    <p:sldId id="380" r:id="rId24"/>
    <p:sldId id="304" r:id="rId25"/>
    <p:sldId id="354" r:id="rId26"/>
    <p:sldId id="358" r:id="rId27"/>
    <p:sldId id="35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33"/>
    <a:srgbClr val="FF00FF"/>
    <a:srgbClr val="FF9900"/>
    <a:srgbClr val="FF9966"/>
    <a:srgbClr val="FFCC66"/>
    <a:srgbClr val="FF0000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55" autoAdjust="0"/>
    <p:restoredTop sz="97335" autoAdjust="0"/>
  </p:normalViewPr>
  <p:slideViewPr>
    <p:cSldViewPr snapToGrid="0">
      <p:cViewPr>
        <p:scale>
          <a:sx n="60" d="100"/>
          <a:sy n="60" d="100"/>
        </p:scale>
        <p:origin x="26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24D56A56-D0FF-4929-B010-82B94977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A1FAF-6629-4175-A490-CBEED073C72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A4179-8DC3-4AD6-A828-BC2FDA69147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78A52-CAB8-479E-9A42-C55534B0D58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D36DA-9A34-4141-BD61-EF95C612B60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BACC0-7286-4C76-9005-AECE6BCE86C1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CAC02-8056-4B7F-919D-27C71ACED23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15EF6-0F17-45E1-A4C0-17A22BB8730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CB61C-B7AA-4D1D-8F3D-132A1D16C0C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1D80B-F543-4491-B6DD-3555D07998DE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A9F46-C34A-49EB-8E3C-278B109E1EA9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522E4-C694-4F52-9956-1CDC3634401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04D3C-2973-41C1-8046-49BBF039594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49996B-A24B-41C2-96AA-4C367834DD3A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EDF8E-AC64-4DC6-BA40-3D5F927E2B17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619C37-3CA8-49A5-A6EE-9D571BA7A13F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47AF4-AD09-42EF-B22B-3E4A5B321449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2F64A-3CAC-466B-827C-8C8E3EA356A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A1AA17-AE2F-4B52-9FBE-CD7FF98E91F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30A5-FB59-4081-8AE4-9AB1FAC5891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DD678-043D-45E2-9FBA-75EF5A5E8B3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EB9764-9B4A-4F83-8B03-35020E43BC2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50BE1C-F1C7-4C49-B365-CA848556C08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1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5E0C-CCB0-4151-A0BF-96012A5C5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85E84-D9F7-4490-B373-96D308BA0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7B6D-7CA1-4EC0-B3BE-5C23C9A02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EFBF-F5D3-49C6-8B1F-9582A9981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F1B9-6E59-4237-BE55-99DF3D19E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642F-AA7C-4947-9C70-167169FD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5661-3E67-4FC1-8542-BE2C87E36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D5D3-991D-4AAC-B365-2E54A5AB6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41B7-3F3B-4E47-8118-5D5DA5CCA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34EB8-9A30-4B05-8978-753E052E0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BEE0-2D46-436C-BAEE-197445A9A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935F-4C26-4A46-A2CB-9DDEB0AC3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1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AD89EC6D-E131-41CB-A08B-DFDD14C81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>
    <p:cut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82414"/>
            <a:ext cx="9144000" cy="3046988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fossa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compartment 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  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  <a:b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 of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foot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40213"/>
            <a:ext cx="7677150" cy="1201737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</a:rPr>
              <a:t>BY ANATOMY DEPARTMENT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DR.SANAA AL- SHAARAWY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DR.SAEED VOHRA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860B64-6949-4C0C-A5AC-A11F078BBD8B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5700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It is one of the terminal branches of the </a:t>
            </a:r>
            <a:r>
              <a:rPr lang="en-US" sz="3200" b="1" u="sng" dirty="0" smtClean="0">
                <a:solidFill>
                  <a:srgbClr val="FFFF00"/>
                </a:solidFill>
              </a:rPr>
              <a:t>popliteal artery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30000"/>
          </a:blip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TIBIAL ARTERY</a:t>
            </a:r>
            <a:endParaRPr lang="en-US" sz="4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7D5D8B-2BE2-414A-8ED5-5AA7C8C7450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807" y="616390"/>
            <a:ext cx="5312979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2675" cy="255428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</a:rPr>
              <a:t>It is the larger terminal branch of the</a:t>
            </a:r>
            <a:r>
              <a:rPr lang="en-US" sz="3200" b="1" u="sng" smtClean="0">
                <a:solidFill>
                  <a:srgbClr val="FFFF00"/>
                </a:solidFill>
              </a:rPr>
              <a:t> sciatic nerve </a:t>
            </a:r>
            <a:r>
              <a:rPr lang="en-US" sz="3200" b="1" smtClean="0">
                <a:solidFill>
                  <a:srgbClr val="FFFF00"/>
                </a:solidFill>
              </a:rPr>
              <a:t>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 cstate="print">
            <a:lum bright="-18000" contrast="28000"/>
          </a:blip>
          <a:srcRect/>
          <a:stretch>
            <a:fillRect/>
          </a:stretch>
        </p:blipFill>
        <p:spPr bwMode="auto">
          <a:xfrm>
            <a:off x="790575" y="223838"/>
            <a:ext cx="20351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900" y="3994150"/>
            <a:ext cx="647700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1"/>
            <a:ext cx="9144000" cy="830997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Flexor Retinaculum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1463"/>
            <a:ext cx="3863975" cy="20748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C000"/>
                </a:solidFill>
              </a:rPr>
              <a:t>Extends from back of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medial malleolus </a:t>
            </a:r>
            <a:r>
              <a:rPr lang="en-US" sz="2800" b="1" smtClean="0">
                <a:solidFill>
                  <a:srgbClr val="FFC000"/>
                </a:solidFill>
              </a:rPr>
              <a:t>to 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C000"/>
                </a:solidFill>
              </a:rPr>
              <a:t>medial side of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calcaneum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3721100" y="2041525"/>
            <a:ext cx="53514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 bwMode="auto">
          <a:xfrm>
            <a:off x="8181975" y="3830638"/>
            <a:ext cx="962025" cy="409575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79563"/>
            <a:ext cx="4138612" cy="40449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FF9966"/>
                </a:solidFill>
              </a:rPr>
              <a:t>Medial to lateral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 smtClean="0">
                <a:solidFill>
                  <a:srgbClr val="FFFF00"/>
                </a:solidFill>
              </a:rPr>
              <a:t>Tibialis posterior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 smtClean="0">
                <a:solidFill>
                  <a:srgbClr val="FFFF00"/>
                </a:solidFill>
              </a:rPr>
              <a:t>Flexor digitorum longus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 smtClean="0">
                <a:solidFill>
                  <a:srgbClr val="FFFF00"/>
                </a:solidFill>
              </a:rPr>
              <a:t>Posterior tibial artery </a:t>
            </a:r>
            <a:r>
              <a:rPr lang="en-US" sz="2000" b="1" smtClean="0">
                <a:solidFill>
                  <a:srgbClr val="66FF33"/>
                </a:solidFill>
              </a:rPr>
              <a:t>with venae comitantes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 smtClean="0">
                <a:solidFill>
                  <a:srgbClr val="FFFF00"/>
                </a:solidFill>
              </a:rPr>
              <a:t>Tibial nerve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b="1" smtClean="0">
                <a:solidFill>
                  <a:srgbClr val="FFFF00"/>
                </a:solidFill>
              </a:rPr>
              <a:t>Flexor hallucis longus tendon</a:t>
            </a:r>
          </a:p>
          <a:p>
            <a:pPr eaLnBrk="1" hangingPunct="1">
              <a:buClr>
                <a:schemeClr val="tx1"/>
              </a:buClr>
            </a:pPr>
            <a:endParaRPr lang="en-US" smtClean="0">
              <a:solidFill>
                <a:srgbClr val="FF9966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i="1" smtClean="0">
                <a:solidFill>
                  <a:srgbClr val="FF9966"/>
                </a:solidFill>
              </a:rPr>
              <a:t>All the tendons are surrounded </a:t>
            </a:r>
          </a:p>
          <a:p>
            <a:pPr eaLnBrk="1" hangingPunct="1">
              <a:buFontTx/>
              <a:buNone/>
            </a:pPr>
            <a:r>
              <a:rPr lang="en-US" sz="2000" b="1" i="1" smtClean="0">
                <a:solidFill>
                  <a:srgbClr val="FF9966"/>
                </a:solidFill>
              </a:rPr>
              <a:t>by a synovial sheath</a:t>
            </a:r>
            <a:endParaRPr lang="en-US" b="1" i="1" smtClean="0">
              <a:solidFill>
                <a:srgbClr val="FF99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Structures passing posterior to medial </a:t>
            </a:r>
            <a:r>
              <a:rPr lang="en-US" sz="3200" b="1" kern="0" dirty="0" err="1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malleolus</a:t>
            </a:r>
            <a:r>
              <a:rPr lang="en-US" sz="3200" b="1" kern="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, deep to flexor retinaculum </a:t>
            </a:r>
            <a:endParaRPr lang="en-US" sz="32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4141788" y="1681163"/>
            <a:ext cx="5002212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4B373B-3E26-4584-98E5-F375BBC950F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88047" y="2341179"/>
            <a:ext cx="4272174" cy="281414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skin of the sole of the foot is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thick and hairless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skin of the sole shows a few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flexure creases</a:t>
            </a:r>
            <a:r>
              <a:rPr lang="en-US" dirty="0"/>
              <a:t> at the sites of skin </a:t>
            </a:r>
            <a:r>
              <a:rPr lang="en-US" dirty="0" smtClean="0"/>
              <a:t>movement 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Sweat glands</a:t>
            </a:r>
            <a:r>
              <a:rPr lang="en-US" dirty="0"/>
              <a:t> are present in large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336899" name="Picture 3" descr="Untitled-63"/>
          <p:cNvPicPr>
            <a:picLocks noChangeAspect="1" noChangeArrowheads="1"/>
          </p:cNvPicPr>
          <p:nvPr/>
        </p:nvPicPr>
        <p:blipFill>
          <a:blip r:embed="rId3" cstate="print"/>
          <a:srcRect l="25571" t="3365" r="20720" b="3528"/>
          <a:stretch>
            <a:fillRect/>
          </a:stretch>
        </p:blipFill>
        <p:spPr bwMode="auto">
          <a:xfrm>
            <a:off x="450796" y="296863"/>
            <a:ext cx="3057525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31755" y="486544"/>
            <a:ext cx="4969741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SOLE OF THE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4491FC-9A7D-449B-83BB-67D4225D643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4613" y="757238"/>
            <a:ext cx="3736975" cy="5780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</a:t>
            </a:r>
            <a:r>
              <a:rPr lang="en-US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aponeurosis</a:t>
            </a:r>
            <a:r>
              <a:rPr lang="en-US" dirty="0"/>
              <a:t> is a triangular </a:t>
            </a:r>
            <a:r>
              <a:rPr lang="en-US" u="sng" dirty="0"/>
              <a:t>thickening of the deep fascia </a:t>
            </a:r>
            <a:r>
              <a:rPr lang="en-US" dirty="0"/>
              <a:t>that protects the underlying </a:t>
            </a:r>
            <a:r>
              <a:rPr lang="en-US" u="sng" dirty="0"/>
              <a:t>nerves, </a:t>
            </a:r>
            <a:r>
              <a:rPr lang="en-US" dirty="0"/>
              <a:t>blood </a:t>
            </a:r>
            <a:r>
              <a:rPr lang="en-US" u="sng" dirty="0"/>
              <a:t>vessels, </a:t>
            </a:r>
            <a:r>
              <a:rPr lang="en-US" dirty="0"/>
              <a:t>and </a:t>
            </a:r>
            <a:r>
              <a:rPr lang="en-US" u="sng" dirty="0"/>
              <a:t>muscles. </a:t>
            </a:r>
          </a:p>
          <a:p>
            <a:pPr eaLnBrk="1" hangingPunct="1">
              <a:defRPr/>
            </a:pPr>
            <a:r>
              <a:rPr lang="en-US" dirty="0"/>
              <a:t>Its </a:t>
            </a:r>
            <a:r>
              <a:rPr lang="en-US" dirty="0">
                <a:solidFill>
                  <a:srgbClr val="FF9900"/>
                </a:solidFill>
              </a:rPr>
              <a:t>apex</a:t>
            </a:r>
            <a:r>
              <a:rPr lang="en-US" dirty="0"/>
              <a:t> is attached to the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medial and lateral tubercles</a:t>
            </a:r>
            <a:r>
              <a:rPr lang="en-US" dirty="0"/>
              <a:t> of the </a:t>
            </a:r>
            <a:r>
              <a:rPr lang="en-US" dirty="0" err="1">
                <a:solidFill>
                  <a:srgbClr val="FF9900"/>
                </a:solidFill>
              </a:rPr>
              <a:t>calcaneum</a:t>
            </a:r>
            <a:r>
              <a:rPr lang="en-US" dirty="0">
                <a:solidFill>
                  <a:srgbClr val="FF99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base </a:t>
            </a:r>
            <a:r>
              <a:rPr lang="en-US" dirty="0"/>
              <a:t>of the </a:t>
            </a:r>
            <a:r>
              <a:rPr lang="en-US" dirty="0" err="1"/>
              <a:t>aponeurosis</a:t>
            </a:r>
            <a:r>
              <a:rPr lang="en-US" dirty="0"/>
              <a:t> divides into </a:t>
            </a:r>
            <a:r>
              <a:rPr lang="en-US" dirty="0">
                <a:solidFill>
                  <a:srgbClr val="FF9900"/>
                </a:solidFill>
              </a:rPr>
              <a:t>five slips </a:t>
            </a:r>
            <a:r>
              <a:rPr lang="en-US" dirty="0"/>
              <a:t>that pass into the </a:t>
            </a:r>
            <a:r>
              <a:rPr lang="en-US" dirty="0">
                <a:solidFill>
                  <a:srgbClr val="FF9900"/>
                </a:solidFill>
              </a:rPr>
              <a:t>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4000" contrast="20000"/>
          </a:blip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903076" y="189186"/>
            <a:ext cx="424092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64FC72-B9FE-4785-B1C5-622D63BA4C4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890588"/>
            <a:ext cx="2971800" cy="16319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/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layers</a:t>
            </a:r>
            <a:r>
              <a:rPr lang="en-US" sz="2000" b="1" dirty="0"/>
              <a:t> from superficial to deep</a:t>
            </a:r>
            <a:r>
              <a:rPr lang="en-US" sz="2000" dirty="0"/>
              <a:t>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215900" y="2625725"/>
            <a:ext cx="58451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 cstate="print">
            <a:lum bright="-14000" contrast="26000"/>
          </a:blip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455623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MUSCLES OF THE SOLE OF THE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CE6CA-93A6-4214-BFB9-4EA365D11C91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1284" y="0"/>
            <a:ext cx="4792716" cy="641350"/>
          </a:xfrm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24375" y="1924050"/>
            <a:ext cx="4287838" cy="1347788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Abductor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hallucis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Flexor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digitorum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brevis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Abductor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digiti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minimi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38000"/>
          </a:blip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animBg="1"/>
      <p:bldP spid="182280" grpId="0" animBg="1"/>
      <p:bldP spid="182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998E4A-7918-4894-B438-948EB09A78A2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986" y="0"/>
            <a:ext cx="4840014" cy="641350"/>
          </a:xfrm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0875" y="1908175"/>
            <a:ext cx="4683125" cy="2528888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Quadratus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plantae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Lumbricals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FF00FF"/>
                </a:solidFill>
              </a:rPr>
              <a:t>Flexor </a:t>
            </a:r>
            <a:r>
              <a:rPr lang="en-US" b="1" dirty="0" err="1" smtClean="0">
                <a:solidFill>
                  <a:srgbClr val="FF00FF"/>
                </a:solidFill>
              </a:rPr>
              <a:t>digitorum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longus</a:t>
            </a:r>
            <a:r>
              <a:rPr lang="en-US" b="1" dirty="0" smtClean="0">
                <a:solidFill>
                  <a:srgbClr val="FF00FF"/>
                </a:solidFill>
              </a:rPr>
              <a:t> tendon, 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FF00FF"/>
                </a:solidFill>
              </a:rPr>
              <a:t>Flexor </a:t>
            </a:r>
            <a:r>
              <a:rPr lang="en-US" b="1" dirty="0" err="1" smtClean="0">
                <a:solidFill>
                  <a:srgbClr val="FF00FF"/>
                </a:solidFill>
              </a:rPr>
              <a:t>hallucis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longus</a:t>
            </a:r>
            <a:r>
              <a:rPr lang="en-US" b="1" dirty="0" smtClean="0">
                <a:solidFill>
                  <a:srgbClr val="FF00FF"/>
                </a:solidFill>
              </a:rPr>
              <a:t>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1D5D65-24A4-49C2-990B-92676C68EB88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146" y="0"/>
            <a:ext cx="5186854" cy="641350"/>
          </a:xfrm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0050" y="1844675"/>
            <a:ext cx="4633913" cy="1347788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Flexor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hallucis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brevis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Adductor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hallucis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Flexor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digiti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minimi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brevis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 cstate="print">
            <a:lum bright="-22000" contrast="42000"/>
          </a:blip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2" grpId="0" animBg="1"/>
      <p:bldP spid="275463" grpId="0" animBg="1"/>
      <p:bldP spid="275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9" y="1560513"/>
            <a:ext cx="8843962" cy="4450449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u="sng" dirty="0" smtClean="0">
                <a:solidFill>
                  <a:srgbClr val="000000"/>
                </a:solidFill>
              </a:rPr>
              <a:t>At the end of this lecture the students should be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u="sng" dirty="0" smtClean="0">
                <a:solidFill>
                  <a:srgbClr val="000000"/>
                </a:solidFill>
              </a:rPr>
              <a:t>able to know: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The location, boundaries &amp; contents of the </a:t>
            </a:r>
            <a:r>
              <a:rPr lang="en-US" sz="3200" b="1" u="sng" dirty="0" err="1" smtClean="0">
                <a:solidFill>
                  <a:schemeClr val="accent2">
                    <a:lumMod val="25000"/>
                  </a:schemeClr>
                </a:solidFill>
              </a:rPr>
              <a:t>popliteal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2">
                    <a:lumMod val="25000"/>
                  </a:schemeClr>
                </a:solidFill>
              </a:rPr>
              <a:t>fossa</a:t>
            </a:r>
            <a:endParaRPr lang="en-US" sz="3200" b="1" u="sng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The contents of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</a:rPr>
              <a:t>posterior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25000"/>
                  </a:schemeClr>
                </a:solidFill>
              </a:rPr>
              <a:t>fascial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</a:rPr>
              <a:t>compartment of Leg.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The structures hold by </a:t>
            </a:r>
            <a:r>
              <a:rPr lang="en-US" sz="3200" b="1" u="sng" dirty="0" err="1" smtClean="0">
                <a:solidFill>
                  <a:schemeClr val="accent2">
                    <a:lumMod val="25000"/>
                  </a:schemeClr>
                </a:solidFill>
              </a:rPr>
              <a:t>retinacula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 at ankle.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Layers forming in the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</a:rPr>
              <a:t>sole of foot </a:t>
            </a:r>
            <a:r>
              <a:rPr lang="en-US" sz="3200" b="1" dirty="0" smtClean="0">
                <a:solidFill>
                  <a:schemeClr val="accent2">
                    <a:lumMod val="25000"/>
                  </a:schemeClr>
                </a:solidFill>
              </a:rPr>
              <a:t>&amp; bone those form the </a:t>
            </a:r>
            <a:r>
              <a:rPr lang="en-US" sz="3200" b="1" u="sng" dirty="0" smtClean="0">
                <a:solidFill>
                  <a:schemeClr val="accent2">
                    <a:lumMod val="25000"/>
                  </a:schemeClr>
                </a:solidFill>
              </a:rPr>
              <a:t>arches of the foot.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78373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OBJECTIVES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832D5B-3595-45A9-9276-38BA44F735BA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5972" y="0"/>
            <a:ext cx="5108027" cy="641350"/>
          </a:xfrm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2086725"/>
          </a:xfrm>
          <a:solidFill>
            <a:srgbClr val="FFFF00"/>
          </a:solidFill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Interossei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Peroneus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longus tendon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Tibialis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 cstate="print">
            <a:lum bright="-22000" contrast="42000"/>
          </a:blip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7" y="4367048"/>
            <a:ext cx="1993188" cy="306552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ED00AE-BD7A-446E-803F-F3458F843607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18100" y="788988"/>
            <a:ext cx="3551238" cy="4967287"/>
          </a:xfrm>
          <a:ln>
            <a:solidFill>
              <a:schemeClr val="tx1"/>
            </a:solidFill>
          </a:ln>
        </p:spPr>
        <p:txBody>
          <a:bodyPr/>
          <a:lstStyle/>
          <a:p>
            <a:pPr marL="363538" indent="-363538" eaLnBrk="1" hangingPunct="1"/>
            <a:r>
              <a:rPr lang="en-US" smtClean="0"/>
              <a:t>Unlike the small muscles of the hand, the sole muscles have few delicate functions and are </a:t>
            </a:r>
            <a:r>
              <a:rPr lang="en-US" smtClean="0">
                <a:solidFill>
                  <a:srgbClr val="FFFF00"/>
                </a:solidFill>
              </a:rPr>
              <a:t>chiefly concerned with supporting the arches of the foot. </a:t>
            </a:r>
          </a:p>
          <a:p>
            <a:pPr marL="363538" indent="-363538" eaLnBrk="1" hangingPunct="1"/>
            <a:r>
              <a:rPr lang="en-US" smtClean="0"/>
              <a:t>Although their names would suggest control of individual toes, this function is rarely used in most people</a:t>
            </a:r>
          </a:p>
        </p:txBody>
      </p:sp>
      <p:pic>
        <p:nvPicPr>
          <p:cNvPr id="279555" name="Picture 3" descr="Untitled-1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/>
          <a:stretch>
            <a:fillRect/>
          </a:stretch>
        </p:blipFill>
        <p:spPr bwMode="auto">
          <a:xfrm>
            <a:off x="839788" y="352425"/>
            <a:ext cx="414178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6" name="Picture 4" descr="Untitled-2"/>
          <p:cNvPicPr>
            <a:picLocks noChangeAspect="1" noChangeArrowheads="1"/>
          </p:cNvPicPr>
          <p:nvPr/>
        </p:nvPicPr>
        <p:blipFill>
          <a:blip r:embed="rId4" cstate="print">
            <a:lum bright="-18000" contrast="36000"/>
          </a:blip>
          <a:srcRect r="13715"/>
          <a:stretch>
            <a:fillRect/>
          </a:stretch>
        </p:blipFill>
        <p:spPr bwMode="auto">
          <a:xfrm>
            <a:off x="1062038" y="3492500"/>
            <a:ext cx="36957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0979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Arches of Foot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8200" y="1371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60489" y="1271588"/>
            <a:ext cx="4073525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Medial longitudinal arch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Is formed of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calcaneum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talus,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navicular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 3 cuneiform bones, and  first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medial 3 metatarsal bones.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Lateral longitudinal arch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Is formed of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calcaneum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cuboid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&amp;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lateral 4</a:t>
            </a:r>
            <a:r>
              <a:rPr lang="en-US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&amp; 5</a:t>
            </a:r>
            <a:r>
              <a:rPr lang="en-US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metatarsal bones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Transverse arch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Lies at the level of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tarso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-metatarsal joints, formed of 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bases of  metatarsal bones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 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cuboid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&amp;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 cuneiform bones. </a:t>
            </a:r>
          </a:p>
        </p:txBody>
      </p:sp>
      <p:pic>
        <p:nvPicPr>
          <p:cNvPr id="7" name="Picture 5" descr="B0F632E4"/>
          <p:cNvPicPr>
            <a:picLocks noChangeAspect="1" noChangeArrowheads="1"/>
          </p:cNvPicPr>
          <p:nvPr/>
        </p:nvPicPr>
        <p:blipFill>
          <a:blip r:embed="rId2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110689" y="1593196"/>
            <a:ext cx="4583753" cy="335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of Arches of the Foot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454900" cy="418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Weight bearing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Support walking &amp; running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Provide potential space neurovascular   bundle of the sole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Act as shock absorber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In young child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foot appears to be </a:t>
            </a:r>
            <a:r>
              <a:rPr lang="en-US" sz="2400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flat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because of presence of a </a:t>
            </a:r>
            <a:r>
              <a:rPr lang="en-US" sz="2400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large amount of subcutaneous fat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on the sole of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53F95-A91D-4973-BE40-B1101460EC4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849" y="31532"/>
            <a:ext cx="5234151" cy="1190625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Fibrous Flexor Sheaths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5463" y="1466850"/>
            <a:ext cx="4430712" cy="51514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The inferior surface of each toe, from the </a:t>
            </a:r>
            <a:r>
              <a:rPr lang="en-US" b="1" u="sng" dirty="0"/>
              <a:t>head</a:t>
            </a:r>
            <a:r>
              <a:rPr lang="en-US" b="1" dirty="0"/>
              <a:t> of the </a:t>
            </a:r>
            <a:r>
              <a:rPr lang="en-US" b="1" u="sng" dirty="0"/>
              <a:t>metatarsal bone </a:t>
            </a:r>
            <a:r>
              <a:rPr lang="en-US" b="1" dirty="0"/>
              <a:t>to the </a:t>
            </a:r>
            <a:r>
              <a:rPr lang="en-US" b="1" u="sng" dirty="0"/>
              <a:t>base</a:t>
            </a:r>
            <a:r>
              <a:rPr lang="en-US" b="1" dirty="0"/>
              <a:t> of the </a:t>
            </a:r>
            <a:r>
              <a:rPr lang="en-US" b="1" u="sng" dirty="0"/>
              <a:t>distal phalanx</a:t>
            </a:r>
            <a:r>
              <a:rPr lang="en-US" b="1" dirty="0"/>
              <a:t>, is provided with a </a:t>
            </a:r>
            <a:r>
              <a:rPr lang="en-US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fibrous sheath,</a:t>
            </a:r>
            <a:r>
              <a:rPr lang="en-US" b="1" dirty="0"/>
              <a:t> 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The fibrous sheath, together with the inferior surfaces of the phalanges and the </a:t>
            </a:r>
            <a:r>
              <a:rPr lang="en-US" b="1" dirty="0" err="1"/>
              <a:t>interphalangeal</a:t>
            </a:r>
            <a:r>
              <a:rPr lang="en-US" b="1" dirty="0"/>
              <a:t> joints, forms a </a:t>
            </a: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tunnel</a:t>
            </a:r>
            <a:r>
              <a:rPr lang="en-US" b="1" dirty="0"/>
              <a:t> in which lie the</a:t>
            </a:r>
            <a:r>
              <a:rPr lang="en-US" b="1" dirty="0">
                <a:solidFill>
                  <a:srgbClr val="FFFF00"/>
                </a:solidFill>
              </a:rPr>
              <a:t> flexor tendons of the </a:t>
            </a:r>
            <a:r>
              <a:rPr lang="en-US" b="1" dirty="0" smtClean="0">
                <a:solidFill>
                  <a:srgbClr val="FFFF00"/>
                </a:solidFill>
              </a:rPr>
              <a:t>toes.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 cstate="print">
            <a:lum bright="-22000" contrast="38000"/>
          </a:blip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54A4F6-C9A0-43B9-A04F-5E43B78A814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5614" y="47298"/>
            <a:ext cx="5218385" cy="1190625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213" y="1749425"/>
            <a:ext cx="4367212" cy="203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The tendons of the </a:t>
            </a:r>
            <a:r>
              <a:rPr lang="en-US" sz="2800" dirty="0">
                <a:solidFill>
                  <a:srgbClr val="66FF33"/>
                </a:solidFill>
              </a:rPr>
              <a:t>flexor </a:t>
            </a:r>
            <a:r>
              <a:rPr lang="en-US" sz="2800" dirty="0" err="1">
                <a:solidFill>
                  <a:srgbClr val="66FF33"/>
                </a:solidFill>
              </a:rPr>
              <a:t>hallucis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en-US" sz="2800" dirty="0" err="1">
                <a:solidFill>
                  <a:srgbClr val="66FF33"/>
                </a:solidFill>
              </a:rPr>
              <a:t>longus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en-US" sz="2800" dirty="0"/>
              <a:t>and the </a:t>
            </a:r>
            <a:r>
              <a:rPr lang="en-US" sz="2800" dirty="0">
                <a:solidFill>
                  <a:srgbClr val="FFFF00"/>
                </a:solidFill>
              </a:rPr>
              <a:t>flexor </a:t>
            </a:r>
            <a:r>
              <a:rPr lang="en-US" sz="2800" dirty="0" err="1">
                <a:solidFill>
                  <a:srgbClr val="FFFF00"/>
                </a:solidFill>
              </a:rPr>
              <a:t>digitorum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longus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are surrounded by </a:t>
            </a: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</a:t>
            </a:r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sheaths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974725"/>
            <a:ext cx="946150" cy="2587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15804-A775-4EEC-BA9E-B2881E78109E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76E8D6-A080-4194-B3E8-805BDD681F5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pic>
        <p:nvPicPr>
          <p:cNvPr id="29699" name="Picture 2" descr="Untitled-6"/>
          <p:cNvPicPr>
            <a:picLocks noChangeAspect="1" noChangeArrowheads="1"/>
          </p:cNvPicPr>
          <p:nvPr/>
        </p:nvPicPr>
        <p:blipFill>
          <a:blip r:embed="rId3" cstate="print">
            <a:lum bright="-20000" contrast="42000"/>
          </a:blip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36174"/>
            <a:ext cx="9144000" cy="3785652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8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</a:br>
            <a:r>
              <a:rPr lang="en-US" sz="8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THANK YOU</a:t>
            </a:r>
            <a:br>
              <a:rPr lang="en-US" sz="8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</a:br>
            <a:endParaRPr lang="en-US" sz="8000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Fossa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32577" y="1939878"/>
            <a:ext cx="506412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Laterally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Biceps femoris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 head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of gastrocnemius 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plantaris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Medially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Semimembranosus &amp; semitendinosus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head of gastrocnemius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Roof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Skin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, superficial fascia and deep fascia of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the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leg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Floor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Popliteal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surface of femur, posterior ligament of knee joint and popliteus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muscle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113" y="828675"/>
            <a:ext cx="83597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Is a diamond-shaped intermuscular space at the back of knee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3675" y="1268413"/>
            <a:ext cx="2390775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Boundaries: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050" name="Picture 2" descr="C10FF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1200150"/>
            <a:ext cx="390048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778670" y="2278856"/>
            <a:ext cx="1706562" cy="5937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251744" y="3890169"/>
            <a:ext cx="1541463" cy="6191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793750" y="3959225"/>
            <a:ext cx="1450975" cy="3905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1327944" y="2388394"/>
            <a:ext cx="1711325" cy="3698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35488" y="1206501"/>
            <a:ext cx="3862387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Contents: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Popliteal vessels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Small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saphenous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vein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Tibial nerve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Common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peroneal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nerve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Posterior cutaneous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nerve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thigh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Connective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tissue &amp; popliteal lymph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nodes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 cstate="print">
            <a:lum bright="-18000" contrast="20000"/>
          </a:blip>
          <a:srcRect/>
          <a:stretch>
            <a:fillRect/>
          </a:stretch>
        </p:blipFill>
        <p:spPr bwMode="auto">
          <a:xfrm>
            <a:off x="388938" y="1200150"/>
            <a:ext cx="39004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1046957" y="2278856"/>
            <a:ext cx="1706562" cy="5937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520031" y="3890169"/>
            <a:ext cx="1541463" cy="6191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V="1">
            <a:off x="1061244" y="3958431"/>
            <a:ext cx="1450975" cy="3921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1596231" y="2388394"/>
            <a:ext cx="1711325" cy="3698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Fossa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CBC9ED-153C-4AF4-9F3B-ED1BA5F9DA5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1077218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3609975"/>
            <a:ext cx="3421063" cy="2176463"/>
          </a:xfrm>
          <a:ln>
            <a:solidFill>
              <a:schemeClr val="tx2"/>
            </a:solidFill>
          </a:ln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</a:t>
            </a:r>
            <a:r>
              <a:rPr 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</a:rPr>
              <a:t>Superficial group </a:t>
            </a:r>
            <a:r>
              <a:rPr lang="en-US" sz="2000" b="1" dirty="0"/>
              <a:t>of </a:t>
            </a:r>
            <a:r>
              <a:rPr lang="en-US" sz="2000" b="1" dirty="0" smtClean="0"/>
              <a:t>muscles </a:t>
            </a:r>
            <a:endParaRPr lang="en-US" sz="2000" b="1" dirty="0"/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</a:rPr>
              <a:t>Deep group </a:t>
            </a:r>
            <a:r>
              <a:rPr lang="en-US" sz="2000" b="1" dirty="0"/>
              <a:t>of </a:t>
            </a:r>
            <a:r>
              <a:rPr lang="en-US" sz="2000" b="1" dirty="0" smtClean="0"/>
              <a:t>muscles</a:t>
            </a:r>
            <a:endParaRPr lang="en-US" sz="2000" b="1" dirty="0"/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66FF33"/>
                </a:solidFill>
              </a:rPr>
              <a:t>Posterior </a:t>
            </a:r>
            <a:r>
              <a:rPr lang="en-US" sz="2000" b="1" dirty="0" err="1">
                <a:solidFill>
                  <a:srgbClr val="66FF33"/>
                </a:solidFill>
              </a:rPr>
              <a:t>tibial</a:t>
            </a:r>
            <a:r>
              <a:rPr lang="en-US" sz="2000" b="1" dirty="0">
                <a:solidFill>
                  <a:srgbClr val="66FF33"/>
                </a:solidFill>
              </a:rPr>
              <a:t> </a:t>
            </a:r>
            <a:r>
              <a:rPr lang="en-US" sz="2000" b="1" dirty="0" smtClean="0">
                <a:solidFill>
                  <a:srgbClr val="66FF33"/>
                </a:solidFill>
              </a:rPr>
              <a:t>artery</a:t>
            </a:r>
            <a:endParaRPr lang="en-US" sz="2000" b="1" dirty="0">
              <a:solidFill>
                <a:srgbClr val="66FF33"/>
              </a:solidFill>
            </a:endParaRP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rgbClr val="66FF33"/>
                </a:solidFill>
              </a:rPr>
              <a:t>Tibial </a:t>
            </a:r>
            <a:r>
              <a:rPr lang="en-US" sz="2000" b="1" dirty="0" smtClean="0">
                <a:solidFill>
                  <a:srgbClr val="66FF33"/>
                </a:solidFill>
              </a:rPr>
              <a:t>nerve</a:t>
            </a:r>
            <a:endParaRPr lang="en-US" sz="2000" b="1" dirty="0">
              <a:solidFill>
                <a:srgbClr val="66FF33"/>
              </a:solidFill>
            </a:endParaRPr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663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0525" y="1276350"/>
            <a:ext cx="34845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transverse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intermuscular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septum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the leg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divides the muscles of the </a:t>
            </a:r>
            <a:r>
              <a:rPr 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posterior compartment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into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superficia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and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deep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groups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9467EC-2A44-4A9C-A96F-2108998FF51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81113" y="831850"/>
            <a:ext cx="6581775" cy="40005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rgbClr val="FFC000"/>
                </a:solidFill>
              </a:rPr>
              <a:t>Plantaris</a:t>
            </a:r>
            <a:r>
              <a:rPr lang="en-US" sz="2000" b="1" dirty="0" smtClean="0">
                <a:solidFill>
                  <a:srgbClr val="FFC000"/>
                </a:solidFill>
              </a:rPr>
              <a:t>	2.  Gastrocnemius 	3.   </a:t>
            </a:r>
            <a:r>
              <a:rPr lang="en-US" sz="2000" b="1" dirty="0" err="1" smtClean="0">
                <a:solidFill>
                  <a:srgbClr val="FFC000"/>
                </a:solidFill>
              </a:rPr>
              <a:t>Soleus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268288" y="1677988"/>
            <a:ext cx="32956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10FF53"/>
          <p:cNvPicPr>
            <a:picLocks noChangeAspect="1" noChangeArrowheads="1"/>
          </p:cNvPicPr>
          <p:nvPr/>
        </p:nvPicPr>
        <p:blipFill>
          <a:blip r:embed="rId4" cstate="print">
            <a:lum bright="-22000" contrast="22000"/>
          </a:blip>
          <a:srcRect/>
          <a:stretch>
            <a:fillRect/>
          </a:stretch>
        </p:blipFill>
        <p:spPr bwMode="auto">
          <a:xfrm>
            <a:off x="3690938" y="1274763"/>
            <a:ext cx="42037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6E0A55-9CD6-4BD9-B986-27407C26D7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7660" y="942928"/>
          <a:ext cx="8860607" cy="5747548"/>
        </p:xfrm>
        <a:graphic>
          <a:graphicData uri="http://schemas.openxmlformats.org/drawingml/2006/table">
            <a:tbl>
              <a:tblPr/>
              <a:tblGrid>
                <a:gridCol w="1303033"/>
                <a:gridCol w="2166288"/>
                <a:gridCol w="1661364"/>
                <a:gridCol w="1026136"/>
                <a:gridCol w="2703786"/>
              </a:tblGrid>
              <a:tr h="3482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Muscle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Insertion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Nerve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Action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8953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/>
                        <a:t>Gastrocnemius</a:t>
                      </a:r>
                      <a:endParaRPr lang="en-US" sz="2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Lateral head </a:t>
                      </a:r>
                      <a:r>
                        <a:rPr lang="en-US" sz="2000" dirty="0"/>
                        <a:t>from lateral </a:t>
                      </a:r>
                      <a:r>
                        <a:rPr lang="en-US" sz="2000" dirty="0" err="1"/>
                        <a:t>condyle</a:t>
                      </a:r>
                      <a:r>
                        <a:rPr lang="en-US" sz="2000" dirty="0"/>
                        <a:t> of femur </a:t>
                      </a:r>
                      <a:r>
                        <a:rPr lang="en-US" sz="2000" dirty="0" smtClean="0"/>
                        <a:t>&amp;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medial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head</a:t>
                      </a:r>
                      <a:r>
                        <a:rPr lang="en-US" sz="2000" dirty="0"/>
                        <a:t> from above medial </a:t>
                      </a:r>
                      <a:r>
                        <a:rPr lang="en-US" sz="2000" dirty="0" err="1"/>
                        <a:t>condyle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Posterior surface </a:t>
                      </a:r>
                      <a:r>
                        <a:rPr lang="en-US" sz="2000" dirty="0"/>
                        <a:t>of </a:t>
                      </a:r>
                      <a:r>
                        <a:rPr lang="en-US" sz="2000" dirty="0" err="1" smtClean="0"/>
                        <a:t>calcaneum</a:t>
                      </a:r>
                      <a:r>
                        <a:rPr lang="en-US" sz="2000" dirty="0" smtClean="0"/>
                        <a:t> via </a:t>
                      </a:r>
                      <a:r>
                        <a:rPr lang="en-US" sz="2000" dirty="0" err="1" smtClean="0"/>
                        <a:t>tendo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calcaneus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Plantar flexes foot </a:t>
                      </a:r>
                      <a:r>
                        <a:rPr lang="en-US" sz="2000" dirty="0"/>
                        <a:t>at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ankle joint;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flexes knee joint</a:t>
                      </a:r>
                      <a:endParaRPr lang="en-US" sz="2000" dirty="0">
                        <a:solidFill>
                          <a:srgbClr val="66FF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</a:tr>
              <a:tr h="1024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Plantaris</a:t>
                      </a:r>
                      <a:endParaRPr lang="en-US" sz="2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Lateral supracondylar ridge of femur</a:t>
                      </a: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Posterior surface of </a:t>
                      </a:r>
                      <a:r>
                        <a:rPr lang="en-US" sz="2000" dirty="0" err="1"/>
                        <a:t>calcaneum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Plantar flexes foot at ankle joint</a:t>
                      </a:r>
                      <a:r>
                        <a:rPr lang="en-US" sz="2000" dirty="0"/>
                        <a:t>;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flexes knee joint</a:t>
                      </a:r>
                      <a:endParaRPr lang="en-US" sz="2000" dirty="0">
                        <a:solidFill>
                          <a:srgbClr val="66FF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</a:tr>
              <a:tr h="2410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Soleus</a:t>
                      </a:r>
                      <a:endParaRPr lang="en-US" sz="2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Shafts of tibia and fibula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Posterior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smtClean="0"/>
                        <a:t>surface </a:t>
                      </a:r>
                      <a:r>
                        <a:rPr lang="en-US" sz="2000"/>
                        <a:t>of </a:t>
                      </a:r>
                      <a:r>
                        <a:rPr lang="en-US" sz="2000" smtClean="0"/>
                        <a:t>calcaneum via tendo calcaneus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Tibial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Together with gastrocnemius and </a:t>
                      </a:r>
                      <a:r>
                        <a:rPr lang="en-US" sz="2000" dirty="0" err="1"/>
                        <a:t>plantaris</a:t>
                      </a:r>
                      <a:r>
                        <a:rPr lang="en-US" sz="2000" dirty="0"/>
                        <a:t> is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powerful plantar flexor of ankle joint;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provides main propulsive force in walking </a:t>
                      </a:r>
                      <a:r>
                        <a:rPr lang="en-US" sz="2000" dirty="0" smtClean="0">
                          <a:solidFill>
                            <a:srgbClr val="66FF33"/>
                          </a:solidFill>
                        </a:rPr>
                        <a:t>an </a:t>
                      </a:r>
                      <a:r>
                        <a:rPr lang="en-US" sz="2000" dirty="0">
                          <a:solidFill>
                            <a:srgbClr val="66FF33"/>
                          </a:solidFill>
                        </a:rPr>
                        <a:t>running</a:t>
                      </a:r>
                      <a:endParaRPr lang="en-US" sz="2000" dirty="0">
                        <a:solidFill>
                          <a:srgbClr val="66FF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80892" marR="80892" marT="80892" marB="80892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5263" y="835414"/>
            <a:ext cx="8948737" cy="77311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000" b="1" dirty="0" smtClean="0"/>
              <a:t>Popliteus	2. Flexor digitorum longus	3. Flexor </a:t>
            </a:r>
            <a:r>
              <a:rPr lang="en-US" sz="2000" b="1" dirty="0" err="1" smtClean="0"/>
              <a:t>hallucis</a:t>
            </a:r>
            <a:r>
              <a:rPr lang="en-US" sz="2000" b="1" dirty="0" smtClean="0"/>
              <a:t> longus</a:t>
            </a:r>
          </a:p>
          <a:p>
            <a:pPr marL="457200" indent="-457200" eaLnBrk="1" hangingPunct="1">
              <a:buFontTx/>
              <a:buNone/>
            </a:pPr>
            <a:r>
              <a:rPr lang="en-US" sz="2000" b="1" dirty="0" smtClean="0"/>
              <a:t>4. 	Tibialis posterior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4000"/>
          </a:blip>
          <a:srcRect/>
          <a:stretch>
            <a:fillRect/>
          </a:stretch>
        </p:blipFill>
        <p:spPr bwMode="auto">
          <a:xfrm>
            <a:off x="993775" y="1611701"/>
            <a:ext cx="715645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ame 5"/>
          <p:cNvSpPr/>
          <p:nvPr/>
        </p:nvSpPr>
        <p:spPr bwMode="auto">
          <a:xfrm>
            <a:off x="1939925" y="3073789"/>
            <a:ext cx="708025" cy="347662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1924050" y="3815151"/>
            <a:ext cx="835025" cy="100965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5864225" y="3799276"/>
            <a:ext cx="677863" cy="993775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3168650" y="2348301"/>
            <a:ext cx="709613" cy="693738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725" y="812037"/>
          <a:ext cx="8718328" cy="5598070"/>
        </p:xfrm>
        <a:graphic>
          <a:graphicData uri="http://schemas.openxmlformats.org/drawingml/2006/table">
            <a:tbl>
              <a:tblPr/>
              <a:tblGrid>
                <a:gridCol w="1174641"/>
                <a:gridCol w="2033751"/>
                <a:gridCol w="2175642"/>
                <a:gridCol w="423049"/>
                <a:gridCol w="2911245"/>
              </a:tblGrid>
              <a:tr h="721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Popliteus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Lateral surface of lateral </a:t>
                      </a:r>
                      <a:r>
                        <a:rPr lang="en-US" sz="1700" dirty="0" err="1">
                          <a:latin typeface="Times New Roman"/>
                          <a:ea typeface="Times New Roman"/>
                        </a:rPr>
                        <a:t>condyle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of </a:t>
                      </a:r>
                      <a:r>
                        <a:rPr lang="en-US" sz="1700" dirty="0" smtClean="0">
                          <a:latin typeface="Times New Roman"/>
                          <a:ea typeface="Times New Roman"/>
                        </a:rPr>
                        <a:t>femur </a:t>
                      </a:r>
                      <a:r>
                        <a:rPr lang="en-US" sz="17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700" dirty="0" err="1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Intracapsular</a:t>
                      </a:r>
                      <a:r>
                        <a:rPr lang="en-US" sz="17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Post surface of shaft of tibia above soleal line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Tibial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 vert="vert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lexes 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leg at </a:t>
                      </a: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knee </a:t>
                      </a:r>
                      <a:r>
                        <a:rPr lang="en-US" sz="1700" u="sng" dirty="0" smtClean="0">
                          <a:latin typeface="Times New Roman"/>
                          <a:ea typeface="Times New Roman"/>
                        </a:rPr>
                        <a:t>joint Unlocks </a:t>
                      </a: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knee joint 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by lateral rotation of femur on tibia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Flexor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digitorum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longus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Posterior surface of shaft of tibia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Bases of distal phalanges of lateral four toes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Flexes distal phalanges 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lateral four </a:t>
                      </a:r>
                      <a:r>
                        <a:rPr lang="en-US" sz="1700" u="sng" dirty="0" smtClean="0">
                          <a:latin typeface="Times New Roman"/>
                          <a:ea typeface="Times New Roman"/>
                        </a:rPr>
                        <a:t>toes</a:t>
                      </a:r>
                      <a:r>
                        <a:rPr lang="en-US" sz="1700" u="none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plantar </a:t>
                      </a:r>
                      <a:r>
                        <a:rPr lang="en-US" sz="17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7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lexes </a:t>
                      </a:r>
                      <a:r>
                        <a:rPr lang="en-US" sz="17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foot at ankle joint; </a:t>
                      </a:r>
                      <a:r>
                        <a:rPr lang="en-US" sz="17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700" dirty="0" smtClean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upports </a:t>
                      </a:r>
                      <a:r>
                        <a:rPr lang="en-US" sz="17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medial and lateral longitudinal arches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Flexor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hallucis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longus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Posterior surface of shaft of fibula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Base of distal phalanx of big toe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Flexes 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distal phalanx of</a:t>
                      </a: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 big </a:t>
                      </a:r>
                      <a:r>
                        <a:rPr lang="en-US" sz="1700" u="sng" dirty="0" smtClean="0">
                          <a:latin typeface="Times New Roman"/>
                          <a:ea typeface="Times New Roman"/>
                        </a:rPr>
                        <a:t>toe</a:t>
                      </a:r>
                      <a:r>
                        <a:rPr lang="en-US" sz="1700" u="none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70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7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lantar flexes foot at ankle </a:t>
                      </a:r>
                      <a:r>
                        <a:rPr lang="en-US" sz="17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joint </a:t>
                      </a:r>
                      <a:r>
                        <a:rPr lang="en-US" sz="17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supports medial longitudinal arch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Tibialis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posterior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Posterior surface of shafts of tibia and fibula and </a:t>
                      </a:r>
                      <a:r>
                        <a:rPr lang="en-US" sz="1700" dirty="0" err="1">
                          <a:latin typeface="Times New Roman"/>
                          <a:ea typeface="Times New Roman"/>
                        </a:rPr>
                        <a:t>interosseous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membrane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latin typeface="Times New Roman"/>
                          <a:ea typeface="Times New Roman"/>
                        </a:rPr>
                        <a:t>Tuberosity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of </a:t>
                      </a:r>
                      <a:r>
                        <a:rPr lang="en-US" sz="1700" dirty="0" err="1">
                          <a:latin typeface="Times New Roman"/>
                          <a:ea typeface="Times New Roman"/>
                        </a:rPr>
                        <a:t>navicular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bone and other neighboring bones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Plantar flexes </a:t>
                      </a:r>
                      <a:r>
                        <a:rPr lang="en-US" sz="17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foot at ankle </a:t>
                      </a:r>
                      <a:r>
                        <a:rPr lang="en-US" sz="17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joint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inverts foot at subtalar and transverse tarsal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joints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supports </a:t>
                      </a:r>
                      <a:r>
                        <a:rPr lang="en-US" sz="1700" dirty="0">
                          <a:solidFill>
                            <a:srgbClr val="66FF33"/>
                          </a:solidFill>
                          <a:latin typeface="Times New Roman"/>
                          <a:ea typeface="Times New Roman"/>
                        </a:rPr>
                        <a:t>medial longitudinal arch</a:t>
                      </a:r>
                    </a:p>
                  </a:txBody>
                  <a:tcPr marL="66632" marR="66632" marT="66632" marB="66632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4497</TotalTime>
  <Words>999</Words>
  <Application>Microsoft Office PowerPoint</Application>
  <PresentationFormat>On-screen Show (4:3)</PresentationFormat>
  <Paragraphs>186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031waterdrops</vt:lpstr>
      <vt:lpstr>Popliteal fossa,  Posterior compartment of leg   &amp;   Sole of foot</vt:lpstr>
      <vt:lpstr>Slide 2</vt:lpstr>
      <vt:lpstr>Popliteal Fossa</vt:lpstr>
      <vt:lpstr>Popliteal Fossa</vt:lpstr>
      <vt:lpstr>CONTENTS OF THE POSTERIOR FASCIAL COMPARTMENT OF THE LEG</vt:lpstr>
      <vt:lpstr>SUPERFICIAL GROUP</vt:lpstr>
      <vt:lpstr>SUPERFICIAL GROUP</vt:lpstr>
      <vt:lpstr>DEEP GROUP</vt:lpstr>
      <vt:lpstr>DEEP GROUP</vt:lpstr>
      <vt:lpstr>POSTERIOR TIBIAL ARTERY</vt:lpstr>
      <vt:lpstr>TIBIAL NERVE</vt:lpstr>
      <vt:lpstr>Flexor Retinaculum</vt:lpstr>
      <vt:lpstr>Slide 13</vt:lpstr>
      <vt:lpstr>Slide 14</vt:lpstr>
      <vt:lpstr>Slide 15</vt:lpstr>
      <vt:lpstr>Slide 16</vt:lpstr>
      <vt:lpstr>First Layer</vt:lpstr>
      <vt:lpstr>Second Layer</vt:lpstr>
      <vt:lpstr>Third Layer</vt:lpstr>
      <vt:lpstr>Fourth Layer</vt:lpstr>
      <vt:lpstr>Slide 21</vt:lpstr>
      <vt:lpstr> Arches of Foot</vt:lpstr>
      <vt:lpstr>Function of Arches of the Foot </vt:lpstr>
      <vt:lpstr>Fibrous Flexor Sheaths</vt:lpstr>
      <vt:lpstr>Synovial Flexor Sheaths</vt:lpstr>
      <vt:lpstr>Slide 26</vt:lpstr>
      <vt:lpstr>Slide 27</vt:lpstr>
      <vt:lpstr>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user</dc:creator>
  <cp:lastModifiedBy>ksupy</cp:lastModifiedBy>
  <cp:revision>198</cp:revision>
  <dcterms:created xsi:type="dcterms:W3CDTF">2007-05-19T09:20:11Z</dcterms:created>
  <dcterms:modified xsi:type="dcterms:W3CDTF">2012-12-30T11:20:03Z</dcterms:modified>
</cp:coreProperties>
</file>