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3" r:id="rId1"/>
  </p:sldMasterIdLst>
  <p:notesMasterIdLst>
    <p:notesMasterId r:id="rId27"/>
  </p:notesMasterIdLst>
  <p:sldIdLst>
    <p:sldId id="369" r:id="rId2"/>
    <p:sldId id="290" r:id="rId3"/>
    <p:sldId id="296" r:id="rId4"/>
    <p:sldId id="297" r:id="rId5"/>
    <p:sldId id="416" r:id="rId6"/>
    <p:sldId id="328" r:id="rId7"/>
    <p:sldId id="329" r:id="rId8"/>
    <p:sldId id="392" r:id="rId9"/>
    <p:sldId id="417" r:id="rId10"/>
    <p:sldId id="422" r:id="rId11"/>
    <p:sldId id="330" r:id="rId12"/>
    <p:sldId id="380" r:id="rId13"/>
    <p:sldId id="401" r:id="rId14"/>
    <p:sldId id="402" r:id="rId15"/>
    <p:sldId id="403" r:id="rId16"/>
    <p:sldId id="404" r:id="rId17"/>
    <p:sldId id="400" r:id="rId18"/>
    <p:sldId id="384" r:id="rId19"/>
    <p:sldId id="409" r:id="rId20"/>
    <p:sldId id="414" r:id="rId21"/>
    <p:sldId id="421" r:id="rId22"/>
    <p:sldId id="412" r:id="rId23"/>
    <p:sldId id="420" r:id="rId24"/>
    <p:sldId id="419" r:id="rId25"/>
    <p:sldId id="356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990000"/>
    <a:srgbClr val="005C2A"/>
    <a:srgbClr val="FFFF66"/>
    <a:srgbClr val="007A37"/>
    <a:srgbClr val="3C5B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aximized" horzBarState="maximized">
    <p:restoredLeft sz="84380"/>
    <p:restoredTop sz="92988" autoAdjust="0"/>
  </p:normalViewPr>
  <p:slideViewPr>
    <p:cSldViewPr>
      <p:cViewPr>
        <p:scale>
          <a:sx n="80" d="100"/>
          <a:sy n="80" d="100"/>
        </p:scale>
        <p:origin x="1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142CB-05DB-484A-A315-154AC0A2E678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69490-2D83-4102-ADF4-9071A768D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89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8F324-BCE4-43E0-AA50-8D2F65136A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26/01/1434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971600" y="980728"/>
            <a:ext cx="7334200" cy="214347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400" b="1" i="1" dirty="0" smtClean="0">
                <a:solidFill>
                  <a:srgbClr val="FF0000"/>
                </a:solidFill>
              </a:rPr>
              <a:t>PELVIS &amp; SACRUM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3429000"/>
            <a:ext cx="3272923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Dr. </a:t>
            </a:r>
            <a:r>
              <a:rPr lang="en-US" sz="3200" b="1" i="1" dirty="0" err="1" smtClean="0">
                <a:solidFill>
                  <a:schemeClr val="tx1"/>
                </a:solidFill>
              </a:rPr>
              <a:t>Essam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Eldin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Salama</a:t>
            </a:r>
            <a:endParaRPr lang="en-US" sz="3200" b="1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06751" y="3347535"/>
            <a:ext cx="3736621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Dr.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Jamila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El-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Medany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Fractures of the Pelvis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63888" y="1920084"/>
            <a:ext cx="5580112" cy="49379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he weakest parts of the pelvis are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Pubic rami.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Acetabula.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of sacroiliac joint.</a:t>
            </a:r>
          </a:p>
          <a:p>
            <a:pPr algn="l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Alae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ilium.</a:t>
            </a:r>
          </a:p>
          <a:p>
            <a:pPr algn="l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Pelvic Fractures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result from direct trauma to the pelvic bones as occurs in car accidents or by forces transmitted to these bones from the lower limbs during falls on the feet.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across the weak part of the pelvis.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Pelvic fractures may cause injury to the pelvic soft tissues, blood vessels, nerves and organs.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4" descr="E9466FD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975" t="4054" r="29614" b="56757"/>
          <a:stretch>
            <a:fillRect/>
          </a:stretch>
        </p:blipFill>
        <p:spPr bwMode="auto">
          <a:xfrm>
            <a:off x="179512" y="2276872"/>
            <a:ext cx="3168352" cy="29523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93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9957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Sacrum</a:t>
            </a:r>
            <a:endParaRPr lang="ar-SA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79512" y="1412776"/>
            <a:ext cx="3672408" cy="52309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Single Wedge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shaped bone (consists of Five  rudimentary vertebrae fused together) 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Sacral Promontory: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anterior and upper margin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tilted forward forming the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lumbosacral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angle.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anterior and posterior surfaces possess on each side </a:t>
            </a:r>
            <a:r>
              <a:rPr lang="en-US" sz="2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(4 ) Sacral Foramina.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fused vertebral foramina form the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Sacral Canal.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Its lower limit is the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Sacral Hiatus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07-18_SacrumCoccyx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4620" b="8814"/>
          <a:stretch>
            <a:fillRect/>
          </a:stretch>
        </p:blipFill>
        <p:spPr bwMode="auto">
          <a:xfrm>
            <a:off x="3923928" y="1988840"/>
            <a:ext cx="5040560" cy="39604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9361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Coccyx</a:t>
            </a:r>
            <a:endParaRPr lang="ar-SA" sz="4000" b="1" i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916832"/>
            <a:ext cx="3322712" cy="42093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Consists of (4) vertebrae fused together forming a single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Triangular piece</a:t>
            </a:r>
          </a:p>
          <a:p>
            <a:pPr algn="l" rtl="0">
              <a:buFont typeface="Wingdings" pitchFamily="2" charset="2"/>
              <a:buChar char="Ø"/>
            </a:pPr>
            <a:endParaRPr lang="ar-S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07-18_SacrumCoccyx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6443" b="10637"/>
          <a:stretch>
            <a:fillRect/>
          </a:stretch>
        </p:blipFill>
        <p:spPr bwMode="auto">
          <a:xfrm>
            <a:off x="4283968" y="2636912"/>
            <a:ext cx="4536504" cy="3240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6948264" y="5589240"/>
            <a:ext cx="45719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Articulations of Sacrum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Lumbsacral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joint:</a:t>
            </a:r>
            <a:endParaRPr lang="en-US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upper border articulates with the 5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Lumber vertebra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u="sng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Sacrococcygeal</a:t>
            </a:r>
            <a:r>
              <a:rPr lang="en-US" sz="2400" b="1" i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joint:</a:t>
            </a:r>
            <a:endParaRPr lang="en-US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inferior part articulates with the Coccyx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Sacroiliac joints:</a:t>
            </a:r>
            <a:endParaRPr lang="en-US" sz="2400" b="1" i="1" u="sng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Lateral with the Hip bones.</a:t>
            </a:r>
          </a:p>
          <a:p>
            <a:endParaRPr lang="ar-SA" sz="2400" b="1" i="1" dirty="0"/>
          </a:p>
        </p:txBody>
      </p:sp>
      <p:pic>
        <p:nvPicPr>
          <p:cNvPr id="2051" name="Picture 3" descr="C:\Documents and Settings\Jamila\My Documents\Student Gray\5. Pelvis and perineum\F66122-005-f024b.jpg"/>
          <p:cNvPicPr>
            <a:picLocks noChangeAspect="1" noChangeArrowheads="1"/>
          </p:cNvPicPr>
          <p:nvPr/>
        </p:nvPicPr>
        <p:blipFill>
          <a:blip r:embed="rId2" cstate="print"/>
          <a:srcRect l="11598" r="9797" b="5150"/>
          <a:stretch>
            <a:fillRect/>
          </a:stretch>
        </p:blipFill>
        <p:spPr bwMode="auto">
          <a:xfrm>
            <a:off x="4644008" y="2420888"/>
            <a:ext cx="4248472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094112" cy="11620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Orientation of the Pelvis</a:t>
            </a:r>
            <a:endParaRPr lang="ar-SA" sz="4000" b="1" i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676400"/>
            <a:ext cx="4536504" cy="49209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the Correct Position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the bony pelvis relative to the trunk (in the anatomical position):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1.The front of the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pubis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Anterior Superior iliac spines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lie in the same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vertical plane.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2. The pelvic surface of the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pubis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faces upward and backward.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3.The anterior surface of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Sacrum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is directed forward and downward.</a:t>
            </a:r>
          </a:p>
          <a:p>
            <a:endParaRPr lang="ar-SA" dirty="0"/>
          </a:p>
        </p:txBody>
      </p:sp>
      <p:pic>
        <p:nvPicPr>
          <p:cNvPr id="3075" name="Picture 3" descr="C:\Documents and Settings\Jamila\My Documents\Student Gray\5. Pelvis and perineum\F66122-005-f011.jpg"/>
          <p:cNvPicPr>
            <a:picLocks noChangeAspect="1" noChangeArrowheads="1"/>
          </p:cNvPicPr>
          <p:nvPr/>
        </p:nvPicPr>
        <p:blipFill>
          <a:blip r:embed="rId2" cstate="print"/>
          <a:srcRect b="5175"/>
          <a:stretch>
            <a:fillRect/>
          </a:stretch>
        </p:blipFill>
        <p:spPr bwMode="auto">
          <a:xfrm>
            <a:off x="5004048" y="1916832"/>
            <a:ext cx="4139952" cy="37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Subdivisions of the Pelvis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538736" cy="4434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It is divided by the </a:t>
            </a:r>
            <a:r>
              <a:rPr lang="en-US" sz="2400" b="1" i="1" dirty="0" smtClean="0">
                <a:solidFill>
                  <a:srgbClr val="002060"/>
                </a:solidFill>
              </a:rPr>
              <a:t>Pelvic Brim  </a:t>
            </a:r>
            <a:r>
              <a:rPr lang="en-US" sz="2400" b="1" i="1" dirty="0" smtClean="0"/>
              <a:t>(Pelvic Inlet)  into: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 pelvis. 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False pelvis. </a:t>
            </a:r>
            <a:endParaRPr lang="en-US" sz="2400" dirty="0"/>
          </a:p>
        </p:txBody>
      </p:sp>
      <p:pic>
        <p:nvPicPr>
          <p:cNvPr id="4098" name="Picture 2" descr="C:\Documents and Settings\Jamila\My Documents\Student Gray\5. Pelvis and perineum\F66122-005-f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4790"/>
          <a:stretch>
            <a:fillRect/>
          </a:stretch>
        </p:blipFill>
        <p:spPr bwMode="auto">
          <a:xfrm>
            <a:off x="4139952" y="2276872"/>
            <a:ext cx="4752528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False pelvis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786" y="1920085"/>
            <a:ext cx="3357586" cy="4434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Lies superior to the pelvic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brim.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Enclosed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Fossae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iliac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bones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the inferior region of the abdominal cavity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Houses the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 abdominal organs</a:t>
            </a:r>
          </a:p>
          <a:p>
            <a:pPr algn="l"/>
            <a:endParaRPr lang="en-US" dirty="0"/>
          </a:p>
        </p:txBody>
      </p:sp>
      <p:pic>
        <p:nvPicPr>
          <p:cNvPr id="5122" name="Picture 2" descr="C:\Documents and Settings\Jamila\My Documents\Student Gray\5. Pelvis and perineum\F66122-005-f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160" r="14520" b="3201"/>
          <a:stretch>
            <a:fillRect/>
          </a:stretch>
        </p:blipFill>
        <p:spPr bwMode="auto">
          <a:xfrm>
            <a:off x="4786314" y="1928802"/>
            <a:ext cx="3714776" cy="4685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14352"/>
            <a:ext cx="3071842" cy="11620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True Pelvis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8596" y="1928802"/>
            <a:ext cx="3214710" cy="4643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Lies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to the pelvic brim. 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Encloses the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pelvic cavity. 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Contains the </a:t>
            </a:r>
            <a:r>
              <a:rPr lang="en-US" sz="2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pelvic organs. 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It has :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Inlet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Outlet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08_10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8487" r="59682"/>
          <a:stretch>
            <a:fillRect/>
          </a:stretch>
        </p:blipFill>
        <p:spPr>
          <a:xfrm>
            <a:off x="3929058" y="2143116"/>
            <a:ext cx="4786346" cy="42862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Pelvic Inlet (pelvic Brim) 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body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A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Bounded by: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Sacral promontory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400" b="1" i="1" dirty="0" err="1" smtClean="0">
                <a:latin typeface="Times New Roman" pitchFamily="18" charset="0"/>
                <a:cs typeface="Times New Roman" pitchFamily="18" charset="0"/>
              </a:rPr>
              <a:t>Iliopectineal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 lines.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 pubis.</a:t>
            </a:r>
          </a:p>
          <a:p>
            <a:pPr algn="l" rtl="0">
              <a:buFont typeface="Wingdings" pitchFamily="2" charset="2"/>
              <a:buChar char="§"/>
            </a:pPr>
            <a:endParaRPr lang="en-A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Jamila\My Documents\Student Gray\5. Pelvis and perineum\F66122-005-f005a.jpg"/>
          <p:cNvPicPr>
            <a:picLocks noChangeAspect="1" noChangeArrowheads="1"/>
          </p:cNvPicPr>
          <p:nvPr/>
        </p:nvPicPr>
        <p:blipFill>
          <a:blip r:embed="rId2" cstate="print"/>
          <a:srcRect b="5125"/>
          <a:stretch>
            <a:fillRect/>
          </a:stretch>
        </p:blipFill>
        <p:spPr bwMode="auto">
          <a:xfrm>
            <a:off x="3707904" y="1268760"/>
            <a:ext cx="5112568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/>
      <p:bldP spid="14951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smtClean="0"/>
              <a:t>Pelvic Outlet</a:t>
            </a:r>
            <a:endParaRPr lang="en-US" sz="40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buFont typeface="Wingdings" pitchFamily="2" charset="2"/>
              <a:buChar char="§"/>
            </a:pPr>
            <a:r>
              <a:rPr lang="en-AU" sz="2400" b="1" i="1" u="sng" dirty="0" smtClean="0">
                <a:latin typeface="Times New Roman" pitchFamily="18" charset="0"/>
                <a:cs typeface="Times New Roman" pitchFamily="18" charset="0"/>
              </a:rPr>
              <a:t>Bounded by: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Coccyx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tuberosities</a:t>
            </a: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Pubic arches.</a:t>
            </a:r>
            <a:endParaRPr lang="en-US" sz="2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10242" name="Picture 2" descr="C:\Documents and Settings\Jamila\My Documents\Student Gray\5. Pelvis and perineum\F66122-005-f032.jpg"/>
          <p:cNvPicPr>
            <a:picLocks noChangeAspect="1" noChangeArrowheads="1"/>
          </p:cNvPicPr>
          <p:nvPr/>
        </p:nvPicPr>
        <p:blipFill>
          <a:blip r:embed="rId2" cstate="print"/>
          <a:srcRect b="4841"/>
          <a:stretch>
            <a:fillRect/>
          </a:stretch>
        </p:blipFill>
        <p:spPr bwMode="auto">
          <a:xfrm>
            <a:off x="3563888" y="1916832"/>
            <a:ext cx="5272022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985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A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4784"/>
            <a:ext cx="8382000" cy="5754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 the end of the lecture, the students should be able to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bony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structures of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pelvis.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Describe in detail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hip bone, the sacrum, and the coccyx.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the boundaries of the pelvic inlet and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outlet.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Identify the structures forming the pelvic walls.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the articulations of the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bony pelvis.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List the major differences between the male and female pelvis.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List the different types of female pelvis.</a:t>
            </a:r>
          </a:p>
          <a:p>
            <a:pPr algn="l" rtl="0">
              <a:lnSpc>
                <a:spcPct val="9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/>
      <p:bldP spid="14848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15568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Bones of Pelvic  Walls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114800" cy="4691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 Wall 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Posterior surfaces of bodies of pubic bones.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Pubic rami.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400" b="1" i="1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 pubis.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Posterior Wall 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Sacrum and Coccyx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  Pelvic Wall: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Hip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below the pelvic inlet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r.Essam\My Documents\grant atlas\5. Pelvis and perineum\F66122-005-f005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783" b="4385"/>
          <a:stretch>
            <a:fillRect/>
          </a:stretch>
        </p:blipFill>
        <p:spPr bwMode="auto">
          <a:xfrm>
            <a:off x="4572000" y="3743194"/>
            <a:ext cx="4254494" cy="311480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2051" name="Picture 3" descr="C:\Documents and Settings\Dr.Essam\My Documents\grant atlas\5. Pelvis and perineum\F66122-005-f025.jpg"/>
          <p:cNvPicPr>
            <a:picLocks noChangeAspect="1" noChangeArrowheads="1"/>
          </p:cNvPicPr>
          <p:nvPr/>
        </p:nvPicPr>
        <p:blipFill>
          <a:blip r:embed="rId3" cstate="print"/>
          <a:srcRect l="17284" r="17420" b="5527"/>
          <a:stretch>
            <a:fillRect/>
          </a:stretch>
        </p:blipFill>
        <p:spPr bwMode="auto">
          <a:xfrm>
            <a:off x="5572132" y="1000108"/>
            <a:ext cx="2428892" cy="2571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4225785"/>
              </p:ext>
            </p:extLst>
          </p:nvPr>
        </p:nvGraphicFramePr>
        <p:xfrm>
          <a:off x="4788025" y="188640"/>
          <a:ext cx="4104456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368152"/>
              </a:tblGrid>
              <a:tr h="7441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Bony pelvis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Male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Female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7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General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Thick &amp; Heavy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Thin &amp; Light</a:t>
                      </a:r>
                      <a:endParaRPr lang="en-US" dirty="0"/>
                    </a:p>
                  </a:txBody>
                  <a:tcPr/>
                </a:tc>
              </a:tr>
              <a:tr h="82682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False (major) pelvis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Shallow</a:t>
                      </a:r>
                      <a:endParaRPr lang="en-US" dirty="0"/>
                    </a:p>
                  </a:txBody>
                  <a:tcPr/>
                </a:tc>
              </a:tr>
              <a:tr h="82682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True (lesser) pelvis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Narrow &amp; Deep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Wide &amp; Shallow</a:t>
                      </a:r>
                      <a:endParaRPr lang="en-US" dirty="0"/>
                    </a:p>
                  </a:txBody>
                  <a:tcPr/>
                </a:tc>
              </a:tr>
              <a:tr h="5787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Pelvic Inlet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Heart shaped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Oval or Rounded</a:t>
                      </a:r>
                      <a:endParaRPr lang="en-US" dirty="0"/>
                    </a:p>
                  </a:txBody>
                  <a:tcPr/>
                </a:tc>
              </a:tr>
              <a:tr h="5787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Pelvic Outlet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</a:tr>
              <a:tr h="82682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Pubic Arch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baseline="0" dirty="0" err="1" smtClean="0"/>
                        <a:t>Subpubic</a:t>
                      </a:r>
                      <a:r>
                        <a:rPr lang="en-US" baseline="0" dirty="0" smtClean="0"/>
                        <a:t>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Narrow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Wide</a:t>
                      </a:r>
                      <a:endParaRPr lang="en-US" dirty="0"/>
                    </a:p>
                  </a:txBody>
                  <a:tcPr/>
                </a:tc>
              </a:tr>
              <a:tr h="57877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Obturator</a:t>
                      </a:r>
                      <a:r>
                        <a:rPr lang="en-US" baseline="0" dirty="0" smtClean="0"/>
                        <a:t> foramen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Oval</a:t>
                      </a:r>
                      <a:endParaRPr lang="en-US" dirty="0"/>
                    </a:p>
                  </a:txBody>
                  <a:tcPr/>
                </a:tc>
              </a:tr>
              <a:tr h="57877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Acetabulum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Documents and Settings\Jamila\My Documents\Student Gray\5. Pelvis and perineum\F66122-005-f027.jpg"/>
          <p:cNvPicPr>
            <a:picLocks noChangeAspect="1" noChangeArrowheads="1"/>
          </p:cNvPicPr>
          <p:nvPr/>
        </p:nvPicPr>
        <p:blipFill>
          <a:blip r:embed="rId2" cstate="print"/>
          <a:srcRect b="7981"/>
          <a:stretch>
            <a:fillRect/>
          </a:stretch>
        </p:blipFill>
        <p:spPr bwMode="auto">
          <a:xfrm>
            <a:off x="0" y="2276872"/>
            <a:ext cx="4499992" cy="36724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692696"/>
            <a:ext cx="338437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SEX DIFFERENCES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0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rtl="0" fontAlgn="t"/>
            <a:endParaRPr lang="en-US" b="1" dirty="0" smtClean="0"/>
          </a:p>
          <a:p>
            <a:pPr rtl="0" fontAlgn="t"/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1" y="1935163"/>
          <a:ext cx="471487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/>
                <a:gridCol w="1571625"/>
                <a:gridCol w="157162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Length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Shorter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Breadth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Narrower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Wider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Curvature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Less Curved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714356"/>
            <a:ext cx="407196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Sacrum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1619672" y="14889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endParaRPr lang="en-US" sz="2800" b="1" dirty="0"/>
          </a:p>
        </p:txBody>
      </p:sp>
      <p:pic>
        <p:nvPicPr>
          <p:cNvPr id="15" name="Picture 14" descr="E9466FDD"/>
          <p:cNvPicPr>
            <a:picLocks noChangeAspect="1" noChangeArrowheads="1"/>
          </p:cNvPicPr>
          <p:nvPr/>
        </p:nvPicPr>
        <p:blipFill>
          <a:blip r:embed="rId2" cstate="print"/>
          <a:srcRect l="45683" t="71661" r="28712" b="3068"/>
          <a:stretch>
            <a:fillRect/>
          </a:stretch>
        </p:blipFill>
        <p:spPr bwMode="auto">
          <a:xfrm>
            <a:off x="4714876" y="1428736"/>
            <a:ext cx="4429124" cy="28575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275856" y="1484784"/>
            <a:ext cx="145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Forensic Medicine &amp;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Bony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Pelvis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39554" y="2071677"/>
            <a:ext cx="4693174" cy="4021619"/>
            <a:chOff x="1554" y="1226"/>
            <a:chExt cx="2424" cy="223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309" y="1226"/>
              <a:ext cx="1669" cy="2230"/>
              <a:chOff x="2309" y="1226"/>
              <a:chExt cx="1669" cy="2230"/>
            </a:xfrm>
          </p:grpSpPr>
          <p:sp>
            <p:nvSpPr>
              <p:cNvPr id="6147" name="Oval 3"/>
              <p:cNvSpPr>
                <a:spLocks noChangeArrowheads="1"/>
              </p:cNvSpPr>
              <p:nvPr/>
            </p:nvSpPr>
            <p:spPr bwMode="auto">
              <a:xfrm>
                <a:off x="2369" y="1493"/>
                <a:ext cx="552" cy="30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" name="Oval 4"/>
              <p:cNvSpPr>
                <a:spLocks noChangeArrowheads="1"/>
              </p:cNvSpPr>
              <p:nvPr/>
            </p:nvSpPr>
            <p:spPr bwMode="auto">
              <a:xfrm>
                <a:off x="2409" y="1841"/>
                <a:ext cx="472" cy="4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309" y="2814"/>
                <a:ext cx="672" cy="642"/>
                <a:chOff x="2309" y="2814"/>
                <a:chExt cx="672" cy="642"/>
              </a:xfrm>
            </p:grpSpPr>
            <p:sp>
              <p:nvSpPr>
                <p:cNvPr id="6149" name="Oval 5"/>
                <p:cNvSpPr>
                  <a:spLocks noChangeArrowheads="1"/>
                </p:cNvSpPr>
                <p:nvPr/>
              </p:nvSpPr>
              <p:spPr bwMode="auto">
                <a:xfrm>
                  <a:off x="2367" y="2814"/>
                  <a:ext cx="568" cy="520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" name="Rectangle 6"/>
                <p:cNvSpPr>
                  <a:spLocks noChangeArrowheads="1"/>
                </p:cNvSpPr>
                <p:nvPr/>
              </p:nvSpPr>
              <p:spPr bwMode="auto">
                <a:xfrm>
                  <a:off x="2309" y="3072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376" y="2393"/>
                <a:ext cx="538" cy="307"/>
                <a:chOff x="2376" y="2393"/>
                <a:chExt cx="538" cy="307"/>
              </a:xfrm>
            </p:grpSpPr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2376" y="2393"/>
                  <a:ext cx="538" cy="307"/>
                  <a:chOff x="2376" y="2393"/>
                  <a:chExt cx="538" cy="307"/>
                </a:xfrm>
              </p:grpSpPr>
              <p:sp>
                <p:nvSpPr>
                  <p:cNvPr id="615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2559"/>
                    <a:ext cx="536" cy="14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5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378" y="2454"/>
                    <a:ext cx="528" cy="18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5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378" y="2393"/>
                    <a:ext cx="536" cy="14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56" name="Rectangle 12"/>
                <p:cNvSpPr>
                  <a:spLocks noChangeArrowheads="1"/>
                </p:cNvSpPr>
                <p:nvPr/>
              </p:nvSpPr>
              <p:spPr bwMode="auto">
                <a:xfrm>
                  <a:off x="2379" y="2623"/>
                  <a:ext cx="515" cy="2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58" name="Oval 14"/>
              <p:cNvSpPr>
                <a:spLocks noChangeArrowheads="1"/>
              </p:cNvSpPr>
              <p:nvPr/>
            </p:nvSpPr>
            <p:spPr bwMode="auto">
              <a:xfrm>
                <a:off x="3582" y="1876"/>
                <a:ext cx="277" cy="4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auto">
              <a:xfrm>
                <a:off x="3480" y="1469"/>
                <a:ext cx="481" cy="356"/>
              </a:xfrm>
              <a:custGeom>
                <a:avLst/>
                <a:gdLst/>
                <a:ahLst/>
                <a:cxnLst>
                  <a:cxn ang="0">
                    <a:pos x="240" y="67"/>
                  </a:cxn>
                  <a:cxn ang="0">
                    <a:pos x="288" y="67"/>
                  </a:cxn>
                  <a:cxn ang="0">
                    <a:pos x="320" y="24"/>
                  </a:cxn>
                  <a:cxn ang="0">
                    <a:pos x="384" y="19"/>
                  </a:cxn>
                  <a:cxn ang="0">
                    <a:pos x="432" y="19"/>
                  </a:cxn>
                  <a:cxn ang="0">
                    <a:pos x="459" y="64"/>
                  </a:cxn>
                  <a:cxn ang="0">
                    <a:pos x="480" y="115"/>
                  </a:cxn>
                  <a:cxn ang="0">
                    <a:pos x="480" y="163"/>
                  </a:cxn>
                  <a:cxn ang="0">
                    <a:pos x="480" y="211"/>
                  </a:cxn>
                  <a:cxn ang="0">
                    <a:pos x="432" y="259"/>
                  </a:cxn>
                  <a:cxn ang="0">
                    <a:pos x="384" y="307"/>
                  </a:cxn>
                  <a:cxn ang="0">
                    <a:pos x="384" y="307"/>
                  </a:cxn>
                  <a:cxn ang="0">
                    <a:pos x="336" y="355"/>
                  </a:cxn>
                  <a:cxn ang="0">
                    <a:pos x="144" y="355"/>
                  </a:cxn>
                  <a:cxn ang="0">
                    <a:pos x="144" y="355"/>
                  </a:cxn>
                  <a:cxn ang="0">
                    <a:pos x="96" y="307"/>
                  </a:cxn>
                  <a:cxn ang="0">
                    <a:pos x="48" y="259"/>
                  </a:cxn>
                  <a:cxn ang="0">
                    <a:pos x="48" y="259"/>
                  </a:cxn>
                  <a:cxn ang="0">
                    <a:pos x="8" y="203"/>
                  </a:cxn>
                  <a:cxn ang="0">
                    <a:pos x="0" y="211"/>
                  </a:cxn>
                  <a:cxn ang="0">
                    <a:pos x="0" y="163"/>
                  </a:cxn>
                  <a:cxn ang="0">
                    <a:pos x="0" y="115"/>
                  </a:cxn>
                  <a:cxn ang="0">
                    <a:pos x="0" y="67"/>
                  </a:cxn>
                  <a:cxn ang="0">
                    <a:pos x="27" y="35"/>
                  </a:cxn>
                  <a:cxn ang="0">
                    <a:pos x="48" y="19"/>
                  </a:cxn>
                  <a:cxn ang="0">
                    <a:pos x="75" y="11"/>
                  </a:cxn>
                  <a:cxn ang="0">
                    <a:pos x="99" y="6"/>
                  </a:cxn>
                  <a:cxn ang="0">
                    <a:pos x="123" y="0"/>
                  </a:cxn>
                  <a:cxn ang="0">
                    <a:pos x="192" y="19"/>
                  </a:cxn>
                  <a:cxn ang="0">
                    <a:pos x="200" y="59"/>
                  </a:cxn>
                  <a:cxn ang="0">
                    <a:pos x="240" y="67"/>
                  </a:cxn>
                </a:cxnLst>
                <a:rect l="0" t="0" r="r" b="b"/>
                <a:pathLst>
                  <a:path w="481" h="356">
                    <a:moveTo>
                      <a:pt x="240" y="67"/>
                    </a:moveTo>
                    <a:lnTo>
                      <a:pt x="288" y="67"/>
                    </a:lnTo>
                    <a:lnTo>
                      <a:pt x="320" y="24"/>
                    </a:lnTo>
                    <a:lnTo>
                      <a:pt x="384" y="19"/>
                    </a:lnTo>
                    <a:lnTo>
                      <a:pt x="432" y="19"/>
                    </a:lnTo>
                    <a:lnTo>
                      <a:pt x="459" y="64"/>
                    </a:lnTo>
                    <a:lnTo>
                      <a:pt x="480" y="115"/>
                    </a:lnTo>
                    <a:lnTo>
                      <a:pt x="480" y="163"/>
                    </a:lnTo>
                    <a:lnTo>
                      <a:pt x="480" y="211"/>
                    </a:lnTo>
                    <a:lnTo>
                      <a:pt x="432" y="259"/>
                    </a:lnTo>
                    <a:lnTo>
                      <a:pt x="384" y="307"/>
                    </a:lnTo>
                    <a:lnTo>
                      <a:pt x="384" y="307"/>
                    </a:lnTo>
                    <a:lnTo>
                      <a:pt x="336" y="355"/>
                    </a:lnTo>
                    <a:lnTo>
                      <a:pt x="144" y="355"/>
                    </a:lnTo>
                    <a:lnTo>
                      <a:pt x="144" y="355"/>
                    </a:lnTo>
                    <a:lnTo>
                      <a:pt x="96" y="307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8" y="203"/>
                    </a:lnTo>
                    <a:lnTo>
                      <a:pt x="0" y="211"/>
                    </a:lnTo>
                    <a:lnTo>
                      <a:pt x="0" y="163"/>
                    </a:lnTo>
                    <a:lnTo>
                      <a:pt x="0" y="115"/>
                    </a:lnTo>
                    <a:lnTo>
                      <a:pt x="0" y="67"/>
                    </a:lnTo>
                    <a:lnTo>
                      <a:pt x="27" y="35"/>
                    </a:lnTo>
                    <a:lnTo>
                      <a:pt x="48" y="19"/>
                    </a:lnTo>
                    <a:lnTo>
                      <a:pt x="75" y="11"/>
                    </a:lnTo>
                    <a:lnTo>
                      <a:pt x="99" y="6"/>
                    </a:lnTo>
                    <a:lnTo>
                      <a:pt x="123" y="0"/>
                    </a:lnTo>
                    <a:lnTo>
                      <a:pt x="192" y="19"/>
                    </a:lnTo>
                    <a:lnTo>
                      <a:pt x="200" y="59"/>
                    </a:lnTo>
                    <a:lnTo>
                      <a:pt x="240" y="67"/>
                    </a:lnTo>
                  </a:path>
                </a:pathLst>
              </a:custGeom>
              <a:solidFill>
                <a:schemeClr val="bg1"/>
              </a:solidFill>
              <a:ln w="28575" cap="rnd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3528" y="2814"/>
                <a:ext cx="384" cy="404"/>
                <a:chOff x="3528" y="2814"/>
                <a:chExt cx="384" cy="404"/>
              </a:xfrm>
            </p:grpSpPr>
            <p:sp>
              <p:nvSpPr>
                <p:cNvPr id="6160" name="AutoShape 16"/>
                <p:cNvSpPr>
                  <a:spLocks noChangeArrowheads="1"/>
                </p:cNvSpPr>
                <p:nvPr/>
              </p:nvSpPr>
              <p:spPr bwMode="auto">
                <a:xfrm>
                  <a:off x="3545" y="2814"/>
                  <a:ext cx="328" cy="376"/>
                </a:xfrm>
                <a:prstGeom prst="triangle">
                  <a:avLst>
                    <a:gd name="adj" fmla="val 49995"/>
                  </a:avLst>
                </a:pr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6161" name="Rectangle 17"/>
                <p:cNvSpPr>
                  <a:spLocks noChangeArrowheads="1"/>
                </p:cNvSpPr>
                <p:nvPr/>
              </p:nvSpPr>
              <p:spPr bwMode="auto">
                <a:xfrm>
                  <a:off x="3528" y="3170"/>
                  <a:ext cx="384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3463" y="2361"/>
                <a:ext cx="515" cy="371"/>
                <a:chOff x="3463" y="2361"/>
                <a:chExt cx="515" cy="371"/>
              </a:xfrm>
            </p:grpSpPr>
            <p:sp>
              <p:nvSpPr>
                <p:cNvPr id="6163" name="AutoShape 19"/>
                <p:cNvSpPr>
                  <a:spLocks noChangeArrowheads="1"/>
                </p:cNvSpPr>
                <p:nvPr/>
              </p:nvSpPr>
              <p:spPr bwMode="auto">
                <a:xfrm rot="-10800000" flipH="1" flipV="1">
                  <a:off x="3466" y="2505"/>
                  <a:ext cx="512" cy="227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" name="Rectangle 20"/>
                <p:cNvSpPr>
                  <a:spLocks noChangeArrowheads="1"/>
                </p:cNvSpPr>
                <p:nvPr/>
              </p:nvSpPr>
              <p:spPr bwMode="auto">
                <a:xfrm>
                  <a:off x="3472" y="2496"/>
                  <a:ext cx="496" cy="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" name="Oval 21"/>
                <p:cNvSpPr>
                  <a:spLocks noChangeArrowheads="1"/>
                </p:cNvSpPr>
                <p:nvPr/>
              </p:nvSpPr>
              <p:spPr bwMode="auto">
                <a:xfrm>
                  <a:off x="3463" y="2361"/>
                  <a:ext cx="515" cy="253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67" name="Rectangle 23"/>
              <p:cNvSpPr>
                <a:spLocks noChangeArrowheads="1"/>
              </p:cNvSpPr>
              <p:nvPr/>
            </p:nvSpPr>
            <p:spPr bwMode="auto">
              <a:xfrm>
                <a:off x="3555" y="1226"/>
                <a:ext cx="329" cy="179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/>
                  <a:t>Male</a:t>
                </a:r>
              </a:p>
            </p:txBody>
          </p:sp>
          <p:sp>
            <p:nvSpPr>
              <p:cNvPr id="6168" name="Rectangle 24"/>
              <p:cNvSpPr>
                <a:spLocks noChangeArrowheads="1"/>
              </p:cNvSpPr>
              <p:nvPr/>
            </p:nvSpPr>
            <p:spPr bwMode="auto">
              <a:xfrm>
                <a:off x="2427" y="1226"/>
                <a:ext cx="441" cy="179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/>
                  <a:t>Female</a:t>
                </a:r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554" y="1557"/>
              <a:ext cx="687" cy="1690"/>
              <a:chOff x="1554" y="1557"/>
              <a:chExt cx="687" cy="1690"/>
            </a:xfrm>
          </p:grpSpPr>
          <p:sp>
            <p:nvSpPr>
              <p:cNvPr id="6170" name="Rectangle 26"/>
              <p:cNvSpPr>
                <a:spLocks noChangeArrowheads="1"/>
              </p:cNvSpPr>
              <p:nvPr/>
            </p:nvSpPr>
            <p:spPr bwMode="auto">
              <a:xfrm>
                <a:off x="1571" y="1557"/>
                <a:ext cx="585" cy="179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/>
                  <a:t>Pelvic Inlet</a:t>
                </a:r>
              </a:p>
            </p:txBody>
          </p:sp>
          <p:sp>
            <p:nvSpPr>
              <p:cNvPr id="6171" name="Rectangle 27"/>
              <p:cNvSpPr>
                <a:spLocks noChangeArrowheads="1"/>
              </p:cNvSpPr>
              <p:nvPr/>
            </p:nvSpPr>
            <p:spPr bwMode="auto">
              <a:xfrm>
                <a:off x="1571" y="1988"/>
                <a:ext cx="660" cy="179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/>
                  <a:t>Pelvic Outlet</a:t>
                </a:r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/>
            </p:nvSpPr>
            <p:spPr bwMode="auto">
              <a:xfrm>
                <a:off x="1571" y="2457"/>
                <a:ext cx="670" cy="179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/>
                  <a:t>Pelvic Cavity</a:t>
                </a:r>
              </a:p>
            </p:txBody>
          </p:sp>
          <p:sp>
            <p:nvSpPr>
              <p:cNvPr id="6173" name="Rectangle 29"/>
              <p:cNvSpPr>
                <a:spLocks noChangeArrowheads="1"/>
              </p:cNvSpPr>
              <p:nvPr/>
            </p:nvSpPr>
            <p:spPr bwMode="auto">
              <a:xfrm>
                <a:off x="1554" y="3044"/>
                <a:ext cx="618" cy="203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 smtClean="0"/>
                  <a:t>Pubic </a:t>
                </a:r>
                <a:r>
                  <a:rPr lang="en-US" dirty="0"/>
                  <a:t>Arch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364088" y="2233083"/>
            <a:ext cx="3456384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identification of human skeletal remains,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bony pelvis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of prime focus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attention</a:t>
            </a:r>
          </a:p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sexual differences are clearly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visible.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parts of the pelvis are useful in making a diagnosis of sex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2271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 of Obstetrical  Female Pelvis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23528" y="1676400"/>
            <a:ext cx="3105472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Gynaecoid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normal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type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(2) Anthropoid.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(3) Android : common in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males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(if found in a woman, it causes hazards to normal vaginal delivery)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Platypelloi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; uncommon in both sexes</a:t>
            </a:r>
          </a:p>
          <a:p>
            <a:pPr algn="l" rtl="0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3-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6917" r="30745"/>
          <a:stretch>
            <a:fillRect/>
          </a:stretch>
        </p:blipFill>
        <p:spPr bwMode="auto">
          <a:xfrm>
            <a:off x="3643306" y="2214554"/>
            <a:ext cx="4857784" cy="3241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9058" y="442913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264318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(2)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15272" y="42862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(3)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500063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(4)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5750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Brush Script MT" pitchFamily="66" charset="0"/>
              </a:rPr>
              <a:t>Thank you </a:t>
            </a:r>
            <a:endParaRPr lang="en-US" sz="96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BONY PELVIS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4355976" cy="48212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is composed of (4) Bones:</a:t>
            </a:r>
          </a:p>
          <a:p>
            <a:pPr algn="l" rt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Bones.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Sacrum.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Coccyx.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Its Main Functions are: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Transmits the weight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body from the vertebral column to the femurs.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(The total weight of the upper body rests on the pelvis).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Contains, supports and protects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pelvic viscera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Provides attachment to trunk and lower limb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muscles.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Jamila\My Documents\Student Gray\2. Back\F66122-002-f001.jpg"/>
          <p:cNvPicPr>
            <a:picLocks noChangeAspect="1" noChangeArrowheads="1"/>
          </p:cNvPicPr>
          <p:nvPr/>
        </p:nvPicPr>
        <p:blipFill>
          <a:blip r:embed="rId2" cstate="print"/>
          <a:srcRect b="3691"/>
          <a:stretch>
            <a:fillRect/>
          </a:stretch>
        </p:blipFill>
        <p:spPr bwMode="auto">
          <a:xfrm>
            <a:off x="4499992" y="1916832"/>
            <a:ext cx="3996834" cy="4581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Pelvic Girdle</a:t>
            </a:r>
            <a:endParaRPr lang="ar-SA" sz="4000" b="1" i="1" dirty="0">
              <a:solidFill>
                <a:srgbClr val="FF0000"/>
              </a:solidFill>
            </a:endParaRPr>
          </a:p>
        </p:txBody>
      </p:sp>
      <p:pic>
        <p:nvPicPr>
          <p:cNvPr id="8" name="Picture 6" descr="08_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/>
          </a:blip>
          <a:srcRect t="7143"/>
          <a:stretch>
            <a:fillRect/>
          </a:stretch>
        </p:blipFill>
        <p:spPr bwMode="auto">
          <a:xfrm>
            <a:off x="214282" y="2786058"/>
            <a:ext cx="4429156" cy="278608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714876" y="1920085"/>
            <a:ext cx="4286280" cy="4434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Its bones are large &amp; heavy.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Bearing weight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is their most important function.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is composed of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Two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Bones.</a:t>
            </a: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Hip Bone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85720" y="1643050"/>
            <a:ext cx="3782224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a large irregular bone.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formed by the fusion of 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boness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Ilium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Ischium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Pubis.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They are joined at the deep socket (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Acetabulum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/>
          </a:p>
        </p:txBody>
      </p:sp>
      <p:pic>
        <p:nvPicPr>
          <p:cNvPr id="5" name="Content Placeholder 4" descr="E9466FD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975" t="4054" r="29614" b="56757"/>
          <a:stretch>
            <a:fillRect/>
          </a:stretch>
        </p:blipFill>
        <p:spPr bwMode="auto">
          <a:xfrm>
            <a:off x="4067944" y="1285860"/>
            <a:ext cx="5076056" cy="39290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Ilium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0" y="1285860"/>
            <a:ext cx="5286380" cy="55721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Upper Flattened Part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of the hip bone.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It Possesses: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u="sng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Iliac Crest : </a:t>
            </a:r>
            <a:r>
              <a:rPr lang="en-US" sz="2000" b="1" i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an important anatomical landmark below the waist.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runs between the Anterior and Posterior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Iliac Spines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Below  are the corresponding Anterior and Posterior </a:t>
            </a:r>
            <a:r>
              <a:rPr lang="en-US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Inferior Iliac Spines.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outer surface is rough and has </a:t>
            </a:r>
            <a:r>
              <a:rPr lang="en-US" sz="20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lines.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On the inner surface: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Iliac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(forms false pelvis)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Auricular surface(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for articulation with the sacrum).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Iliopectinial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Line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runs Downwards &amp;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Forwards (separates between the False  &amp; the True pelvis) 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08_09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943" b="11228"/>
          <a:stretch>
            <a:fillRect/>
          </a:stretch>
        </p:blipFill>
        <p:spPr bwMode="auto">
          <a:xfrm>
            <a:off x="5429256" y="714356"/>
            <a:ext cx="3357586" cy="2714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6" descr="08_09ba"/>
          <p:cNvPicPr>
            <a:picLocks noChangeAspect="1" noChangeArrowheads="1"/>
          </p:cNvPicPr>
          <p:nvPr/>
        </p:nvPicPr>
        <p:blipFill>
          <a:blip r:embed="rId3" cstate="print"/>
          <a:srcRect t="2953"/>
          <a:stretch>
            <a:fillRect/>
          </a:stretch>
        </p:blipFill>
        <p:spPr bwMode="auto">
          <a:xfrm>
            <a:off x="5421838" y="3643314"/>
            <a:ext cx="3722162" cy="32146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 rot="10800000" flipV="1">
            <a:off x="7812360" y="836712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744416" cy="5760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Pubis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14282" y="1052736"/>
            <a:ext cx="4214842" cy="5073427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Forms the Anterior &amp; inferior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part.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Has 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; bears the Pubic Crest and Pubic Tubercle.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Two pubic </a:t>
            </a:r>
            <a:r>
              <a:rPr lang="en-US" sz="2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Rami</a:t>
            </a:r>
            <a:r>
              <a:rPr lang="en-US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Superior &amp; Inferior, bounding the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Obturator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Foramen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(for passage of blood vessels &amp; nerves into the anterior part of the thigh)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is closed partially by the obturator membrane.  </a:t>
            </a:r>
          </a:p>
        </p:txBody>
      </p:sp>
      <p:pic>
        <p:nvPicPr>
          <p:cNvPr id="5" name="Picture 6" descr="08_09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667"/>
          <a:stretch>
            <a:fillRect/>
          </a:stretch>
        </p:blipFill>
        <p:spPr bwMode="auto">
          <a:xfrm>
            <a:off x="4714876" y="1643050"/>
            <a:ext cx="4000528" cy="44291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Ischium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822304" cy="506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 and Posterior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part.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has: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roughened area that receives body weight in sitting.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Spine: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Superior to the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it is important especially in pregnant women.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 sciatic notch: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Allows sciatic nerve &amp; vessels to pass from pelvis to thigh.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Lesser sciatic notch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allow vessels &amp; nerves to pass from pelvis to perineum.</a:t>
            </a:r>
          </a:p>
          <a:p>
            <a:endParaRPr lang="en-US" dirty="0"/>
          </a:p>
        </p:txBody>
      </p:sp>
      <p:pic>
        <p:nvPicPr>
          <p:cNvPr id="8" name="Picture 6" descr="08_09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667"/>
          <a:stretch>
            <a:fillRect/>
          </a:stretch>
        </p:blipFill>
        <p:spPr bwMode="auto">
          <a:xfrm>
            <a:off x="5724127" y="1556792"/>
            <a:ext cx="3096345" cy="49440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1430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Articulations of Hip Bone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4500594" cy="55721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Pubis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Cartilagenous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joint between the two pubic bones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FF0000"/>
                </a:solidFill>
              </a:rPr>
              <a:t>(2) Sacroiliac Joints</a:t>
            </a:r>
            <a:endParaRPr lang="en-US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Strong synovial joints, between the auricular surfaces of Ilium and sacrum.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Transmit the weight of the body from vertebral column to the bony pelvis.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sz="2400" b="1" i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Hip Joint: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outer surface articulates at the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acetabulum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with the head of femur</a:t>
            </a:r>
          </a:p>
          <a:p>
            <a:pPr rtl="0">
              <a:buFont typeface="Wingdings" pitchFamily="2" charset="2"/>
              <a:buChar char="q"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A4femur"/>
          <p:cNvPicPr>
            <a:picLocks noChangeAspect="1" noChangeArrowheads="1"/>
          </p:cNvPicPr>
          <p:nvPr/>
        </p:nvPicPr>
        <p:blipFill>
          <a:blip r:embed="rId2" cstate="print"/>
          <a:srcRect b="47604"/>
          <a:stretch>
            <a:fillRect/>
          </a:stretch>
        </p:blipFill>
        <p:spPr bwMode="auto">
          <a:xfrm>
            <a:off x="5572132" y="4929198"/>
            <a:ext cx="1522800" cy="17021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Picture 3" descr="C:\Documents and Settings\Dr.Essam\My Documents\grant atlas\5. Pelvis and perineum\F66122-005-f024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495" r="9905" b="5480"/>
          <a:stretch>
            <a:fillRect/>
          </a:stretch>
        </p:blipFill>
        <p:spPr bwMode="auto">
          <a:xfrm>
            <a:off x="4999456" y="1071546"/>
            <a:ext cx="3930262" cy="37147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1784</TotalTime>
  <Words>1117</Words>
  <Application>Microsoft Office PowerPoint</Application>
  <PresentationFormat>On-screen Show (4:3)</PresentationFormat>
  <Paragraphs>199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Learning Objectives</vt:lpstr>
      <vt:lpstr>BONY PELVIS</vt:lpstr>
      <vt:lpstr>Pelvic Girdle</vt:lpstr>
      <vt:lpstr>Hip Bone</vt:lpstr>
      <vt:lpstr>Ilium</vt:lpstr>
      <vt:lpstr>  Pubis</vt:lpstr>
      <vt:lpstr>Ischium</vt:lpstr>
      <vt:lpstr>Articulations of Hip Bone </vt:lpstr>
      <vt:lpstr>Fractures of the Pelvis</vt:lpstr>
      <vt:lpstr>Sacrum</vt:lpstr>
      <vt:lpstr> Coccyx</vt:lpstr>
      <vt:lpstr>Articulations of Sacrum</vt:lpstr>
      <vt:lpstr>Orientation of the Pelvis</vt:lpstr>
      <vt:lpstr>Subdivisions of the Pelvis</vt:lpstr>
      <vt:lpstr>False pelvis</vt:lpstr>
      <vt:lpstr>True Pelvis</vt:lpstr>
      <vt:lpstr>Pelvic Inlet (pelvic Brim) </vt:lpstr>
      <vt:lpstr>Pelvic Outlet</vt:lpstr>
      <vt:lpstr>Bones of Pelvic  Walls</vt:lpstr>
      <vt:lpstr>Slide 21</vt:lpstr>
      <vt:lpstr>Slide 22</vt:lpstr>
      <vt:lpstr>Forensic Medicine &amp; BonyPelvis</vt:lpstr>
      <vt:lpstr>Types of Obstetrical  Female Pelvis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Sacrum and pelvis </dc:title>
  <cp:lastModifiedBy>ramy</cp:lastModifiedBy>
  <cp:revision>189</cp:revision>
  <dcterms:modified xsi:type="dcterms:W3CDTF">2012-12-09T21:01:41Z</dcterms:modified>
</cp:coreProperties>
</file>