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9" autoAdjust="0"/>
  </p:normalViewPr>
  <p:slideViewPr>
    <p:cSldViewPr>
      <p:cViewPr>
        <p:scale>
          <a:sx n="100" d="100"/>
          <a:sy n="100" d="100"/>
        </p:scale>
        <p:origin x="438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1/1/2011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Dr. Amr S. Moustafa, </a:t>
            </a:r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MD, PhD</a:t>
            </a:r>
          </a:p>
          <a:p>
            <a:pPr algn="ctr"/>
            <a:r>
              <a:rPr lang="en-US" sz="2800" b="1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  -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)</a:t>
            </a:r>
            <a:endParaRPr lang="en-US" sz="16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527809" y="1631950"/>
              <a:ext cx="5943784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95922" y="2240204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694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do we need to store carbohydrates in muscle?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carbohydrates are stored as glycogen?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synthesis (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breakdown (</a:t>
            </a:r>
            <a:r>
              <a:rPr lang="en-US" sz="2200" b="1" dirty="0" err="1" smtClean="0"/>
              <a:t>Glycogenolysis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Key elements in regulation of both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Glycogenolysis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428738"/>
            <a:ext cx="7858180" cy="480220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        </a:t>
            </a:r>
            <a:r>
              <a:rPr lang="en-US" sz="2200" b="1" dirty="0" smtClean="0">
                <a:solidFill>
                  <a:srgbClr val="002060"/>
                </a:solidFill>
              </a:rPr>
              <a:t>skeletal </a:t>
            </a:r>
            <a:r>
              <a:rPr lang="en-US" sz="2200" b="1" dirty="0">
                <a:solidFill>
                  <a:srgbClr val="002060"/>
                </a:solidFill>
              </a:rPr>
              <a:t>muscle &amp; </a:t>
            </a:r>
            <a:r>
              <a:rPr lang="en-US" sz="22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     400 g in </a:t>
            </a:r>
            <a:r>
              <a:rPr lang="en-US" sz="1800" b="1" dirty="0" smtClean="0">
                <a:solidFill>
                  <a:srgbClr val="FF0000"/>
                </a:solidFill>
              </a:rPr>
              <a:t>muscles</a:t>
            </a:r>
            <a:r>
              <a:rPr lang="en-US" sz="18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100 g in </a:t>
            </a:r>
            <a:r>
              <a:rPr lang="en-US" sz="1800" b="1" dirty="0" smtClean="0">
                <a:solidFill>
                  <a:srgbClr val="FF0000"/>
                </a:solidFill>
              </a:rPr>
              <a:t>liver</a:t>
            </a:r>
            <a:r>
              <a:rPr lang="en-US" sz="18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                </a:t>
            </a:r>
            <a:endParaRPr lang="en-US" sz="1800" b="1" dirty="0" smtClean="0"/>
          </a:p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Function </a:t>
            </a:r>
            <a:r>
              <a:rPr lang="en-US" sz="2000" b="1" dirty="0">
                <a:solidFill>
                  <a:srgbClr val="FF0000"/>
                </a:solidFill>
              </a:rPr>
              <a:t>of muscle glycogen</a:t>
            </a:r>
            <a:r>
              <a:rPr lang="en-US" sz="1800" b="1" dirty="0"/>
              <a:t>: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fuel </a:t>
            </a:r>
            <a:r>
              <a:rPr lang="en-US" sz="1800" b="1" dirty="0">
                <a:solidFill>
                  <a:srgbClr val="002060"/>
                </a:solidFill>
              </a:rPr>
              <a:t>reserve (ATP) 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</a:t>
            </a:r>
            <a:r>
              <a:rPr lang="en-US" sz="18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1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Function </a:t>
            </a:r>
            <a:r>
              <a:rPr lang="en-US" sz="2000" b="1" dirty="0">
                <a:solidFill>
                  <a:srgbClr val="FF0000"/>
                </a:solidFill>
              </a:rPr>
              <a:t>of liver glycogen</a:t>
            </a:r>
            <a:r>
              <a:rPr lang="en-US" sz="1800" b="1" dirty="0"/>
              <a:t>:    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a </a:t>
            </a:r>
            <a:r>
              <a:rPr lang="en-US" sz="1800" b="1" dirty="0">
                <a:solidFill>
                  <a:srgbClr val="002060"/>
                </a:solidFill>
              </a:rPr>
              <a:t>source for blood glucose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(</a:t>
            </a:r>
            <a:r>
              <a:rPr lang="en-US" sz="18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</a:pPr>
            <a:endParaRPr lang="en-US" sz="18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/>
              <a:t>                         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3"/>
            <a:ext cx="8286808" cy="4233876"/>
          </a:xfrm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Glycogen is a branched-chain </a:t>
            </a:r>
            <a:r>
              <a:rPr lang="en-US" sz="2000" b="1" dirty="0" err="1"/>
              <a:t>homopolysaccharide</a:t>
            </a:r>
            <a:r>
              <a:rPr lang="en-US" sz="20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</a:t>
            </a:r>
            <a:r>
              <a:rPr lang="en-US" sz="2000" b="1" dirty="0" smtClean="0"/>
              <a:t> exclusively </a:t>
            </a:r>
            <a:r>
              <a:rPr lang="en-US" sz="2000" b="1" dirty="0"/>
              <a:t>from </a:t>
            </a:r>
            <a:r>
              <a:rPr lang="en-US" sz="24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400" b="1" u="sng" dirty="0">
                <a:solidFill>
                  <a:srgbClr val="000099"/>
                </a:solidFill>
              </a:rPr>
              <a:t>-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Glucose residues are bound by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Branches </a:t>
            </a:r>
            <a:r>
              <a:rPr lang="en-US" sz="2000" b="1" dirty="0"/>
              <a:t>(every 8-10 residue) are linked by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0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000" dirty="0"/>
              <a:t> Glycogen is present in the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000" dirty="0"/>
              <a:t> in the form of granules which  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contain </a:t>
            </a:r>
            <a:r>
              <a:rPr lang="en-US" sz="2000" dirty="0"/>
              <a:t>most of the enzymes necessary for glycogen synthesis &amp;   </a:t>
            </a:r>
          </a:p>
          <a:p>
            <a:pPr marL="400050" indent="-400050"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degradation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400" dirty="0"/>
          </a:p>
          <a:p>
            <a:pPr algn="ctr" rtl="0"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934310"/>
            <a:ext cx="8104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4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 The use of </a:t>
            </a:r>
            <a:r>
              <a:rPr lang="en-US" sz="24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</a:rPr>
              <a:t>ELONGATION: </a:t>
            </a:r>
            <a:r>
              <a:rPr lang="en-US" sz="2000" b="1" dirty="0" smtClean="0">
                <a:solidFill>
                  <a:srgbClr val="002060"/>
                </a:solidFill>
              </a:rPr>
              <a:t>Glycogen </a:t>
            </a:r>
            <a:r>
              <a:rPr lang="en-US" sz="20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(for 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1-4 linkages)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4- BRANCHING:  </a:t>
            </a:r>
            <a:r>
              <a:rPr lang="en-US" b="1" dirty="0" smtClean="0">
                <a:solidFill>
                  <a:srgbClr val="002060"/>
                </a:solidFill>
              </a:rPr>
              <a:t>Branching enzyme </a:t>
            </a:r>
            <a:r>
              <a:rPr lang="en-US" dirty="0" smtClean="0">
                <a:solidFill>
                  <a:srgbClr val="002060"/>
                </a:solidFill>
              </a:rPr>
              <a:t>(for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1-6 linkages)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608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cannot</a:t>
            </a:r>
            <a:r>
              <a:rPr lang="en-US" dirty="0" smtClean="0"/>
              <a:t> initiate synthesis but only elongates </a:t>
            </a:r>
          </a:p>
          <a:p>
            <a:r>
              <a:rPr lang="en-US" dirty="0" smtClean="0"/>
              <a:t>pre-existing glycogen fragment or glycogen primer (</a:t>
            </a:r>
            <a:r>
              <a:rPr lang="en-US" dirty="0" err="1" smtClean="0"/>
              <a:t>glycogenin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592</Words>
  <Application>Microsoft Office PowerPoint</Application>
  <PresentationFormat>On-screen Show (4:3)</PresentationFormat>
  <Paragraphs>153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Structure of Glycogen</vt:lpstr>
      <vt:lpstr>Slide 7</vt:lpstr>
      <vt:lpstr>Slide 8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Slide 16</vt:lpstr>
      <vt:lpstr>Glycogen Storage Diseases</vt:lpstr>
      <vt:lpstr>Glycogen Storage Diseases GSD Type V  (Mc Ardle Syndrome)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Dr.Amr</cp:lastModifiedBy>
  <cp:revision>55</cp:revision>
  <dcterms:created xsi:type="dcterms:W3CDTF">2010-04-14T08:40:42Z</dcterms:created>
  <dcterms:modified xsi:type="dcterms:W3CDTF">2011-01-01T07:11:59Z</dcterms:modified>
</cp:coreProperties>
</file>