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</p:sldMasterIdLst>
  <p:notesMasterIdLst>
    <p:notesMasterId r:id="rId32"/>
  </p:notesMasterIdLst>
  <p:sldIdLst>
    <p:sldId id="297" r:id="rId3"/>
    <p:sldId id="335" r:id="rId4"/>
    <p:sldId id="318" r:id="rId5"/>
    <p:sldId id="319" r:id="rId6"/>
    <p:sldId id="339" r:id="rId7"/>
    <p:sldId id="447" r:id="rId8"/>
    <p:sldId id="320" r:id="rId9"/>
    <p:sldId id="323" r:id="rId10"/>
    <p:sldId id="442" r:id="rId11"/>
    <p:sldId id="325" r:id="rId12"/>
    <p:sldId id="443" r:id="rId13"/>
    <p:sldId id="341" r:id="rId14"/>
    <p:sldId id="421" r:id="rId15"/>
    <p:sldId id="422" r:id="rId16"/>
    <p:sldId id="423" r:id="rId17"/>
    <p:sldId id="344" r:id="rId18"/>
    <p:sldId id="352" r:id="rId19"/>
    <p:sldId id="356" r:id="rId20"/>
    <p:sldId id="365" r:id="rId21"/>
    <p:sldId id="387" r:id="rId22"/>
    <p:sldId id="425" r:id="rId23"/>
    <p:sldId id="424" r:id="rId24"/>
    <p:sldId id="426" r:id="rId25"/>
    <p:sldId id="445" r:id="rId26"/>
    <p:sldId id="419" r:id="rId27"/>
    <p:sldId id="420" r:id="rId28"/>
    <p:sldId id="444" r:id="rId29"/>
    <p:sldId id="451" r:id="rId30"/>
    <p:sldId id="446" r:id="rId3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00"/>
    <a:srgbClr val="FFFF00"/>
    <a:srgbClr val="FFFF66"/>
    <a:srgbClr val="FF9900"/>
    <a:srgbClr val="FF9933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718" autoAdjust="0"/>
  </p:normalViewPr>
  <p:slideViewPr>
    <p:cSldViewPr snapToObjects="1">
      <p:cViewPr>
        <p:scale>
          <a:sx n="66" d="100"/>
          <a:sy n="66" d="100"/>
        </p:scale>
        <p:origin x="-696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ar-SA"/>
              <a:pPr>
                <a:defRPr/>
              </a:pPr>
              <a:t>02/02/34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98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756D6-EF92-4122-B0A2-BA0527A95E27}" type="slidenum">
              <a:rPr lang="ar-SA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C4DDE-0B84-43C0-8F4D-0D6DEC268432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A31A7-B18B-47BB-A9AF-BFF051289F62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8DDBD-5F8A-41FE-85A4-4802B1F0A131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957AD-6DDB-4CB9-983E-BD9BF3A24969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95D1F-6DD2-4994-A808-E19B409AABC7}" type="slidenum">
              <a:rPr lang="en-CA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3EFB1-96AE-4A9F-BDF9-9AADBC1C23A1}" type="slidenum">
              <a:rPr lang="en-CA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1AD1C-2212-44A5-BB15-2752EB2B8E9D}" type="slidenum">
              <a:rPr lang="en-CA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EBFE7-5139-47F9-A6DA-575FF567FBD8}" type="slidenum">
              <a:rPr lang="en-CA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59C1C-A8EC-4517-912D-A6053E266CD7}" type="slidenum">
              <a:rPr lang="en-CA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64ABD-4B7F-487A-BB71-F5844DC9F2DD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11AB6-9CDB-4C5F-9D92-B842716B9CFF}" type="slidenum">
              <a:rPr lang="en-CA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054E2-2CFC-4DF2-AC9D-514438491CB1}" type="slidenum">
              <a:rPr lang="en-CA"/>
              <a:pPr/>
              <a:t>22</a:t>
            </a:fld>
            <a:endParaRPr lang="en-CA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Spaghetti meatball appearance is classical for yeast</a:t>
            </a:r>
          </a:p>
          <a:p>
            <a:pPr eaLnBrk="1" hangingPunct="1"/>
            <a:r>
              <a:rPr lang="en-US" smtClean="0"/>
              <a:t>The most common pathogen for tinea capitus used to be microsporoum.  It is now T. Tonsauran thus render wood’s light useless</a:t>
            </a:r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3B1F0-5DBD-4ACB-B3CD-A9664E5FB7B4}" type="slidenum">
              <a:rPr lang="en-CA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964B6-DD78-44B6-902D-670D17008D1F}" type="slidenum">
              <a:rPr lang="en-CA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DEC1B-6D3C-4F79-80C1-508AF9D8392C}" type="slidenum">
              <a:rPr lang="ar-SA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66286-D70D-4216-8E8F-9BBECD39413F}" type="slidenum">
              <a:rPr lang="ar-SA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7CDEBE-8E5D-460D-9CC3-AC0DD1BB6388}" type="slidenum">
              <a:rPr lang="en-CA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3A291-7DC5-4F39-B202-4DEF72E2564D}" type="slidenum">
              <a:rPr lang="en-CA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64ABD-4B7F-487A-BB71-F5844DC9F2DD}" type="slidenum">
              <a:rPr lang="ar-SA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373BA-940E-4ED3-A430-C30B0FDD94F0}" type="slidenum">
              <a:rPr lang="ar-SA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EE346-0632-41BE-9FFB-704E587D75DB}" type="slidenum">
              <a:rPr lang="en-CA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BD91E-B2FD-464D-AA9C-ED75B1D4F928}" type="slidenum">
              <a:rPr lang="en-CA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71732-2B8E-4AB4-88E8-2974D78F3480}" type="slidenum">
              <a:rPr lang="ar-SA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32091-C4A8-4D6F-A86D-59F7EF9B73DD}" type="slidenum">
              <a:rPr lang="ar-SA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84105-B6A5-47E5-AB93-CFA65DD3C6B9}" type="slidenum">
              <a:rPr lang="ar-SA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A1E44-C18B-4448-B2FB-4C20BF7A63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7A-4439-4BC7-8732-C482993C30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63E97-E736-4C76-9C01-822E8384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11CB-21E7-4C57-90F9-985CA43F7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9" r:id="rId12"/>
    <p:sldLayoutId id="2147483691" r:id="rId13"/>
    <p:sldLayoutId id="2147483692" r:id="rId14"/>
    <p:sldLayoutId id="2147483693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3657600"/>
            <a:ext cx="7162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Lecturer name: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 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Lecture Date: </a:t>
            </a:r>
            <a:r>
              <a:rPr lang="en-US" b="1" kern="1200" dirty="0" smtClean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Dec-2012</a:t>
            </a:r>
            <a:endParaRPr lang="en-US" b="1" kern="1200" dirty="0">
              <a:solidFill>
                <a:srgbClr val="BFBFBF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8839200" cy="1905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latin typeface="Century Gothic" pitchFamily="34" charset="0"/>
                <a:cs typeface="Arial" pitchFamily="34" charset="0"/>
              </a:rPr>
              <a:t>Lecture Title: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Fungal Infections of the skin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Superficial and </a:t>
            </a:r>
            <a:r>
              <a:rPr lang="en-US" sz="3200" b="1" u="sng" dirty="0" err="1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cutaneous</a:t>
            </a: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 infections</a:t>
            </a:r>
            <a:r>
              <a:rPr lang="en-US" sz="3200" b="1" dirty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</a:br>
            <a:endParaRPr lang="en-US" sz="3200" b="1" dirty="0">
              <a:solidFill>
                <a:srgbClr val="BFBFB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Microbiology)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90600" y="54689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Treatment of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Superficial infections 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6725" y="1557338"/>
            <a:ext cx="828198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2% salicylic acid, 3% sulfur ointments,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whitfield’s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ointment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Ketoconazole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 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Piedra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Cutting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shaving the hair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Or apply 2% salicylic acid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Or 3% sulfur ointment.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Nizoral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shampoo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(contains 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Ketoconazole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Antifungal agents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Topical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Systemic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52600" y="266700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Dermatophytosis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5438" y="1726049"/>
            <a:ext cx="87487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Fungal infections of the Keratinized tissues of the body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Times New Roman" pitchFamily="18" charset="0"/>
              </a:rPr>
              <a:t>Scalp, </a:t>
            </a:r>
            <a:r>
              <a:rPr lang="en-GB" sz="2000" dirty="0" err="1" smtClean="0">
                <a:solidFill>
                  <a:schemeClr val="bg1"/>
                </a:solidFill>
                <a:latin typeface="Times New Roman" pitchFamily="18" charset="0"/>
              </a:rPr>
              <a:t>glabrous</a:t>
            </a:r>
            <a:r>
              <a:rPr lang="en-GB" sz="2000" dirty="0" smtClean="0">
                <a:solidFill>
                  <a:schemeClr val="bg1"/>
                </a:solidFill>
                <a:latin typeface="Times New Roman" pitchFamily="18" charset="0"/>
              </a:rPr>
              <a:t> skin, and nails caused by a closely related group of fungi known as </a:t>
            </a:r>
            <a:r>
              <a:rPr lang="en-GB" sz="2000" dirty="0" err="1" smtClean="0">
                <a:solidFill>
                  <a:schemeClr val="bg1"/>
                </a:solidFill>
                <a:latin typeface="Times New Roman" pitchFamily="18" charset="0"/>
              </a:rPr>
              <a:t>dermatophytes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.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They are primary pathogens</a:t>
            </a:r>
            <a:endParaRPr lang="en-US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827088" y="4921984"/>
            <a:ext cx="77771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capitis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scalp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corporis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glabrous skin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pedis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foot (Athlete’s foot)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cruris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                        groin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827088" y="5276850"/>
            <a:ext cx="698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325438" y="4324290"/>
            <a:ext cx="5256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Tinea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or  Ringworm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463550" y="2990671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Contagious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Direct contact between infected humans or animals</a:t>
            </a:r>
            <a:r>
              <a:rPr lang="en-US" sz="16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(goats, sheep, camel, cows, horses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Transfer form one area of the body to another,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sz="16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Familial cross infection occurs</a:t>
            </a:r>
            <a:endParaRPr lang="en-US" sz="16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Dermatophytes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    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Etiology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endParaRPr lang="en-US" sz="32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A group of related fungi called </a:t>
            </a:r>
            <a:r>
              <a:rPr lang="en-US" sz="2400" dirty="0" err="1" smtClean="0">
                <a:solidFill>
                  <a:srgbClr val="FFCC00"/>
                </a:solidFill>
              </a:rPr>
              <a:t>dermatophytes</a:t>
            </a:r>
            <a:r>
              <a:rPr lang="en-US" sz="2400" dirty="0" smtClean="0">
                <a:solidFill>
                  <a:schemeClr val="bg1"/>
                </a:solidFill>
              </a:rPr>
              <a:t> (filamentous fungi)</a:t>
            </a:r>
          </a:p>
          <a:p>
            <a:pPr lvl="1" eaLnBrk="1" hangingPunct="1"/>
            <a:r>
              <a:rPr lang="en-US" sz="2000" i="1" dirty="0" err="1" smtClean="0">
                <a:solidFill>
                  <a:schemeClr val="bg1"/>
                </a:solidFill>
              </a:rPr>
              <a:t>Microsporum</a:t>
            </a:r>
            <a:r>
              <a:rPr lang="en-US" sz="2000" dirty="0" smtClean="0">
                <a:solidFill>
                  <a:schemeClr val="bg1"/>
                </a:solidFill>
              </a:rPr>
              <a:t> - infections on skin and hair</a:t>
            </a:r>
          </a:p>
          <a:p>
            <a:pPr lvl="1" eaLnBrk="1" hangingPunct="1"/>
            <a:r>
              <a:rPr lang="en-US" sz="2000" i="1" dirty="0" err="1" smtClean="0">
                <a:solidFill>
                  <a:schemeClr val="bg1"/>
                </a:solidFill>
              </a:rPr>
              <a:t>Epidermophyton</a:t>
            </a:r>
            <a:r>
              <a:rPr lang="en-US" sz="2000" dirty="0" smtClean="0">
                <a:solidFill>
                  <a:schemeClr val="bg1"/>
                </a:solidFill>
              </a:rPr>
              <a:t> - infections on skin and nails </a:t>
            </a:r>
          </a:p>
          <a:p>
            <a:pPr lvl="1" eaLnBrk="1" hangingPunct="1"/>
            <a:r>
              <a:rPr lang="en-US" sz="2000" i="1" dirty="0" err="1" smtClean="0">
                <a:solidFill>
                  <a:schemeClr val="bg1"/>
                </a:solidFill>
              </a:rPr>
              <a:t>Trichophyton</a:t>
            </a:r>
            <a:r>
              <a:rPr lang="en-US" sz="2000" dirty="0" smtClean="0">
                <a:solidFill>
                  <a:schemeClr val="bg1"/>
                </a:solidFill>
              </a:rPr>
              <a:t> - infections on skin, hair, and nails.</a:t>
            </a:r>
          </a:p>
          <a:p>
            <a:pPr lvl="1" eaLnBrk="1" hangingPunct="1"/>
            <a:endParaRPr lang="en-US" sz="2000" dirty="0" smtClean="0">
              <a:solidFill>
                <a:schemeClr val="bg1"/>
              </a:solidFill>
            </a:endParaRPr>
          </a:p>
          <a:p>
            <a:pPr lvl="1" eaLnBrk="1" hangingPunct="1"/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</a:rPr>
              <a:t>Geophilic</a:t>
            </a:r>
            <a:r>
              <a:rPr lang="en-US" sz="2000" dirty="0" smtClean="0">
                <a:solidFill>
                  <a:schemeClr val="bg1"/>
                </a:solidFill>
              </a:rPr>
              <a:t> species - keratin-utilizing soil saprophytes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</a:rPr>
              <a:t>Zoophilic</a:t>
            </a:r>
            <a:r>
              <a:rPr lang="en-US" sz="2000" dirty="0" smtClean="0">
                <a:solidFill>
                  <a:schemeClr val="bg1"/>
                </a:solidFill>
              </a:rPr>
              <a:t> species - keratin-utilizing on hosts - living animals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</a:rPr>
              <a:t>Anthropophilic</a:t>
            </a:r>
            <a:r>
              <a:rPr lang="en-US" sz="2000" dirty="0" smtClean="0">
                <a:solidFill>
                  <a:schemeClr val="bg1"/>
                </a:solidFill>
              </a:rPr>
              <a:t> species -  keratin-utilizing on hosts - humans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i="1" dirty="0" err="1" smtClean="0">
                <a:solidFill>
                  <a:schemeClr val="bg1"/>
                </a:solidFill>
              </a:rPr>
              <a:t>Microsporum</a:t>
            </a:r>
            <a:r>
              <a:rPr lang="en-US" sz="4000" i="1" dirty="0" smtClean="0">
                <a:solidFill>
                  <a:schemeClr val="bg1"/>
                </a:solidFill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</a:rPr>
              <a:t>canis</a:t>
            </a:r>
            <a:r>
              <a:rPr lang="en-US" sz="4000" i="1" dirty="0" smtClean="0">
                <a:solidFill>
                  <a:schemeClr val="bg1"/>
                </a:solidFill>
              </a:rPr>
              <a:t/>
            </a:r>
            <a:br>
              <a:rPr lang="en-US" sz="4000" i="1" dirty="0" smtClean="0">
                <a:solidFill>
                  <a:schemeClr val="bg1"/>
                </a:solidFill>
              </a:rPr>
            </a:br>
            <a:endParaRPr 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29699" name="Picture 7" descr="mcan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771650"/>
            <a:ext cx="4038600" cy="2647950"/>
          </a:xfrm>
          <a:noFill/>
        </p:spPr>
      </p:pic>
      <p:pic>
        <p:nvPicPr>
          <p:cNvPr id="29700" name="Picture 8" descr="micca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1770062"/>
            <a:ext cx="3908425" cy="2573338"/>
          </a:xfrm>
          <a:noFill/>
        </p:spPr>
      </p:pic>
      <p:pic>
        <p:nvPicPr>
          <p:cNvPr id="29703" name="Picture 11" descr="canis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715000" y="4575175"/>
            <a:ext cx="2557463" cy="1978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i="1" dirty="0" err="1" smtClean="0">
                <a:solidFill>
                  <a:schemeClr val="bg1"/>
                </a:solidFill>
              </a:rPr>
              <a:t>Epidermophyton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floccosum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pic>
        <p:nvPicPr>
          <p:cNvPr id="33797" name="Picture 11" descr="Epidermophyton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635125"/>
            <a:ext cx="3505200" cy="2174875"/>
          </a:xfrm>
          <a:noFill/>
        </p:spPr>
      </p:pic>
      <p:pic>
        <p:nvPicPr>
          <p:cNvPr id="33798" name="Picture 12" descr="305MIK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19600" y="1635124"/>
            <a:ext cx="3548063" cy="2073275"/>
          </a:xfrm>
          <a:noFill/>
        </p:spPr>
      </p:pic>
      <p:pic>
        <p:nvPicPr>
          <p:cNvPr id="33799" name="Picture 13" descr="268MIK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762000" y="3843338"/>
            <a:ext cx="3505200" cy="2328862"/>
          </a:xfrm>
          <a:noFill/>
        </p:spPr>
      </p:pic>
      <p:pic>
        <p:nvPicPr>
          <p:cNvPr id="33800" name="Picture 14" descr="Epidermophyton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419600" y="3843339"/>
            <a:ext cx="3548063" cy="2328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i="1" dirty="0" err="1" smtClean="0">
                <a:solidFill>
                  <a:schemeClr val="bg1"/>
                </a:solidFill>
              </a:rPr>
              <a:t>Trichophyton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mentagrophytes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pic>
        <p:nvPicPr>
          <p:cNvPr id="36867" name="Picture 13" descr="29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49312" y="1577975"/>
            <a:ext cx="3417888" cy="2460625"/>
          </a:xfrm>
          <a:noFill/>
        </p:spPr>
      </p:pic>
      <p:pic>
        <p:nvPicPr>
          <p:cNvPr id="36868" name="Picture 14" descr="29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744662"/>
            <a:ext cx="3810000" cy="2293938"/>
          </a:xfrm>
          <a:noFill/>
        </p:spPr>
      </p:pic>
      <p:pic>
        <p:nvPicPr>
          <p:cNvPr id="36869" name="Picture 16" descr="28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4010025"/>
            <a:ext cx="3871913" cy="2390775"/>
          </a:xfrm>
          <a:noFill/>
        </p:spPr>
      </p:pic>
      <p:pic>
        <p:nvPicPr>
          <p:cNvPr id="36870" name="Picture 18" descr="ment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838200" y="4010025"/>
            <a:ext cx="3429000" cy="2390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  <a:latin typeface="+mn-lt"/>
              </a:rPr>
              <a:t>Tinea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Capitis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639431"/>
            <a:ext cx="821848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Presentations of </a:t>
            </a:r>
            <a:r>
              <a:rPr lang="en-US" sz="2000" dirty="0" err="1" smtClean="0">
                <a:solidFill>
                  <a:srgbClr val="FFFF00"/>
                </a:solidFill>
                <a:latin typeface="+mn-lt"/>
              </a:rPr>
              <a:t>Tinea</a:t>
            </a:r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+mn-lt"/>
              </a:rPr>
              <a:t>Capitis</a:t>
            </a:r>
            <a:endParaRPr lang="en-US" sz="2000" dirty="0" smtClean="0">
              <a:solidFill>
                <a:srgbClr val="FFFF00"/>
              </a:solidFill>
              <a:latin typeface="+mn-lt"/>
            </a:endParaRP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Non-inflammatory ‘black dot’ type</a:t>
            </a: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Pustular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Inflammatory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5800" y="4114800"/>
            <a:ext cx="8675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Favus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(=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t.favosa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) with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scutulum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(yellow crusts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)</a:t>
            </a:r>
            <a:endParaRPr lang="en-US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5525966"/>
            <a:ext cx="8280400" cy="73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7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Using the Wood’s lamp on infected 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hair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fluoresce especially </a:t>
            </a:r>
            <a:r>
              <a:rPr lang="en-US" sz="2000" i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microsporum</a:t>
            </a:r>
            <a:r>
              <a:rPr lang="en-US" sz="2000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spp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. lesions.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85800" y="3733800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Kerion</a:t>
            </a:r>
            <a:endParaRPr lang="en-US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smtClean="0">
                <a:solidFill>
                  <a:schemeClr val="bg1"/>
                </a:solidFill>
                <a:latin typeface="+mn-lt"/>
              </a:rPr>
              <a:t>Tinea Capitis Diagnosis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14400" y="2209800"/>
            <a:ext cx="800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History</a:t>
            </a:r>
          </a:p>
          <a:p>
            <a:pPr marL="1200150" lvl="2" indent="-285750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Close contacts, pets, duration.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Morphology of lesion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   Broken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hairs, black dots, localized.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Woods Lamp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   Blue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green.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Hair Shaft Exam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   Endo/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Exothrix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Char char="l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Culture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  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Tinea Capitis Treatment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14400" y="1752600"/>
            <a:ext cx="7772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Must treat hair follicle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Topical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, but might be not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effective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Systemic agents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Griseofulvin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for children – liquid with good taste.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Terbinafine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Treat </a:t>
            </a:r>
            <a:r>
              <a:rPr lang="en-US" sz="2000" u="sng" dirty="0">
                <a:solidFill>
                  <a:schemeClr val="bg1"/>
                </a:solidFill>
                <a:latin typeface="+mn-lt"/>
              </a:rPr>
              <a:t>until no visual evidence, culture (-)… plus 2 weeks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Average of 6-12 weeks of treatment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Examine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/ treat family in recurrent cases.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924800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err="1" smtClean="0">
                <a:solidFill>
                  <a:schemeClr val="bg1"/>
                </a:solidFill>
                <a:latin typeface="+mn-lt"/>
              </a:rPr>
              <a:t>Onychomycosis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(nail infection)</a:t>
            </a:r>
            <a:endParaRPr lang="en-CA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7391400" cy="4191000"/>
          </a:xfrm>
        </p:spPr>
        <p:txBody>
          <a:bodyPr/>
          <a:lstStyle/>
          <a:p>
            <a:pPr eaLnBrk="1" hangingPunct="1"/>
            <a:endParaRPr lang="en-CA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CA" sz="2400" dirty="0" smtClean="0">
                <a:solidFill>
                  <a:schemeClr val="bg1"/>
                </a:solidFill>
              </a:rPr>
              <a:t>General Appearance:</a:t>
            </a:r>
          </a:p>
          <a:p>
            <a:pPr lvl="1" eaLnBrk="1" hangingPunct="1"/>
            <a:r>
              <a:rPr lang="en-CA" sz="2400" dirty="0" smtClean="0">
                <a:solidFill>
                  <a:schemeClr val="bg1"/>
                </a:solidFill>
                <a:cs typeface="+mn-cs"/>
              </a:rPr>
              <a:t>Typically begins at distal nail corner</a:t>
            </a:r>
          </a:p>
          <a:p>
            <a:pPr lvl="1" eaLnBrk="1" hangingPunct="1"/>
            <a:r>
              <a:rPr lang="en-CA" sz="2400" dirty="0" smtClean="0">
                <a:solidFill>
                  <a:schemeClr val="bg1"/>
                </a:solidFill>
                <a:cs typeface="+mn-cs"/>
              </a:rPr>
              <a:t>Thickening and </a:t>
            </a:r>
            <a:r>
              <a:rPr lang="en-CA" sz="2400" dirty="0" err="1" smtClean="0">
                <a:solidFill>
                  <a:schemeClr val="bg1"/>
                </a:solidFill>
                <a:cs typeface="+mn-cs"/>
              </a:rPr>
              <a:t>opacification</a:t>
            </a:r>
            <a:r>
              <a:rPr lang="en-CA" sz="2400" dirty="0" smtClean="0">
                <a:solidFill>
                  <a:schemeClr val="bg1"/>
                </a:solidFill>
                <a:cs typeface="+mn-cs"/>
              </a:rPr>
              <a:t> of the nail plate</a:t>
            </a: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lvl="1" eaLnBrk="1" hangingPunct="1"/>
            <a:r>
              <a:rPr lang="en-CA" sz="2400" dirty="0" smtClean="0">
                <a:solidFill>
                  <a:schemeClr val="bg1"/>
                </a:solidFill>
                <a:cs typeface="+mn-cs"/>
              </a:rPr>
              <a:t>Nail bed hyperkeratosis </a:t>
            </a: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lvl="1" eaLnBrk="1" hangingPunct="1"/>
            <a:r>
              <a:rPr lang="en-CA" sz="2400" dirty="0" err="1" smtClean="0">
                <a:solidFill>
                  <a:schemeClr val="bg1"/>
                </a:solidFill>
                <a:cs typeface="+mn-cs"/>
              </a:rPr>
              <a:t>Onycholysis</a:t>
            </a: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cs typeface="+mn-cs"/>
              </a:rPr>
              <a:t>D</a:t>
            </a:r>
            <a:r>
              <a:rPr lang="en-CA" sz="2400" dirty="0" err="1" smtClean="0">
                <a:solidFill>
                  <a:schemeClr val="bg1"/>
                </a:solidFill>
                <a:cs typeface="+mn-cs"/>
              </a:rPr>
              <a:t>iscoloration</a:t>
            </a:r>
            <a:r>
              <a:rPr lang="en-CA" sz="2400" dirty="0" smtClean="0">
                <a:solidFill>
                  <a:schemeClr val="bg1"/>
                </a:solidFill>
                <a:cs typeface="+mn-cs"/>
              </a:rPr>
              <a:t>: white, yellow, brown</a:t>
            </a: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lvl="1" eaLnBrk="1" hangingPunct="1">
              <a:buNone/>
            </a:pPr>
            <a:endParaRPr lang="en-CA" sz="2400" dirty="0" smtClean="0">
              <a:solidFill>
                <a:schemeClr val="bg1"/>
              </a:solidFill>
              <a:cs typeface="+mn-cs"/>
            </a:endParaRPr>
          </a:p>
          <a:p>
            <a:pPr lvl="1" eaLnBrk="1" hangingPunct="1"/>
            <a:endParaRPr lang="en-CA" sz="2400" dirty="0" smtClean="0">
              <a:solidFill>
                <a:schemeClr val="bg1"/>
              </a:solidFill>
              <a:cs typeface="+mn-cs"/>
            </a:endParaRPr>
          </a:p>
          <a:p>
            <a:pPr eaLnBrk="1" hangingPunct="1"/>
            <a:r>
              <a:rPr lang="en-CA" sz="2400" dirty="0" smtClean="0">
                <a:solidFill>
                  <a:schemeClr val="bg1"/>
                </a:solidFill>
              </a:rPr>
              <a:t>Some or all nails may be </a:t>
            </a:r>
            <a:r>
              <a:rPr lang="en-CA" sz="2400" dirty="0" smtClean="0">
                <a:solidFill>
                  <a:schemeClr val="bg1"/>
                </a:solidFill>
              </a:rPr>
              <a:t>infected</a:t>
            </a:r>
            <a:endParaRPr lang="en-CA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79712" y="332656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Skin fungal infections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6724" y="1981200"/>
            <a:ext cx="84486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Clinical Skin fungal infections are generally divided into : </a:t>
            </a:r>
          </a:p>
          <a:p>
            <a:pPr marL="457200" indent="-457200">
              <a:spcBef>
                <a:spcPct val="50000"/>
              </a:spcBef>
              <a:buAutoNum type="arabicParenBoth"/>
            </a:pPr>
            <a:r>
              <a:rPr lang="en-US" sz="2000" dirty="0" smtClean="0">
                <a:solidFill>
                  <a:schemeClr val="bg1"/>
                </a:solidFill>
              </a:rPr>
              <a:t>Superficial, including </a:t>
            </a:r>
            <a:r>
              <a:rPr lang="en-US" sz="2000" dirty="0" err="1" smtClean="0">
                <a:solidFill>
                  <a:schemeClr val="bg1"/>
                </a:solidFill>
              </a:rPr>
              <a:t>tinea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versicolor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piedra</a:t>
            </a:r>
            <a:r>
              <a:rPr lang="en-US" sz="2000" dirty="0" smtClean="0">
                <a:solidFill>
                  <a:schemeClr val="bg1"/>
                </a:solidFill>
              </a:rPr>
              <a:t>, and </a:t>
            </a:r>
            <a:r>
              <a:rPr lang="en-US" sz="2000" dirty="0" err="1" smtClean="0">
                <a:solidFill>
                  <a:schemeClr val="bg1"/>
                </a:solidFill>
              </a:rPr>
              <a:t>tinea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nigra</a:t>
            </a:r>
            <a:r>
              <a:rPr lang="en-US" sz="2000" dirty="0" smtClean="0">
                <a:solidFill>
                  <a:schemeClr val="bg1"/>
                </a:solidFill>
              </a:rPr>
              <a:t>; </a:t>
            </a:r>
          </a:p>
          <a:p>
            <a:pPr marL="457200" indent="-457200">
              <a:spcBef>
                <a:spcPct val="50000"/>
              </a:spcBef>
              <a:buAutoNum type="arabicParenBoth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AutoNum type="arabicParenBoth"/>
            </a:pPr>
            <a:r>
              <a:rPr lang="en-US" sz="2000" dirty="0" smtClean="0">
                <a:solidFill>
                  <a:schemeClr val="bg1"/>
                </a:solidFill>
              </a:rPr>
              <a:t>Cutaneous, including </a:t>
            </a:r>
            <a:r>
              <a:rPr lang="en-US" sz="2000" dirty="0" err="1" smtClean="0">
                <a:solidFill>
                  <a:schemeClr val="bg1"/>
                </a:solidFill>
              </a:rPr>
              <a:t>Dermatophytosis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Candidiasis</a:t>
            </a:r>
            <a:r>
              <a:rPr lang="en-US" sz="2000" dirty="0" smtClean="0">
                <a:solidFill>
                  <a:schemeClr val="bg1"/>
                </a:solidFill>
              </a:rPr>
              <a:t> of skin ,mucosa, and nails and others</a:t>
            </a:r>
          </a:p>
          <a:p>
            <a:pPr marL="457200" indent="-457200">
              <a:spcBef>
                <a:spcPct val="50000"/>
              </a:spcBef>
              <a:buAutoNum type="arabicParenBoth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AutoNum type="arabicParenBoth"/>
            </a:pPr>
            <a:r>
              <a:rPr lang="en-US" sz="2000" dirty="0" smtClean="0">
                <a:solidFill>
                  <a:schemeClr val="bg1"/>
                </a:solidFill>
              </a:rPr>
              <a:t>Subcutaneous, including </a:t>
            </a:r>
            <a:r>
              <a:rPr lang="en-US" sz="2000" dirty="0" err="1" smtClean="0">
                <a:solidFill>
                  <a:schemeClr val="bg1"/>
                </a:solidFill>
              </a:rPr>
              <a:t>mycetoma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sporotrichosis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chromoblastomycosis</a:t>
            </a:r>
            <a:r>
              <a:rPr lang="en-US" sz="2000" dirty="0" smtClean="0">
                <a:solidFill>
                  <a:schemeClr val="bg1"/>
                </a:solidFill>
              </a:rPr>
              <a:t>; and  others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  <a:latin typeface="+mn-lt"/>
              </a:rPr>
              <a:t>Tinea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Corporis</a:t>
            </a:r>
            <a:endParaRPr lang="en-CA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3581400" cy="3733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n-CA" dirty="0" err="1" smtClean="0">
                <a:solidFill>
                  <a:schemeClr val="bg1"/>
                </a:solidFill>
              </a:rPr>
              <a:t>rythematous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CA" dirty="0" smtClean="0">
                <a:solidFill>
                  <a:schemeClr val="bg1"/>
                </a:solidFill>
              </a:rPr>
              <a:t>Annular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CA" dirty="0" smtClean="0">
                <a:solidFill>
                  <a:schemeClr val="bg1"/>
                </a:solidFill>
              </a:rPr>
              <a:t>Scaling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CA" dirty="0" smtClean="0">
                <a:solidFill>
                  <a:schemeClr val="bg1"/>
                </a:solidFill>
              </a:rPr>
              <a:t>Crusting</a:t>
            </a:r>
          </a:p>
          <a:p>
            <a:pPr eaLnBrk="1" hangingPunct="1"/>
            <a:r>
              <a:rPr lang="en-CA" dirty="0" smtClean="0">
                <a:solidFill>
                  <a:schemeClr val="bg1"/>
                </a:solidFill>
              </a:rPr>
              <a:t>‘Ringworm’</a:t>
            </a:r>
          </a:p>
          <a:p>
            <a:pPr eaLnBrk="1" hangingPunct="1"/>
            <a:endParaRPr lang="en-CA" dirty="0" smtClean="0">
              <a:solidFill>
                <a:schemeClr val="bg1"/>
              </a:solidFill>
            </a:endParaRPr>
          </a:p>
        </p:txBody>
      </p:sp>
      <p:pic>
        <p:nvPicPr>
          <p:cNvPr id="68612" name="Picture 4" descr="C:\Documents and Settings\Administrator\My Documents\My Pictures\Tinea\img0056.jpg"/>
          <p:cNvPicPr>
            <a:picLocks noChangeAspect="1" noChangeArrowheads="1"/>
          </p:cNvPicPr>
          <p:nvPr/>
        </p:nvPicPr>
        <p:blipFill>
          <a:blip r:embed="rId3"/>
          <a:srcRect l="48387"/>
          <a:stretch>
            <a:fillRect/>
          </a:stretch>
        </p:blipFill>
        <p:spPr bwMode="auto">
          <a:xfrm>
            <a:off x="6172200" y="2971800"/>
            <a:ext cx="24384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+mn-lt"/>
              </a:rPr>
              <a:t>Diagnostic Tests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KOH </a:t>
            </a:r>
            <a:r>
              <a:rPr lang="en-US" sz="3200" dirty="0" smtClean="0">
                <a:solidFill>
                  <a:schemeClr val="bg1"/>
                </a:solidFill>
              </a:rPr>
              <a:t>Preparations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Skin 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Nails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Hair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Apply </a:t>
            </a:r>
            <a:r>
              <a:rPr lang="en-US" dirty="0" smtClean="0">
                <a:solidFill>
                  <a:schemeClr val="bg1"/>
                </a:solidFill>
              </a:rPr>
              <a:t>KOH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Thin </a:t>
            </a:r>
            <a:r>
              <a:rPr lang="en-US" sz="2000" dirty="0">
                <a:solidFill>
                  <a:schemeClr val="bg1"/>
                </a:solidFill>
              </a:rPr>
              <a:t>clipping, shaving or scraping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Let dissolve in KOH for 6-24 hours.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Can be difficult to </a:t>
            </a:r>
            <a:r>
              <a:rPr lang="en-US" sz="2000" dirty="0" smtClean="0">
                <a:solidFill>
                  <a:schemeClr val="bg1"/>
                </a:solidFill>
              </a:rPr>
              <a:t>visualize the fungal elements.  </a:t>
            </a: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Look for fungal elements.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chemeClr val="bg1"/>
                </a:solidFill>
              </a:rPr>
              <a:t>Be Persistent ! 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Diagnostic Tests</a:t>
            </a:r>
            <a:endParaRPr lang="en-C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8001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KOH Preparations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Skin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Two slides or slide and #15 blade.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Scrape border of lesion.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Apply 1-2 drops of KOH and heat gently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Examine at 10x and 40x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Focus back and forth through depth of field.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Look for hyphae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Clear, Green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1" u="sng" smtClean="0"/>
              <a:t>Cross cell interfaces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1" u="sng" smtClean="0"/>
              <a:t>Branch, constant diameter.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Chlorazol black, Parkers ink can help.</a:t>
            </a:r>
          </a:p>
        </p:txBody>
      </p:sp>
      <p:pic>
        <p:nvPicPr>
          <p:cNvPr id="4" name="Picture 4" descr="141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0675"/>
            <a:ext cx="891540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Diagnostic Tests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01000" cy="4267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4000" b="1" u="sng" dirty="0" smtClean="0">
                <a:solidFill>
                  <a:schemeClr val="bg1"/>
                </a:solidFill>
              </a:rPr>
              <a:t>Fungal Cultures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</a:pPr>
            <a:endParaRPr lang="en-US" sz="18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3200" dirty="0" err="1" smtClean="0">
                <a:solidFill>
                  <a:schemeClr val="bg1"/>
                </a:solidFill>
              </a:rPr>
              <a:t>Sabouraud</a:t>
            </a:r>
            <a:r>
              <a:rPr lang="en-US" sz="3200" dirty="0" smtClean="0">
                <a:solidFill>
                  <a:schemeClr val="bg1"/>
                </a:solidFill>
              </a:rPr>
              <a:t> dextrose Agar (SDA)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endParaRPr lang="en-US" sz="32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DTM (</a:t>
            </a:r>
            <a:r>
              <a:rPr lang="en-US" sz="3200" dirty="0" err="1" smtClean="0">
                <a:solidFill>
                  <a:schemeClr val="bg1"/>
                </a:solidFill>
              </a:rPr>
              <a:t>Dermatophyte</a:t>
            </a:r>
            <a:r>
              <a:rPr lang="en-US" sz="3200" dirty="0" smtClean="0">
                <a:solidFill>
                  <a:schemeClr val="bg1"/>
                </a:solidFill>
              </a:rPr>
              <a:t> Test Medium)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Yellow to red is (+).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Diagnostic Test: Fungal Culture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DTM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740803"/>
            <a:ext cx="77724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A special medium for the identification of 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dematophytes</a:t>
            </a:r>
            <a:endParaRPr lang="en-US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It has pH 5.6, Antibacterial, Antifungal, and Phenol red (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Amphoteric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dye)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Not recommended for use in clinics.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5602069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         Positive         Negative</a:t>
            </a:r>
          </a:p>
          <a:p>
            <a:r>
              <a:rPr lang="en-US" sz="1200" dirty="0" smtClean="0">
                <a:solidFill>
                  <a:srgbClr val="FFFFFF"/>
                </a:solidFill>
                <a:cs typeface="Times New Roman" pitchFamily="18" charset="0"/>
              </a:rPr>
              <a:t>Growth and change </a:t>
            </a:r>
          </a:p>
          <a:p>
            <a:r>
              <a:rPr lang="en-US" sz="1200" dirty="0" smtClean="0">
                <a:solidFill>
                  <a:srgbClr val="FFFFFF"/>
                </a:solidFill>
                <a:cs typeface="Times New Roman" pitchFamily="18" charset="0"/>
              </a:rPr>
              <a:t>in color to red</a:t>
            </a:r>
            <a:endParaRPr lang="en-US" sz="1200" dirty="0"/>
          </a:p>
        </p:txBody>
      </p:sp>
      <p:pic>
        <p:nvPicPr>
          <p:cNvPr id="8" name="Picture 7" descr="Digetal Cam 046 - Copy.JPG"/>
          <p:cNvPicPr>
            <a:picLocks noChangeAspect="1"/>
          </p:cNvPicPr>
          <p:nvPr/>
        </p:nvPicPr>
        <p:blipFill>
          <a:blip r:embed="rId3"/>
          <a:srcRect l="15789" r="8772" b="29240"/>
          <a:stretch>
            <a:fillRect/>
          </a:stretch>
        </p:blipFill>
        <p:spPr>
          <a:xfrm>
            <a:off x="2743200" y="3257550"/>
            <a:ext cx="327660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90600" y="365125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Dermatophytoses</a:t>
            </a:r>
            <a:endParaRPr lang="en-US" sz="32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484981" y="1795790"/>
            <a:ext cx="2268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Treatment: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84981" y="2362200"/>
            <a:ext cx="8278019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Topical or systemic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Griseofulvin</a:t>
            </a:r>
            <a:endParaRPr lang="en-US" sz="240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Terbinafine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Lamisil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)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Azoles </a:t>
            </a:r>
          </a:p>
          <a:p>
            <a:pPr lvl="1">
              <a:spcBef>
                <a:spcPct val="50000"/>
              </a:spcBef>
            </a:pP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Miconazole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Daktrin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Clotrimazole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Canesten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Econazole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lvl="1">
              <a:spcBef>
                <a:spcPct val="50000"/>
              </a:spcBef>
            </a:pPr>
            <a:endParaRPr lang="en-US" sz="220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Systemic  </a:t>
            </a:r>
            <a:r>
              <a:rPr lang="en-US" sz="2200" dirty="0" err="1" smtClean="0">
                <a:solidFill>
                  <a:schemeClr val="bg1"/>
                </a:solidFill>
                <a:cs typeface="Times New Roman" pitchFamily="18" charset="0"/>
              </a:rPr>
              <a:t>Itraconazole</a:t>
            </a: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 - others</a:t>
            </a:r>
          </a:p>
          <a:p>
            <a:pPr lvl="1">
              <a:spcBef>
                <a:spcPct val="50000"/>
              </a:spcBef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331913" y="228600"/>
            <a:ext cx="540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Dermatomycoses</a:t>
            </a:r>
            <a:r>
              <a:rPr lang="en-US" sz="4000" b="1" u="sng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3313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Skin and </a:t>
            </a: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Onychomycosis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1258888" y="2438400"/>
            <a:ext cx="5473700" cy="382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These are caused by: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Candid </a:t>
            </a:r>
            <a:r>
              <a:rPr lang="en-US" sz="2100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albicans</a:t>
            </a:r>
            <a:r>
              <a:rPr lang="en-US" sz="2100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, </a:t>
            </a:r>
            <a:endParaRPr lang="en-US" sz="2100" i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1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Aspergillus</a:t>
            </a:r>
            <a:r>
              <a:rPr lang="en-US" sz="21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,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Scytalidium</a:t>
            </a:r>
            <a:r>
              <a:rPr lang="en-US" sz="2100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, </a:t>
            </a:r>
            <a:endParaRPr lang="en-US" sz="2100" i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Scopulariopsis</a:t>
            </a:r>
            <a:r>
              <a:rPr lang="en-US" sz="2100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,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Fusarium</a:t>
            </a:r>
            <a:r>
              <a:rPr lang="en-US" sz="2100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,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Acremonium</a:t>
            </a:r>
            <a:r>
              <a:rPr lang="en-US" sz="21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,</a:t>
            </a:r>
          </a:p>
          <a:p>
            <a:pPr algn="just">
              <a:spcBef>
                <a:spcPct val="50000"/>
              </a:spcBef>
            </a:pPr>
            <a:r>
              <a:rPr lang="en-US" sz="21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and others</a:t>
            </a:r>
            <a:endParaRPr lang="en-US" sz="2100" i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1258888" y="914400"/>
            <a:ext cx="626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+mn-lt"/>
                <a:cs typeface="Times New Roman" pitchFamily="18" charset="0"/>
              </a:rPr>
              <a:t>Other non-dermatophyte skin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-534987" y="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  <a:latin typeface="+mn-lt"/>
              </a:rPr>
              <a:t>Candidiasis</a:t>
            </a:r>
            <a:endParaRPr lang="en-CA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85800" y="1524001"/>
            <a:ext cx="8077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i="1" u="sng" dirty="0">
                <a:solidFill>
                  <a:schemeClr val="bg1"/>
                </a:solidFill>
                <a:latin typeface="+mn-lt"/>
              </a:rPr>
              <a:t>Candida </a:t>
            </a:r>
            <a:r>
              <a:rPr lang="en-US" b="1" i="1" u="sng" dirty="0" err="1" smtClean="0">
                <a:solidFill>
                  <a:schemeClr val="bg1"/>
                </a:solidFill>
                <a:latin typeface="+mn-lt"/>
              </a:rPr>
              <a:t>albicans</a:t>
            </a:r>
            <a:r>
              <a:rPr lang="en-US" b="1" i="1" u="sng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and other species (</a:t>
            </a:r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C. </a:t>
            </a:r>
            <a:r>
              <a:rPr lang="en-US" b="1" i="1" dirty="0" err="1" smtClean="0">
                <a:solidFill>
                  <a:schemeClr val="bg1"/>
                </a:solidFill>
                <a:latin typeface="+mn-lt"/>
              </a:rPr>
              <a:t>glabrata</a:t>
            </a:r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, C. </a:t>
            </a:r>
            <a:r>
              <a:rPr lang="en-US" b="1" i="1" dirty="0" err="1" smtClean="0">
                <a:solidFill>
                  <a:schemeClr val="bg1"/>
                </a:solidFill>
                <a:latin typeface="+mn-lt"/>
              </a:rPr>
              <a:t>trpoicalis</a:t>
            </a:r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, C. </a:t>
            </a:r>
            <a:r>
              <a:rPr lang="en-US" b="1" i="1" dirty="0" err="1" smtClean="0">
                <a:solidFill>
                  <a:schemeClr val="bg1"/>
                </a:solidFill>
                <a:latin typeface="+mn-lt"/>
              </a:rPr>
              <a:t>parapsilosis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)</a:t>
            </a:r>
            <a:endParaRPr lang="en-US" b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Normal Flora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Occurs in moist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areas.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Presentation: primary lesion is a red pustule. 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Common types of </a:t>
            </a:r>
            <a:r>
              <a:rPr lang="en-US" dirty="0" err="1" smtClean="0">
                <a:solidFill>
                  <a:schemeClr val="bg1"/>
                </a:solidFill>
              </a:rPr>
              <a:t>candidal</a:t>
            </a:r>
            <a:r>
              <a:rPr lang="en-US" dirty="0" smtClean="0">
                <a:solidFill>
                  <a:schemeClr val="bg1"/>
                </a:solidFill>
              </a:rPr>
              <a:t> infection of skin and mucosal membranes include 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</a:rPr>
              <a:t>intertrigo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diaper dermatitis, 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</a:rPr>
              <a:t>Candidal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Paronychia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Oral thrush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Vaginal </a:t>
            </a:r>
            <a:r>
              <a:rPr lang="en-US" sz="1600" dirty="0" err="1" smtClean="0">
                <a:solidFill>
                  <a:schemeClr val="bg1"/>
                </a:solidFill>
              </a:rPr>
              <a:t>candidiasis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</a:rPr>
              <a:t>candidal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balanitis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905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+mn-lt"/>
              </a:rPr>
              <a:t>Treatment of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Candidiasis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219200" y="2971800"/>
            <a:ext cx="655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066800" y="2590800"/>
            <a:ext cx="70104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Keep dry 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Topical – azoles.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Occasionally co-administration of a weak topical steroid may be helpful.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Treat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co-existent bacterial infection if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7467600" cy="373380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For images of superficial and </a:t>
            </a:r>
            <a:r>
              <a:rPr lang="en-US" sz="2000" dirty="0" err="1" smtClean="0">
                <a:solidFill>
                  <a:schemeClr val="bg1"/>
                </a:solidFill>
              </a:rPr>
              <a:t>cutaneous</a:t>
            </a:r>
            <a:r>
              <a:rPr lang="en-US" sz="2000" dirty="0" smtClean="0">
                <a:solidFill>
                  <a:schemeClr val="bg1"/>
                </a:solidFill>
              </a:rPr>
              <a:t> fungal infections you can visit the following web site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http://www.dermatlas.com/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79712" y="332656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Superficial Mycoses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6725" y="1892466"/>
            <a:ext cx="8281988" cy="397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Defined as infections in which a pathogen is restricted to the stratum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corneum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, with little or no tissue reaction.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These </a:t>
            </a:r>
            <a:r>
              <a:rPr lang="en-US" sz="23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affect the uppermost dead layers of skin or hair shaft.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They are painless and usually do not provoke the immune system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They </a:t>
            </a:r>
            <a:r>
              <a:rPr lang="en-US" sz="23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include</a:t>
            </a:r>
            <a:r>
              <a:rPr lang="en-US" sz="23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1-	</a:t>
            </a:r>
            <a:r>
              <a:rPr lang="en-US" sz="2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Tinea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versicolor</a:t>
            </a:r>
            <a:endParaRPr lang="en-US" sz="2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2-	</a:t>
            </a:r>
            <a:r>
              <a:rPr lang="en-US" sz="2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Tinea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nigra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3-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Piedra</a:t>
            </a:r>
            <a:endParaRPr lang="en-US" sz="2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6725" y="76200"/>
            <a:ext cx="72072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Superficial </a:t>
            </a:r>
            <a:r>
              <a:rPr lang="en-US" sz="36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Mycoses    </a:t>
            </a:r>
          </a:p>
          <a:p>
            <a:pPr lvl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Tinea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Versicolor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6725" y="1828800"/>
            <a:ext cx="8426450" cy="464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+mn-lt"/>
              </a:rPr>
              <a:t>Tinea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versicolor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is a long-term (chronic) fungal infection of the skin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Patches of 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brown or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discolored skin with sharp borders and fine scales. The patches are often dark reddish-tan in color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The most common sites: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the back, underarms, upper arms, chest, and neck.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Affected areas do not darken in the sun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CA" dirty="0" smtClean="0"/>
              <a:t> </a:t>
            </a:r>
            <a:r>
              <a:rPr lang="en-CA" dirty="0" smtClean="0">
                <a:solidFill>
                  <a:schemeClr val="bg1"/>
                </a:solidFill>
              </a:rPr>
              <a:t>Asymptomatic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u="sng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Etiology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: </a:t>
            </a:r>
            <a:endParaRPr lang="en-US" sz="280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</a:pPr>
            <a:r>
              <a:rPr lang="en-US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</a:t>
            </a:r>
            <a:r>
              <a:rPr lang="en-US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Malassezia</a:t>
            </a:r>
            <a:r>
              <a:rPr lang="en-US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furfur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It is a 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Yeast, </a:t>
            </a:r>
            <a:r>
              <a:rPr lang="en-US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Lipophilic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Normal flora of skin</a:t>
            </a:r>
            <a:endParaRPr lang="en-CA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0104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Tinea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Versicolor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81923" name="Picture 5" descr="A:\MVC-014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622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495300"/>
            <a:ext cx="8001000" cy="6858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  <a:latin typeface="+mn-lt"/>
              </a:rPr>
              <a:t>Tinea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Versicolor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612775" y="1739900"/>
            <a:ext cx="7391400" cy="47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CA" sz="3200" b="1" dirty="0">
                <a:solidFill>
                  <a:schemeClr val="bg1"/>
                </a:solidFill>
                <a:latin typeface="+mn-lt"/>
              </a:rPr>
              <a:t>Diagnosis: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+mn-lt"/>
              </a:rPr>
              <a:t>Skin scraping  </a:t>
            </a:r>
            <a:endParaRPr lang="en-CA" b="1" dirty="0">
              <a:solidFill>
                <a:schemeClr val="bg1"/>
              </a:solidFill>
              <a:latin typeface="+mn-lt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+mn-lt"/>
              </a:rPr>
              <a:t>Potassium hydroxide (KOH) </a:t>
            </a:r>
          </a:p>
          <a:p>
            <a:pPr lvl="2">
              <a:spcBef>
                <a:spcPct val="50000"/>
              </a:spcBef>
            </a:pPr>
            <a:r>
              <a:rPr lang="en-CA" b="1" dirty="0" smtClean="0">
                <a:solidFill>
                  <a:srgbClr val="FFC000"/>
                </a:solidFill>
                <a:latin typeface="+mn-lt"/>
              </a:rPr>
              <a:t>Positive </a:t>
            </a:r>
            <a:r>
              <a:rPr lang="en-CA" b="1" dirty="0">
                <a:solidFill>
                  <a:srgbClr val="FFC000"/>
                </a:solidFill>
                <a:latin typeface="+mn-lt"/>
              </a:rPr>
              <a:t>for short </a:t>
            </a:r>
            <a:r>
              <a:rPr lang="en-CA" b="1" dirty="0" err="1">
                <a:solidFill>
                  <a:srgbClr val="FFC000"/>
                </a:solidFill>
                <a:latin typeface="+mn-lt"/>
              </a:rPr>
              <a:t>hyphae</a:t>
            </a:r>
            <a:r>
              <a:rPr lang="en-CA" b="1" dirty="0">
                <a:solidFill>
                  <a:srgbClr val="FFC000"/>
                </a:solidFill>
                <a:latin typeface="+mn-lt"/>
              </a:rPr>
              <a:t> and </a:t>
            </a:r>
            <a:r>
              <a:rPr lang="en-CA" b="1" dirty="0" smtClean="0">
                <a:solidFill>
                  <a:srgbClr val="FFC000"/>
                </a:solidFill>
                <a:latin typeface="+mn-lt"/>
              </a:rPr>
              <a:t>yeast cells </a:t>
            </a:r>
            <a:r>
              <a:rPr lang="en-CA" b="1" dirty="0">
                <a:solidFill>
                  <a:srgbClr val="FFC000"/>
                </a:solidFill>
                <a:latin typeface="+mn-lt"/>
              </a:rPr>
              <a:t>(Spaghetti and meatballs)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+mn-lt"/>
              </a:rPr>
              <a:t>Culture: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</a:pPr>
            <a:r>
              <a:rPr lang="en-US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Malassezia</a:t>
            </a:r>
            <a:r>
              <a:rPr lang="en-US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furfur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	It is a Yeast, </a:t>
            </a:r>
            <a:r>
              <a:rPr lang="en-US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Lipophilic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To grow, oil should be added to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 media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en-CA" b="1" dirty="0" smtClean="0">
              <a:solidFill>
                <a:schemeClr val="bg1"/>
              </a:solidFill>
              <a:latin typeface="+mn-lt"/>
            </a:endParaRPr>
          </a:p>
          <a:p>
            <a:pPr lvl="1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lvl="1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7" descr="D:\Bolognia\images\77FF3.jpg"/>
          <p:cNvPicPr>
            <a:picLocks noChangeAspect="1" noChangeArrowheads="1"/>
          </p:cNvPicPr>
          <p:nvPr/>
        </p:nvPicPr>
        <p:blipFill>
          <a:blip r:embed="rId3"/>
          <a:srcRect b="63954"/>
          <a:stretch>
            <a:fillRect/>
          </a:stretch>
        </p:blipFill>
        <p:spPr bwMode="auto">
          <a:xfrm>
            <a:off x="3927475" y="3810000"/>
            <a:ext cx="4225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66725" y="76200"/>
            <a:ext cx="72072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Superficial </a:t>
            </a:r>
            <a:r>
              <a:rPr lang="en-US" sz="36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Mycoses    </a:t>
            </a:r>
          </a:p>
          <a:p>
            <a:pPr lvl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Tinea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nigra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2788" y="1651165"/>
            <a:ext cx="8431212" cy="513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Painless </a:t>
            </a:r>
            <a:r>
              <a:rPr lang="en-US" sz="22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macules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or patches with brown or black color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Usually located on 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palm of hand or sole of foot.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Acquired by Piercing of skin with plant material in Agricultural soil.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Etiology: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Exophiala</a:t>
            </a:r>
            <a:r>
              <a:rPr lang="en-US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werneckii</a:t>
            </a:r>
            <a:endParaRPr lang="en-US" i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Dematiaceous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filamentous fungus</a:t>
            </a:r>
            <a:endParaRPr lang="en-US" i="1" u="sng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Laboratory 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Diagnosis: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Skin scrapings:	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In 10% or 20% KOH will 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show 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brown </a:t>
            </a: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septate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hyphae</a:t>
            </a:r>
            <a:endParaRPr lang="en-US" sz="22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Culture on SDA &amp; </a:t>
            </a:r>
            <a:r>
              <a:rPr lang="en-US" sz="22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Mycobiotic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: growth of  </a:t>
            </a:r>
            <a:r>
              <a:rPr lang="en-US" sz="22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dematiaceous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fungus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2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endParaRPr lang="en-US" sz="22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2001" y="152400"/>
            <a:ext cx="76263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Superficial Mycoses    </a:t>
            </a: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Piedra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67519" y="1501577"/>
            <a:ext cx="74898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Asymptomatic infection of the hair shaft, Nodules on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hair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shaft</a:t>
            </a:r>
          </a:p>
          <a:p>
            <a:pPr marL="342900" indent="-342900" algn="just">
              <a:spcBef>
                <a:spcPts val="0"/>
              </a:spcBef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scalp hair / mustache, beard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39750" y="2362200"/>
            <a:ext cx="2087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Black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piedra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96900" y="2743200"/>
            <a:ext cx="8394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Dark pigmented nodules. Hard and  firmly attached to hair shaft, 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467519" y="4800600"/>
            <a:ext cx="7228681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Lab Diagnosis: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Hair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nodule </a:t>
            </a:r>
          </a:p>
          <a:p>
            <a:pPr marL="800100" lvl="1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microscopy:  10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-20% KOH </a:t>
            </a: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Culture : on SDA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5724525" y="220503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5867400" y="220503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142875" y="2205038"/>
            <a:ext cx="6264275" cy="3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81000" y="3657600"/>
            <a:ext cx="8470900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piedra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spcBef>
                <a:spcPts val="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Lightly pigmented, white to brown nodules, Soft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loosely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attached</a:t>
            </a: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lack piedr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2562"/>
          <a:stretch>
            <a:fillRect/>
          </a:stretch>
        </p:blipFill>
        <p:spPr>
          <a:xfrm>
            <a:off x="457200" y="2507830"/>
            <a:ext cx="3962400" cy="2292770"/>
          </a:xfrm>
        </p:spPr>
      </p:pic>
      <p:pic>
        <p:nvPicPr>
          <p:cNvPr id="6" name="Content Placeholder 5" descr="white piedr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38400"/>
            <a:ext cx="3250241" cy="2362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1057</Words>
  <Application>Microsoft Office PowerPoint</Application>
  <PresentationFormat>On-screen Show (4:3)</PresentationFormat>
  <Paragraphs>270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Tinea Versicolor</vt:lpstr>
      <vt:lpstr>Tinea Versicolor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Dermatophytes        Etiology </vt:lpstr>
      <vt:lpstr>Microsporum canis </vt:lpstr>
      <vt:lpstr>Epidermophyton floccosum</vt:lpstr>
      <vt:lpstr>Trichophyton mentagrophytes</vt:lpstr>
      <vt:lpstr>Tinea Capitis</vt:lpstr>
      <vt:lpstr>Tinea Capitis Diagnosis</vt:lpstr>
      <vt:lpstr>Tinea Capitis Treatment</vt:lpstr>
      <vt:lpstr> Onychomycosis (nail infection)</vt:lpstr>
      <vt:lpstr>Tinea Corporis</vt:lpstr>
      <vt:lpstr>Diagnostic Tests</vt:lpstr>
      <vt:lpstr>Diagnostic Tests</vt:lpstr>
      <vt:lpstr>Diagnostic Tests</vt:lpstr>
      <vt:lpstr>Diagnostic Test: Fungal Culture DTM</vt:lpstr>
      <vt:lpstr>PowerPoint Presentation</vt:lpstr>
      <vt:lpstr>PowerPoint Presentation</vt:lpstr>
      <vt:lpstr>Candidiasis</vt:lpstr>
      <vt:lpstr>Treatment of Candidiasis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Dr.ALBARRAG</cp:lastModifiedBy>
  <cp:revision>194</cp:revision>
  <dcterms:created xsi:type="dcterms:W3CDTF">2011-06-14T17:07:28Z</dcterms:created>
  <dcterms:modified xsi:type="dcterms:W3CDTF">2012-12-15T09:50:26Z</dcterms:modified>
</cp:coreProperties>
</file>