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9" r:id="rId3"/>
    <p:sldId id="260" r:id="rId4"/>
    <p:sldId id="262" r:id="rId5"/>
    <p:sldId id="263" r:id="rId6"/>
    <p:sldId id="264" r:id="rId7"/>
    <p:sldId id="310" r:id="rId8"/>
    <p:sldId id="265" r:id="rId9"/>
    <p:sldId id="273" r:id="rId10"/>
    <p:sldId id="266" r:id="rId11"/>
    <p:sldId id="267" r:id="rId12"/>
    <p:sldId id="268" r:id="rId13"/>
    <p:sldId id="312" r:id="rId14"/>
    <p:sldId id="269" r:id="rId15"/>
    <p:sldId id="270" r:id="rId16"/>
    <p:sldId id="271" r:id="rId17"/>
    <p:sldId id="272"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275"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313" r:id="rId47"/>
    <p:sldId id="31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BF484-58D1-488E-92C8-8DA6CC97C12F}" type="datetimeFigureOut">
              <a:rPr lang="en-US" smtClean="0"/>
              <a:pPr/>
              <a:t>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735D9-9133-4ECC-A0F6-34398984C7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735D9-9133-4ECC-A0F6-34398984C77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215148-0F49-453A-8F95-40BCDC5A1E2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735D9-9133-4ECC-A0F6-34398984C771}"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375898-511A-4D2A-8CA5-7DCC9F2CD82A}"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75898-511A-4D2A-8CA5-7DCC9F2CD82A}"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75898-511A-4D2A-8CA5-7DCC9F2CD82A}"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75898-511A-4D2A-8CA5-7DCC9F2CD82A}"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75898-511A-4D2A-8CA5-7DCC9F2CD82A}"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375898-511A-4D2A-8CA5-7DCC9F2CD82A}"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375898-511A-4D2A-8CA5-7DCC9F2CD82A}" type="datetimeFigureOut">
              <a:rPr lang="en-US" smtClean="0"/>
              <a:pPr/>
              <a:t>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375898-511A-4D2A-8CA5-7DCC9F2CD82A}" type="datetimeFigureOut">
              <a:rPr lang="en-US" smtClean="0"/>
              <a:pPr/>
              <a:t>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75898-511A-4D2A-8CA5-7DCC9F2CD82A}" type="datetimeFigureOut">
              <a:rPr lang="en-US" smtClean="0"/>
              <a:pPr/>
              <a:t>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75898-511A-4D2A-8CA5-7DCC9F2CD82A}"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75898-511A-4D2A-8CA5-7DCC9F2CD82A}"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75898-511A-4D2A-8CA5-7DCC9F2CD82A}" type="datetimeFigureOut">
              <a:rPr lang="en-US" smtClean="0"/>
              <a:pPr/>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C07A6-1ADD-4BCC-B1CB-9C073558B61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ATROPHY</a:t>
            </a:r>
            <a:endParaRPr lang="en-US" dirty="0"/>
          </a:p>
        </p:txBody>
      </p:sp>
      <p:sp>
        <p:nvSpPr>
          <p:cNvPr id="3" name="Content Placeholder 2"/>
          <p:cNvSpPr>
            <a:spLocks noGrp="1"/>
          </p:cNvSpPr>
          <p:nvPr>
            <p:ph idx="1"/>
          </p:nvPr>
        </p:nvSpPr>
        <p:spPr/>
        <p:txBody>
          <a:bodyPr>
            <a:normAutofit/>
          </a:bodyPr>
          <a:lstStyle/>
          <a:p>
            <a:r>
              <a:rPr lang="en-US" dirty="0" smtClean="0"/>
              <a:t>A non-specific response  </a:t>
            </a:r>
          </a:p>
          <a:p>
            <a:r>
              <a:rPr lang="en-US" dirty="0" smtClean="0"/>
              <a:t>Characterized by abnormally small </a:t>
            </a:r>
            <a:r>
              <a:rPr lang="en-US" dirty="0" err="1" smtClean="0"/>
              <a:t>myofibers</a:t>
            </a:r>
            <a:endParaRPr lang="en-US" dirty="0" smtClean="0"/>
          </a:p>
          <a:p>
            <a:r>
              <a:rPr lang="en-US" dirty="0" smtClean="0"/>
              <a:t>The type of fibers affected by the atrophy, their distribution in the muscle, and their specific morphology help identify the etiology of the atrophic changes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ATROPHY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Simple disuse (e.g., prolonged bed rest, immobilization to allow healing of a bone fracture, etc.) can cause profound atrophy</a:t>
            </a:r>
          </a:p>
          <a:p>
            <a:r>
              <a:rPr lang="en-US" dirty="0" smtClean="0"/>
              <a:t>Exogenous </a:t>
            </a:r>
            <a:r>
              <a:rPr lang="en-US" dirty="0" err="1" smtClean="0"/>
              <a:t>glucocorticoids</a:t>
            </a:r>
            <a:r>
              <a:rPr lang="en-US" dirty="0" smtClean="0"/>
              <a:t> or endogenous </a:t>
            </a:r>
            <a:r>
              <a:rPr lang="en-US" dirty="0" err="1" smtClean="0"/>
              <a:t>hypercortisolism</a:t>
            </a:r>
            <a:r>
              <a:rPr lang="en-US" dirty="0" smtClean="0"/>
              <a:t> (e.g., in Cushing syndrome) are another cause of muscle atrophy, typically involving proximal muscle groups more than distal ones</a:t>
            </a:r>
          </a:p>
          <a:p>
            <a:r>
              <a:rPr lang="en-US" dirty="0" smtClean="0"/>
              <a:t>Disuse- and steroid-induced atrophy primarily affects the </a:t>
            </a:r>
            <a:r>
              <a:rPr lang="en-US" b="1" dirty="0" smtClean="0"/>
              <a:t>type II </a:t>
            </a:r>
            <a:r>
              <a:rPr lang="en-US" dirty="0" smtClean="0"/>
              <a:t>fibers and causes a random distribution of the atrophic </a:t>
            </a:r>
            <a:r>
              <a:rPr lang="en-US" dirty="0" err="1" smtClean="0"/>
              <a:t>myofibers</a:t>
            </a:r>
            <a:endParaRPr lang="en-US" dirty="0" smtClean="0"/>
          </a:p>
          <a:p>
            <a:r>
              <a:rPr lang="en-US" dirty="0" smtClean="0"/>
              <a:t>Atrophic </a:t>
            </a:r>
            <a:r>
              <a:rPr lang="en-US" dirty="0" err="1" smtClean="0"/>
              <a:t>myofibers</a:t>
            </a:r>
            <a:r>
              <a:rPr lang="en-US" dirty="0" smtClean="0"/>
              <a:t> are also found in </a:t>
            </a:r>
            <a:r>
              <a:rPr lang="en-US" dirty="0" err="1" smtClean="0"/>
              <a:t>myopathies</a:t>
            </a:r>
            <a:endParaRPr lang="en-US" dirty="0" smtClean="0"/>
          </a:p>
          <a:p>
            <a:pPr lvl="1"/>
            <a:r>
              <a:rPr lang="en-US" dirty="0" smtClean="0"/>
              <a:t>the finding of additional morphologic changes like myofiber degeneration and regeneration or inflammatory infiltrates are features that suggest a </a:t>
            </a:r>
            <a:r>
              <a:rPr lang="en-US" dirty="0" err="1" smtClean="0"/>
              <a:t>myopathic</a:t>
            </a:r>
            <a:r>
              <a:rPr lang="en-US" dirty="0" smtClean="0"/>
              <a:t> etiology</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 ATROPHY</a:t>
            </a:r>
            <a:br>
              <a:rPr lang="en-US" dirty="0" smtClean="0"/>
            </a:br>
            <a:r>
              <a:rPr lang="en-US" sz="3100" dirty="0" err="1" smtClean="0"/>
              <a:t>Neurogenic</a:t>
            </a:r>
            <a:r>
              <a:rPr lang="en-US" sz="3100" dirty="0" smtClean="0"/>
              <a:t> Atrophy</a:t>
            </a:r>
            <a:endParaRPr lang="en-US" dirty="0"/>
          </a:p>
        </p:txBody>
      </p:sp>
      <p:pic>
        <p:nvPicPr>
          <p:cNvPr id="4" name="Content Placeholder 3" descr="fiberType.jpg"/>
          <p:cNvPicPr>
            <a:picLocks noGrp="1" noChangeAspect="1"/>
          </p:cNvPicPr>
          <p:nvPr>
            <p:ph idx="1"/>
          </p:nvPr>
        </p:nvPicPr>
        <p:blipFill>
          <a:blip r:embed="rId3" cstate="print"/>
          <a:stretch>
            <a:fillRect/>
          </a:stretch>
        </p:blipFill>
        <p:spPr>
          <a:xfrm>
            <a:off x="152400" y="1447800"/>
            <a:ext cx="8550974" cy="4331811"/>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 ATROPHY</a:t>
            </a:r>
            <a:br>
              <a:rPr lang="en-US" dirty="0" smtClean="0"/>
            </a:br>
            <a:r>
              <a:rPr lang="en-US" sz="3100" dirty="0" err="1" smtClean="0"/>
              <a:t>Neurogenic</a:t>
            </a:r>
            <a:r>
              <a:rPr lang="en-US" sz="3100" dirty="0" smtClean="0"/>
              <a:t> Atrophy</a:t>
            </a:r>
            <a:endParaRPr lang="en-US" dirty="0"/>
          </a:p>
        </p:txBody>
      </p:sp>
      <p:sp>
        <p:nvSpPr>
          <p:cNvPr id="3" name="Content Placeholder 2"/>
          <p:cNvSpPr>
            <a:spLocks noGrp="1"/>
          </p:cNvSpPr>
          <p:nvPr>
            <p:ph idx="1"/>
          </p:nvPr>
        </p:nvSpPr>
        <p:spPr/>
        <p:txBody>
          <a:bodyPr>
            <a:normAutofit/>
          </a:bodyPr>
          <a:lstStyle/>
          <a:p>
            <a:r>
              <a:rPr lang="en-US" dirty="0" smtClean="0"/>
              <a:t>Neurogenic Atrophy : </a:t>
            </a:r>
          </a:p>
          <a:p>
            <a:pPr lvl="1"/>
            <a:r>
              <a:rPr lang="en-US" dirty="0" smtClean="0"/>
              <a:t>Characterized by involvement of both fiber types and by clustering of </a:t>
            </a:r>
            <a:r>
              <a:rPr lang="en-US" dirty="0" err="1" smtClean="0"/>
              <a:t>myofibers</a:t>
            </a:r>
            <a:r>
              <a:rPr lang="en-US" dirty="0" smtClean="0"/>
              <a:t> into small </a:t>
            </a:r>
            <a:r>
              <a:rPr lang="en-US" b="1" dirty="0" smtClean="0"/>
              <a:t>groups</a:t>
            </a:r>
          </a:p>
          <a:p>
            <a:pPr lvl="1"/>
            <a:r>
              <a:rPr lang="en-US" dirty="0" smtClean="0"/>
              <a:t>Deprived of their normal enervation, skeletal fibers undergo progressive atrophy</a:t>
            </a:r>
          </a:p>
          <a:p>
            <a:pPr lvl="1"/>
            <a:r>
              <a:rPr lang="en-US" dirty="0" smtClean="0"/>
              <a:t>Loss of a single neuron will affect all muscle fibers in a motor unit, so that the atrophy tends to be scattered over the field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 ATROPHY</a:t>
            </a:r>
            <a:br>
              <a:rPr lang="en-US" dirty="0" smtClean="0"/>
            </a:br>
            <a:r>
              <a:rPr lang="en-US" sz="2700" dirty="0" smtClean="0"/>
              <a:t>Neurogenic Atrophy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smtClean="0"/>
              <a:t>However, following re-enervation, adjacent intact neurons send out sprouts to engage the neuromuscular junction of the previously de-enervated fibers</a:t>
            </a:r>
            <a:r>
              <a:rPr lang="en-US" dirty="0" smtClean="0">
                <a:sym typeface="Wingdings" pitchFamily="2" charset="2"/>
              </a:rPr>
              <a:t></a:t>
            </a:r>
            <a:r>
              <a:rPr lang="en-US" dirty="0" smtClean="0"/>
              <a:t> new connection is established </a:t>
            </a:r>
            <a:r>
              <a:rPr lang="en-US" dirty="0" smtClean="0">
                <a:sym typeface="Wingdings" pitchFamily="2" charset="2"/>
              </a:rPr>
              <a:t> </a:t>
            </a:r>
            <a:r>
              <a:rPr lang="en-US" dirty="0" smtClean="0"/>
              <a:t>these fibers assume the type of the innervating neuron </a:t>
            </a:r>
            <a:r>
              <a:rPr lang="en-US" dirty="0" smtClean="0">
                <a:sym typeface="Wingdings" pitchFamily="2" charset="2"/>
              </a:rPr>
              <a:t> </a:t>
            </a:r>
            <a:r>
              <a:rPr lang="en-US" dirty="0" smtClean="0"/>
              <a:t>whole groups of fibers can eventually fall under the influence of the same neuron, and become the same fiber type </a:t>
            </a:r>
            <a:r>
              <a:rPr lang="en-US" b="1" dirty="0" smtClean="0"/>
              <a:t>(</a:t>
            </a:r>
            <a:r>
              <a:rPr lang="en-US" b="1" i="1" dirty="0" smtClean="0"/>
              <a:t>fiber type grouping</a:t>
            </a:r>
            <a:r>
              <a:rPr lang="en-US" b="1" dirty="0" smtClean="0"/>
              <a:t>)</a:t>
            </a:r>
            <a:r>
              <a:rPr lang="en-US" dirty="0" smtClean="0"/>
              <a:t> </a:t>
            </a:r>
          </a:p>
          <a:p>
            <a:pPr lvl="1"/>
            <a:r>
              <a:rPr lang="en-US" dirty="0" smtClean="0"/>
              <a:t>In that setting, if the relevant enervating neuron now becomes injured, rather large coalescent groups of fibers are cut off from the </a:t>
            </a:r>
            <a:r>
              <a:rPr lang="en-US" dirty="0" err="1" smtClean="0"/>
              <a:t>trophic</a:t>
            </a:r>
            <a:r>
              <a:rPr lang="en-US" dirty="0" smtClean="0"/>
              <a:t> stimulation and wither away </a:t>
            </a:r>
            <a:r>
              <a:rPr lang="en-US" b="1" dirty="0" smtClean="0"/>
              <a:t>(</a:t>
            </a:r>
            <a:r>
              <a:rPr lang="en-US" b="1" i="1" dirty="0" smtClean="0"/>
              <a:t>grouped atrophy)</a:t>
            </a:r>
            <a:r>
              <a:rPr lang="en-US" b="1" dirty="0" smtClean="0"/>
              <a:t>, </a:t>
            </a:r>
            <a:r>
              <a:rPr lang="en-US" dirty="0" smtClean="0"/>
              <a:t>a hallmark of recurrent neurogenic atrophy</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6498" name="Picture 2" descr="http://www.manchesterneurophysio.co.uk/images/endocrine-myopathy.jpg"/>
          <p:cNvPicPr>
            <a:picLocks noChangeAspect="1" noChangeArrowheads="1"/>
          </p:cNvPicPr>
          <p:nvPr/>
        </p:nvPicPr>
        <p:blipFill>
          <a:blip r:embed="rId3" cstate="print"/>
          <a:srcRect/>
          <a:stretch>
            <a:fillRect/>
          </a:stretch>
        </p:blipFill>
        <p:spPr bwMode="auto">
          <a:xfrm>
            <a:off x="3352800" y="2057400"/>
            <a:ext cx="2667000" cy="325040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MUSCULAR DYSTROPHY</a:t>
            </a:r>
            <a:endParaRPr lang="en-US" dirty="0"/>
          </a:p>
        </p:txBody>
      </p:sp>
      <p:sp>
        <p:nvSpPr>
          <p:cNvPr id="3" name="Content Placeholder 2"/>
          <p:cNvSpPr>
            <a:spLocks noGrp="1"/>
          </p:cNvSpPr>
          <p:nvPr>
            <p:ph idx="1"/>
          </p:nvPr>
        </p:nvSpPr>
        <p:spPr/>
        <p:txBody>
          <a:bodyPr>
            <a:normAutofit/>
          </a:bodyPr>
          <a:lstStyle/>
          <a:p>
            <a:r>
              <a:rPr lang="en-US" dirty="0" smtClean="0"/>
              <a:t>A heterogeneous group of inherited disorders </a:t>
            </a:r>
          </a:p>
          <a:p>
            <a:pPr lvl="1"/>
            <a:r>
              <a:rPr lang="en-US" dirty="0" smtClean="0"/>
              <a:t>Often presenting in childhood</a:t>
            </a:r>
          </a:p>
          <a:p>
            <a:pPr lvl="1"/>
            <a:r>
              <a:rPr lang="en-US" dirty="0" smtClean="0"/>
              <a:t>Characterized by progressive degeneration of muscle fibers leading to muscle weakness and wasting</a:t>
            </a:r>
          </a:p>
          <a:p>
            <a:pPr lvl="1"/>
            <a:r>
              <a:rPr lang="en-US" dirty="0" err="1" smtClean="0"/>
              <a:t>Histologically</a:t>
            </a:r>
            <a:r>
              <a:rPr lang="en-US" dirty="0" smtClean="0"/>
              <a:t>, in advanced cases muscle fibers are replaced by fibrofatty tissue</a:t>
            </a:r>
          </a:p>
          <a:p>
            <a:pPr lvl="2"/>
            <a:r>
              <a:rPr lang="en-US" i="1" dirty="0" smtClean="0"/>
              <a:t>This distinguishes dystrophies from </a:t>
            </a:r>
            <a:r>
              <a:rPr lang="en-US" i="1" dirty="0" err="1" smtClean="0"/>
              <a:t>myopathies</a:t>
            </a:r>
            <a:r>
              <a:rPr lang="en-US" i="1" dirty="0" smtClean="0"/>
              <a:t>, which also present with muscle weakness</a:t>
            </a:r>
            <a:endParaRPr lang="en-US"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239000" y="838200"/>
            <a:ext cx="1752600" cy="5287963"/>
          </a:xfrm>
        </p:spPr>
        <p:txBody>
          <a:bodyPr>
            <a:noAutofit/>
          </a:bodyPr>
          <a:lstStyle/>
          <a:p>
            <a:pPr>
              <a:buNone/>
            </a:pPr>
            <a:r>
              <a:rPr lang="en-US" sz="900" b="1" dirty="0" smtClean="0"/>
              <a:t>The relationship between the cell membrane (</a:t>
            </a:r>
            <a:r>
              <a:rPr lang="en-US" sz="900" b="1" dirty="0" err="1" smtClean="0"/>
              <a:t>sarcolemma</a:t>
            </a:r>
            <a:r>
              <a:rPr lang="en-US" sz="900" b="1" dirty="0" smtClean="0"/>
              <a:t>) and the </a:t>
            </a:r>
            <a:r>
              <a:rPr lang="en-US" sz="900" b="1" dirty="0" err="1" smtClean="0"/>
              <a:t>sarcolemmal</a:t>
            </a:r>
            <a:r>
              <a:rPr lang="en-US" sz="900" b="1" dirty="0" smtClean="0"/>
              <a:t> associated proteins</a:t>
            </a:r>
          </a:p>
          <a:p>
            <a:r>
              <a:rPr lang="en-US" sz="900" dirty="0" smtClean="0"/>
              <a:t> </a:t>
            </a:r>
            <a:r>
              <a:rPr lang="en-US" sz="900" dirty="0" err="1" smtClean="0"/>
              <a:t>Dystrophin</a:t>
            </a:r>
            <a:r>
              <a:rPr lang="en-US" sz="900" dirty="0" smtClean="0"/>
              <a:t>,, forms an interface between the </a:t>
            </a:r>
            <a:r>
              <a:rPr lang="en-US" sz="900" dirty="0" err="1" smtClean="0"/>
              <a:t>cytoskeletal</a:t>
            </a:r>
            <a:r>
              <a:rPr lang="en-US" sz="900" dirty="0" smtClean="0"/>
              <a:t> proteins and a group of </a:t>
            </a:r>
            <a:r>
              <a:rPr lang="en-US" sz="900" dirty="0" err="1" smtClean="0"/>
              <a:t>transmembrane</a:t>
            </a:r>
            <a:r>
              <a:rPr lang="en-US" sz="900" dirty="0" smtClean="0"/>
              <a:t> proteins, the </a:t>
            </a:r>
            <a:r>
              <a:rPr lang="en-US" sz="900" dirty="0" err="1" smtClean="0"/>
              <a:t>dystroglycans</a:t>
            </a:r>
            <a:r>
              <a:rPr lang="en-US" sz="900" dirty="0" smtClean="0"/>
              <a:t> and the </a:t>
            </a:r>
            <a:r>
              <a:rPr lang="en-US" sz="900" dirty="0" err="1" smtClean="0"/>
              <a:t>sarcoglycans</a:t>
            </a:r>
            <a:r>
              <a:rPr lang="en-US" sz="900" dirty="0" smtClean="0"/>
              <a:t>. These </a:t>
            </a:r>
            <a:r>
              <a:rPr lang="en-US" sz="900" dirty="0" err="1" smtClean="0"/>
              <a:t>transmembrane</a:t>
            </a:r>
            <a:r>
              <a:rPr lang="en-US" sz="900" dirty="0" smtClean="0"/>
              <a:t> proteins interact with the </a:t>
            </a:r>
            <a:r>
              <a:rPr lang="en-US" sz="900" dirty="0" err="1" smtClean="0"/>
              <a:t>extracellualr</a:t>
            </a:r>
            <a:r>
              <a:rPr lang="en-US" sz="900" dirty="0" smtClean="0"/>
              <a:t>  material, including the </a:t>
            </a:r>
            <a:r>
              <a:rPr lang="en-US" sz="900" dirty="0" err="1" smtClean="0"/>
              <a:t>laminin</a:t>
            </a:r>
            <a:r>
              <a:rPr lang="en-US" sz="900" dirty="0" smtClean="0"/>
              <a:t> proteins.</a:t>
            </a:r>
          </a:p>
          <a:p>
            <a:r>
              <a:rPr lang="en-US" sz="900" dirty="0" smtClean="0"/>
              <a:t>mutations in </a:t>
            </a:r>
            <a:r>
              <a:rPr lang="en-US" sz="900" dirty="0" err="1" smtClean="0"/>
              <a:t>caveolin</a:t>
            </a:r>
            <a:r>
              <a:rPr lang="en-US" sz="900" dirty="0" smtClean="0"/>
              <a:t> and the </a:t>
            </a:r>
            <a:r>
              <a:rPr lang="en-US" sz="900" dirty="0" err="1" smtClean="0"/>
              <a:t>sarcoglycan</a:t>
            </a:r>
            <a:r>
              <a:rPr lang="en-US" sz="900" dirty="0" smtClean="0"/>
              <a:t> proteins with the </a:t>
            </a:r>
            <a:r>
              <a:rPr lang="en-US" sz="900" dirty="0" err="1" smtClean="0"/>
              <a:t>autosomal</a:t>
            </a:r>
            <a:r>
              <a:rPr lang="en-US" sz="900" dirty="0" smtClean="0"/>
              <a:t> limb girdle muscular dystrophies</a:t>
            </a:r>
            <a:endParaRPr lang="en-US" sz="900" dirty="0"/>
          </a:p>
        </p:txBody>
      </p:sp>
      <p:pic>
        <p:nvPicPr>
          <p:cNvPr id="1026" name="Picture 2"/>
          <p:cNvPicPr>
            <a:picLocks noChangeAspect="1" noChangeArrowheads="1"/>
          </p:cNvPicPr>
          <p:nvPr/>
        </p:nvPicPr>
        <p:blipFill>
          <a:blip r:embed="rId3" cstate="print"/>
          <a:srcRect/>
          <a:stretch>
            <a:fillRect/>
          </a:stretch>
        </p:blipFill>
        <p:spPr bwMode="auto">
          <a:xfrm>
            <a:off x="0" y="0"/>
            <a:ext cx="7153275" cy="661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Duchenne</a:t>
            </a:r>
            <a:r>
              <a:rPr lang="en-US" dirty="0" smtClean="0"/>
              <a:t> and Becker Muscular Dystrophy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X-Linked Muscular Dystrophy </a:t>
            </a:r>
          </a:p>
          <a:p>
            <a:r>
              <a:rPr lang="en-US" dirty="0" smtClean="0"/>
              <a:t>The two most common forms of muscular dystrophy </a:t>
            </a:r>
          </a:p>
          <a:p>
            <a:r>
              <a:rPr lang="en-US" dirty="0" smtClean="0"/>
              <a:t>DMD is the most severe and the most common form of muscular dystrophy, with an incidence of about 1 per 3500 live male births</a:t>
            </a:r>
          </a:p>
          <a:p>
            <a:r>
              <a:rPr lang="en-US" dirty="0" smtClean="0"/>
              <a:t>DMD becomes clinically evident by age of 5, </a:t>
            </a:r>
            <a:r>
              <a:rPr lang="en-US" dirty="0" smtClean="0">
                <a:sym typeface="Wingdings" pitchFamily="2" charset="2"/>
              </a:rPr>
              <a:t></a:t>
            </a:r>
            <a:r>
              <a:rPr lang="en-US" dirty="0" smtClean="0"/>
              <a:t>progressive weakness leading to wheelchair dependence by age 10 to 12 years </a:t>
            </a:r>
            <a:r>
              <a:rPr lang="en-US" dirty="0" smtClean="0">
                <a:sym typeface="Wingdings" pitchFamily="2" charset="2"/>
              </a:rPr>
              <a:t></a:t>
            </a:r>
            <a:r>
              <a:rPr lang="en-US" dirty="0" smtClean="0"/>
              <a:t>death by the early 20s</a:t>
            </a:r>
          </a:p>
          <a:p>
            <a:r>
              <a:rPr lang="en-US" dirty="0" smtClean="0"/>
              <a:t>Although the same gene is involved in both BMD and DMD, BMD is less common and much less severe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uchen.jpg"/>
          <p:cNvPicPr>
            <a:picLocks noGrp="1" noChangeAspect="1"/>
          </p:cNvPicPr>
          <p:nvPr>
            <p:ph idx="1"/>
          </p:nvPr>
        </p:nvPicPr>
        <p:blipFill>
          <a:blip r:embed="rId3" cstate="print"/>
          <a:stretch>
            <a:fillRect/>
          </a:stretch>
        </p:blipFill>
        <p:spPr>
          <a:xfrm>
            <a:off x="2209800" y="1905000"/>
            <a:ext cx="4213860" cy="3663748"/>
          </a:xfrm>
        </p:spPr>
      </p:pic>
      <p:sp>
        <p:nvSpPr>
          <p:cNvPr id="55298" name="AutoShape 2" descr="http://www.carolguze.com/images/Gen_Genetics/dmdboy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Duchenne</a:t>
            </a:r>
            <a:r>
              <a:rPr lang="en-US" dirty="0" smtClean="0"/>
              <a:t> and Becker Muscular Dystrophy</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Morphology: </a:t>
            </a:r>
          </a:p>
          <a:p>
            <a:pPr lvl="1"/>
            <a:r>
              <a:rPr lang="en-US" dirty="0" smtClean="0"/>
              <a:t>The histologic features of DMD and BMD are similar</a:t>
            </a:r>
          </a:p>
          <a:p>
            <a:pPr lvl="1"/>
            <a:r>
              <a:rPr lang="en-US" b="1" dirty="0" smtClean="0"/>
              <a:t>Marked variation in muscle fiber size,</a:t>
            </a:r>
            <a:r>
              <a:rPr lang="en-US" dirty="0" smtClean="0"/>
              <a:t> caused by concomitant </a:t>
            </a:r>
            <a:r>
              <a:rPr lang="en-US" dirty="0" err="1" smtClean="0"/>
              <a:t>myofiber</a:t>
            </a:r>
            <a:r>
              <a:rPr lang="en-US" dirty="0" smtClean="0"/>
              <a:t> hypertrophy and atrophy</a:t>
            </a:r>
          </a:p>
          <a:p>
            <a:pPr lvl="1"/>
            <a:r>
              <a:rPr lang="en-US" dirty="0" smtClean="0"/>
              <a:t> Many show a range of </a:t>
            </a:r>
            <a:r>
              <a:rPr lang="en-US" b="1" dirty="0" smtClean="0"/>
              <a:t>degenerative changes,</a:t>
            </a:r>
            <a:r>
              <a:rPr lang="en-US" dirty="0" smtClean="0"/>
              <a:t> including fiber  necrosis</a:t>
            </a:r>
          </a:p>
          <a:p>
            <a:pPr lvl="1"/>
            <a:r>
              <a:rPr lang="en-US" dirty="0" smtClean="0"/>
              <a:t>Other fibers show evidence of </a:t>
            </a:r>
            <a:r>
              <a:rPr lang="en-US" b="1" dirty="0" smtClean="0"/>
              <a:t>regeneration,</a:t>
            </a:r>
            <a:r>
              <a:rPr lang="en-US" dirty="0" smtClean="0"/>
              <a:t> including </a:t>
            </a:r>
            <a:r>
              <a:rPr lang="en-US" dirty="0" err="1" smtClean="0"/>
              <a:t>sarcoplasmic</a:t>
            </a:r>
            <a:r>
              <a:rPr lang="en-US" dirty="0" smtClean="0"/>
              <a:t> </a:t>
            </a:r>
            <a:r>
              <a:rPr lang="en-US" dirty="0" err="1" smtClean="0"/>
              <a:t>basophilia</a:t>
            </a:r>
            <a:r>
              <a:rPr lang="en-US" dirty="0" smtClean="0"/>
              <a:t>, nuclear enlargement, and </a:t>
            </a:r>
            <a:r>
              <a:rPr lang="en-US" dirty="0" err="1" smtClean="0"/>
              <a:t>nucleolar</a:t>
            </a:r>
            <a:r>
              <a:rPr lang="en-US" dirty="0" smtClean="0"/>
              <a:t> prominence</a:t>
            </a:r>
          </a:p>
          <a:p>
            <a:pPr lvl="1"/>
            <a:r>
              <a:rPr lang="en-US" b="1" dirty="0" smtClean="0"/>
              <a:t>Connective tissue is increased</a:t>
            </a:r>
            <a:r>
              <a:rPr lang="en-US" dirty="0" smtClean="0"/>
              <a:t> throughout the muscle </a:t>
            </a:r>
          </a:p>
          <a:p>
            <a:pPr lvl="1"/>
            <a:r>
              <a:rPr lang="en-US" dirty="0" smtClean="0"/>
              <a:t>The definitive diagnosis is based on the demonstration of </a:t>
            </a:r>
            <a:r>
              <a:rPr lang="en-US" b="1" dirty="0" smtClean="0"/>
              <a:t>abnormal staining for </a:t>
            </a:r>
            <a:r>
              <a:rPr lang="en-US" b="1" dirty="0" err="1" smtClean="0"/>
              <a:t>dystrophin</a:t>
            </a:r>
            <a:r>
              <a:rPr lang="en-US" dirty="0" smtClean="0"/>
              <a:t> in immunohistochemical preparations or by western blot analysis of skeletal muscle</a:t>
            </a:r>
          </a:p>
          <a:p>
            <a:pPr lvl="1"/>
            <a:r>
              <a:rPr lang="en-US" dirty="0" smtClean="0"/>
              <a:t>In the late stages of the disease, extensive fiber loss and adipose tissue infiltration are present in most muscle groups.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Dystrophin</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t>Dystrophin</a:t>
            </a:r>
            <a:r>
              <a:rPr lang="en-US" dirty="0" smtClean="0"/>
              <a:t> is a large protein (427 </a:t>
            </a:r>
            <a:r>
              <a:rPr lang="en-US" dirty="0" err="1" smtClean="0"/>
              <a:t>kD</a:t>
            </a:r>
            <a:r>
              <a:rPr lang="en-US" dirty="0" smtClean="0"/>
              <a:t>) that is expressed in a wide variety of tissues, including muscles of all types, brain, and peripheral nerves</a:t>
            </a:r>
          </a:p>
          <a:p>
            <a:r>
              <a:rPr lang="en-US" dirty="0" err="1" smtClean="0"/>
              <a:t>Dystrophin</a:t>
            </a:r>
            <a:r>
              <a:rPr lang="en-US" dirty="0" smtClean="0"/>
              <a:t> attaches portions of the </a:t>
            </a:r>
            <a:r>
              <a:rPr lang="en-US" dirty="0" err="1" smtClean="0"/>
              <a:t>sarcomere</a:t>
            </a:r>
            <a:r>
              <a:rPr lang="en-US" dirty="0" smtClean="0"/>
              <a:t> to the cell membrane, maintaining the structural and functional integrity of skeletal and cardiac </a:t>
            </a:r>
            <a:r>
              <a:rPr lang="en-US" dirty="0" err="1" smtClean="0"/>
              <a:t>myocytes</a:t>
            </a:r>
            <a:endParaRPr lang="en-US" dirty="0" smtClean="0"/>
          </a:p>
          <a:p>
            <a:r>
              <a:rPr lang="en-US" dirty="0" smtClean="0"/>
              <a:t>The </a:t>
            </a:r>
            <a:r>
              <a:rPr lang="en-US" dirty="0" err="1" smtClean="0"/>
              <a:t>dystrophin</a:t>
            </a:r>
            <a:r>
              <a:rPr lang="en-US" dirty="0" smtClean="0"/>
              <a:t> gene (Xp21) spans (∼1% of the total X chromosome), making it one of the largest in the human genome; its enormous size is a probable explanation for its particular vulnerability to mutation</a:t>
            </a:r>
          </a:p>
          <a:p>
            <a:r>
              <a:rPr lang="en-US" dirty="0" smtClean="0"/>
              <a:t>Deletions appear to represent a large proportion of the genetic abnormalities, with </a:t>
            </a:r>
            <a:r>
              <a:rPr lang="en-US" dirty="0" err="1" smtClean="0"/>
              <a:t>frameshift</a:t>
            </a:r>
            <a:r>
              <a:rPr lang="en-US" dirty="0" smtClean="0"/>
              <a:t> and point mutations accounting for the rest</a:t>
            </a:r>
          </a:p>
          <a:p>
            <a:r>
              <a:rPr lang="en-US" dirty="0" smtClean="0"/>
              <a:t>Approximately two-thirds of the cases are familial, with the remainder representing new mutations</a:t>
            </a:r>
          </a:p>
          <a:p>
            <a:r>
              <a:rPr lang="en-US" dirty="0" smtClean="0"/>
              <a:t>In affected families, females are carriers; they are clinically asymptomatic but often have elevated serum </a:t>
            </a:r>
            <a:r>
              <a:rPr lang="en-US" dirty="0" err="1" smtClean="0"/>
              <a:t>creatine</a:t>
            </a:r>
            <a:r>
              <a:rPr lang="en-US" dirty="0" smtClean="0"/>
              <a:t> </a:t>
            </a:r>
            <a:r>
              <a:rPr lang="en-US" dirty="0" err="1" smtClean="0"/>
              <a:t>kinase</a:t>
            </a:r>
            <a:r>
              <a:rPr lang="en-US" dirty="0" smtClean="0"/>
              <a:t> and can show mild histologic abnormalities on muscle biopsy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normAutofit/>
          </a:bodyPr>
          <a:lstStyle/>
          <a:p>
            <a:r>
              <a:rPr lang="en-US" dirty="0" smtClean="0"/>
              <a:t>DMD and BMD are caused by abnormalities in the </a:t>
            </a:r>
            <a:r>
              <a:rPr lang="en-US" dirty="0" err="1" smtClean="0"/>
              <a:t>dystrophin</a:t>
            </a:r>
            <a:r>
              <a:rPr lang="en-US" dirty="0" smtClean="0"/>
              <a:t> gene</a:t>
            </a:r>
          </a:p>
          <a:p>
            <a:r>
              <a:rPr lang="en-US" dirty="0" smtClean="0"/>
              <a:t>The role of </a:t>
            </a:r>
            <a:r>
              <a:rPr lang="en-US" dirty="0" err="1" smtClean="0"/>
              <a:t>dystrophin</a:t>
            </a:r>
            <a:r>
              <a:rPr lang="en-US" dirty="0" smtClean="0"/>
              <a:t> in transferring the force of contraction to connective tissue has been proposed as the basis for the </a:t>
            </a:r>
            <a:r>
              <a:rPr lang="en-US" dirty="0" err="1" smtClean="0"/>
              <a:t>myocyte</a:t>
            </a:r>
            <a:r>
              <a:rPr lang="en-US" dirty="0" smtClean="0"/>
              <a:t> degeneration that occurs with </a:t>
            </a:r>
            <a:r>
              <a:rPr lang="en-US" dirty="0" err="1" smtClean="0"/>
              <a:t>dystrophin</a:t>
            </a:r>
            <a:r>
              <a:rPr lang="en-US" dirty="0" smtClean="0"/>
              <a:t> defects, or with changes in other proteins that interact with </a:t>
            </a:r>
            <a:r>
              <a:rPr lang="en-US" dirty="0" err="1" smtClean="0"/>
              <a:t>dystrophin</a:t>
            </a:r>
            <a:r>
              <a:rPr lang="en-US" dirty="0" smtClean="0"/>
              <a:t> </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ystrophNorm.jpg"/>
          <p:cNvPicPr>
            <a:picLocks noGrp="1" noChangeAspect="1"/>
          </p:cNvPicPr>
          <p:nvPr>
            <p:ph idx="1"/>
          </p:nvPr>
        </p:nvPicPr>
        <p:blipFill>
          <a:blip r:embed="rId3" cstate="print"/>
          <a:stretch>
            <a:fillRect/>
          </a:stretch>
        </p:blipFill>
        <p:spPr>
          <a:xfrm>
            <a:off x="228600" y="1905000"/>
            <a:ext cx="4343400" cy="3192780"/>
          </a:xfrm>
        </p:spPr>
      </p:pic>
      <p:pic>
        <p:nvPicPr>
          <p:cNvPr id="5" name="Picture 4" descr="dystrophAbnrom.jpg"/>
          <p:cNvPicPr>
            <a:picLocks noChangeAspect="1"/>
          </p:cNvPicPr>
          <p:nvPr/>
        </p:nvPicPr>
        <p:blipFill>
          <a:blip r:embed="rId4" cstate="print">
            <a:lum bright="-40000" contrast="20000"/>
          </a:blip>
          <a:stretch>
            <a:fillRect/>
          </a:stretch>
        </p:blipFill>
        <p:spPr>
          <a:xfrm>
            <a:off x="4724400" y="1905000"/>
            <a:ext cx="4226321" cy="31623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Boys with DMD:</a:t>
            </a:r>
          </a:p>
          <a:p>
            <a:pPr lvl="1"/>
            <a:r>
              <a:rPr lang="en-US" dirty="0" smtClean="0"/>
              <a:t>Normal at birth, and early motor milestones are met on time</a:t>
            </a:r>
          </a:p>
          <a:p>
            <a:pPr lvl="1"/>
            <a:r>
              <a:rPr lang="en-US" dirty="0" smtClean="0"/>
              <a:t>Walking is often delayed</a:t>
            </a:r>
          </a:p>
          <a:p>
            <a:pPr lvl="1"/>
            <a:r>
              <a:rPr lang="en-US" dirty="0" smtClean="0"/>
              <a:t>Weakness begins in the pelvic girdle muscles and then extends to the shoulder girdle</a:t>
            </a:r>
          </a:p>
          <a:p>
            <a:pPr lvl="1"/>
            <a:r>
              <a:rPr lang="en-US" dirty="0" smtClean="0"/>
              <a:t>Enlargement of the calf muscles associated with weakness, a phenomenon termed </a:t>
            </a:r>
            <a:r>
              <a:rPr lang="en-US" i="1" dirty="0" err="1" smtClean="0"/>
              <a:t>pseudohypertrophy</a:t>
            </a:r>
            <a:r>
              <a:rPr lang="en-US" i="1" dirty="0" smtClean="0"/>
              <a:t>,</a:t>
            </a:r>
            <a:r>
              <a:rPr lang="en-US" dirty="0" smtClean="0"/>
              <a:t> is an important clinical finding</a:t>
            </a:r>
          </a:p>
          <a:p>
            <a:pPr lvl="2"/>
            <a:r>
              <a:rPr lang="en-US" dirty="0" smtClean="0"/>
              <a:t>The increased muscle bulk is caused initially by an increase in the size of the muscle fibers and then, as the muscle atrophies, by an increase in fat and connective tissue</a:t>
            </a:r>
          </a:p>
          <a:p>
            <a:pPr lvl="1"/>
            <a:r>
              <a:rPr lang="en-US" dirty="0" smtClean="0"/>
              <a:t>Pathologic changes are also found in the heart, and patients may develop heart failure or arrhythmias</a:t>
            </a:r>
          </a:p>
        </p:txBody>
      </p:sp>
      <p:pic>
        <p:nvPicPr>
          <p:cNvPr id="47106" name="Picture 2" descr="Figure 29. Calf hypertrophy in a boy with Duchenne muscular dystrophy."/>
          <p:cNvPicPr>
            <a:picLocks noChangeAspect="1" noChangeArrowheads="1"/>
          </p:cNvPicPr>
          <p:nvPr/>
        </p:nvPicPr>
        <p:blipFill>
          <a:blip r:embed="rId3" cstate="print"/>
          <a:srcRect/>
          <a:stretch>
            <a:fillRect/>
          </a:stretch>
        </p:blipFill>
        <p:spPr bwMode="auto">
          <a:xfrm>
            <a:off x="1371600" y="457200"/>
            <a:ext cx="923329" cy="838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a:bodyPr>
          <a:lstStyle/>
          <a:p>
            <a:pPr lvl="1"/>
            <a:r>
              <a:rPr lang="en-US" dirty="0" smtClean="0"/>
              <a:t>Cognitive impairment seems to be a component of the disease and is severe enough in some patients to be considered mental retardation</a:t>
            </a:r>
          </a:p>
          <a:p>
            <a:pPr lvl="1"/>
            <a:r>
              <a:rPr lang="en-US" dirty="0" smtClean="0"/>
              <a:t>Serum </a:t>
            </a:r>
            <a:r>
              <a:rPr lang="en-US" dirty="0" err="1" smtClean="0"/>
              <a:t>creatine</a:t>
            </a:r>
            <a:r>
              <a:rPr lang="en-US" dirty="0" smtClean="0"/>
              <a:t> </a:t>
            </a:r>
            <a:r>
              <a:rPr lang="en-US" dirty="0" err="1" smtClean="0"/>
              <a:t>kinase</a:t>
            </a:r>
            <a:r>
              <a:rPr lang="en-US" dirty="0" smtClean="0"/>
              <a:t> is elevated during the first decade of life but returns to normal in the later stages of the disease, as muscle mass decreases</a:t>
            </a:r>
          </a:p>
          <a:p>
            <a:pPr lvl="1"/>
            <a:r>
              <a:rPr lang="en-US" dirty="0" smtClean="0"/>
              <a:t>Death results from respiratory insufficiency, pulmonary infection, and cardiac </a:t>
            </a:r>
            <a:r>
              <a:rPr lang="en-US" dirty="0" err="1" smtClean="0"/>
              <a:t>decompensation</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BMD</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t>Boys with BMD develop symptoms at a later age than those with DMD. The onset occurs in later childhood or in adolescence, and it is accompanied by a generally slower and more variable rate of progression</a:t>
            </a:r>
          </a:p>
          <a:p>
            <a:pPr marL="342900" lvl="1" indent="-342900">
              <a:buFont typeface="Arial" pitchFamily="34" charset="0"/>
              <a:buChar char="•"/>
            </a:pPr>
            <a:r>
              <a:rPr lang="en-US" dirty="0" smtClean="0"/>
              <a:t>Although cardiac disease is frequently seen in these patients, many have a nearly normal life span</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Myopathies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p:txBody>
          <a:bodyPr/>
          <a:lstStyle/>
          <a:p>
            <a:r>
              <a:rPr lang="en-US" b="1" dirty="0" smtClean="0"/>
              <a:t>Pathology</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Autosomal</a:t>
            </a:r>
            <a:r>
              <a:rPr lang="en-US" dirty="0" smtClean="0"/>
              <a:t> Muscular Dystrophies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Other forms of muscular dystrophy share many features of DMD and BMD but have distinct clinical and pathologic characteristics</a:t>
            </a:r>
          </a:p>
          <a:p>
            <a:r>
              <a:rPr lang="en-US" dirty="0" smtClean="0"/>
              <a:t>Some of these muscular dystrophies affect specific muscle groups, and the formal diagnosis is based largely on the clinical pattern of muscle weakness</a:t>
            </a:r>
          </a:p>
          <a:p>
            <a:r>
              <a:rPr lang="en-US" dirty="0" smtClean="0"/>
              <a:t>Several </a:t>
            </a:r>
            <a:r>
              <a:rPr lang="en-US" dirty="0" err="1" smtClean="0"/>
              <a:t>autosomal</a:t>
            </a:r>
            <a:r>
              <a:rPr lang="en-US" dirty="0" smtClean="0"/>
              <a:t> muscular dystrophies affect the proximal musculature of the trunk and limbs (similar to the X-linked muscular dystrophies), and are termed </a:t>
            </a:r>
            <a:r>
              <a:rPr lang="en-US" b="1" i="1" dirty="0" smtClean="0"/>
              <a:t>limb girdle muscular dystrophies</a:t>
            </a:r>
          </a:p>
          <a:p>
            <a:r>
              <a:rPr lang="en-US" dirty="0" smtClean="0"/>
              <a:t>Limb girdle muscular dystrophies can be inherited either as </a:t>
            </a:r>
            <a:r>
              <a:rPr lang="en-US" dirty="0" err="1" smtClean="0"/>
              <a:t>autosomal</a:t>
            </a:r>
            <a:r>
              <a:rPr lang="en-US" dirty="0" smtClean="0"/>
              <a:t> dominant or </a:t>
            </a:r>
            <a:r>
              <a:rPr lang="en-US" dirty="0" err="1" smtClean="0"/>
              <a:t>autosomal</a:t>
            </a:r>
            <a:r>
              <a:rPr lang="en-US" dirty="0" smtClean="0"/>
              <a:t> recessive disorders</a:t>
            </a:r>
          </a:p>
          <a:p>
            <a:r>
              <a:rPr lang="en-US" dirty="0" smtClean="0"/>
              <a:t>Mutations of the </a:t>
            </a:r>
            <a:r>
              <a:rPr lang="en-US" b="1" i="1" dirty="0" err="1" smtClean="0"/>
              <a:t>sarcoglycan</a:t>
            </a:r>
            <a:r>
              <a:rPr lang="en-US" i="1" dirty="0" smtClean="0"/>
              <a:t> complex of proteins</a:t>
            </a:r>
            <a:r>
              <a:rPr lang="en-US" dirty="0" smtClean="0"/>
              <a:t> are a classic example of limb girdle muscular dystrophy.</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Congenital </a:t>
            </a:r>
            <a:r>
              <a:rPr lang="en-US" dirty="0" err="1" smtClean="0"/>
              <a:t>Myopathies</a:t>
            </a:r>
            <a:endParaRPr lang="en-US" dirty="0"/>
          </a:p>
        </p:txBody>
      </p:sp>
      <p:sp>
        <p:nvSpPr>
          <p:cNvPr id="3" name="Content Placeholder 2"/>
          <p:cNvSpPr>
            <a:spLocks noGrp="1"/>
          </p:cNvSpPr>
          <p:nvPr>
            <p:ph idx="1"/>
          </p:nvPr>
        </p:nvSpPr>
        <p:spPr/>
        <p:txBody>
          <a:bodyPr>
            <a:normAutofit/>
          </a:bodyPr>
          <a:lstStyle/>
          <a:p>
            <a:r>
              <a:rPr lang="en-US" dirty="0" smtClean="0"/>
              <a:t>Important subcategories: </a:t>
            </a:r>
          </a:p>
          <a:p>
            <a:pPr lvl="1"/>
            <a:r>
              <a:rPr lang="en-US" i="1" dirty="0" smtClean="0"/>
              <a:t>inherited mutations of ion channels (</a:t>
            </a:r>
            <a:r>
              <a:rPr lang="en-US" i="1" dirty="0" err="1" smtClean="0"/>
              <a:t>channelopathies</a:t>
            </a:r>
            <a:r>
              <a:rPr lang="en-US" i="1" dirty="0" smtClean="0"/>
              <a:t>), e.g. </a:t>
            </a:r>
            <a:r>
              <a:rPr lang="en-US" dirty="0" err="1" smtClean="0"/>
              <a:t>H</a:t>
            </a:r>
            <a:r>
              <a:rPr lang="en-US" i="1" dirty="0" err="1" smtClean="0"/>
              <a:t>yperkalemic</a:t>
            </a:r>
            <a:r>
              <a:rPr lang="en-US" i="1" dirty="0" smtClean="0"/>
              <a:t> periodic paralysis</a:t>
            </a:r>
            <a:r>
              <a:rPr lang="en-US" dirty="0" smtClean="0"/>
              <a:t> </a:t>
            </a:r>
            <a:endParaRPr lang="en-US" i="1" dirty="0" smtClean="0"/>
          </a:p>
          <a:p>
            <a:pPr lvl="1"/>
            <a:r>
              <a:rPr lang="en-US" i="1" dirty="0" smtClean="0"/>
              <a:t>inborn errors of metabolism</a:t>
            </a:r>
            <a:r>
              <a:rPr lang="en-US" dirty="0" smtClean="0"/>
              <a:t> (exemplified by glycogen and lipid storage diseases)</a:t>
            </a:r>
          </a:p>
          <a:p>
            <a:pPr lvl="1"/>
            <a:r>
              <a:rPr lang="en-US" i="1" dirty="0" smtClean="0"/>
              <a:t>mitochondrial abnormalities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Mitochondrial </a:t>
            </a:r>
            <a:r>
              <a:rPr lang="en-US" i="1" dirty="0" err="1" smtClean="0"/>
              <a:t>myopathies</a:t>
            </a:r>
            <a:endParaRPr lang="en-US" dirty="0"/>
          </a:p>
        </p:txBody>
      </p:sp>
      <p:sp>
        <p:nvSpPr>
          <p:cNvPr id="3" name="Content Placeholder 2"/>
          <p:cNvSpPr>
            <a:spLocks noGrp="1"/>
          </p:cNvSpPr>
          <p:nvPr>
            <p:ph idx="1"/>
          </p:nvPr>
        </p:nvSpPr>
        <p:spPr/>
        <p:txBody>
          <a:bodyPr>
            <a:normAutofit/>
          </a:bodyPr>
          <a:lstStyle/>
          <a:p>
            <a:pPr marL="742950" lvl="2" indent="-342900"/>
            <a:r>
              <a:rPr lang="en-US" dirty="0" smtClean="0"/>
              <a:t>Can involve mutations in either mitochondrial or nuclear DNA that encodes mitochondrial constituents</a:t>
            </a:r>
          </a:p>
          <a:p>
            <a:pPr marL="742950" lvl="2" indent="-342900"/>
            <a:r>
              <a:rPr lang="en-US" dirty="0" smtClean="0"/>
              <a:t>Mitochondrial </a:t>
            </a:r>
            <a:r>
              <a:rPr lang="en-US" dirty="0" err="1" smtClean="0"/>
              <a:t>myopathies</a:t>
            </a:r>
            <a:r>
              <a:rPr lang="en-US" dirty="0" smtClean="0"/>
              <a:t> typically present:</a:t>
            </a:r>
          </a:p>
          <a:p>
            <a:pPr marL="1200150" lvl="3" indent="-342900"/>
            <a:r>
              <a:rPr lang="en-US" dirty="0" smtClean="0"/>
              <a:t>in young adulthood</a:t>
            </a:r>
          </a:p>
          <a:p>
            <a:pPr marL="1200150" lvl="3" indent="-342900"/>
            <a:r>
              <a:rPr lang="en-US" dirty="0" smtClean="0"/>
              <a:t>with proximal muscle weakness</a:t>
            </a:r>
          </a:p>
          <a:p>
            <a:pPr marL="1200150" lvl="3" indent="-342900"/>
            <a:r>
              <a:rPr lang="en-US" dirty="0" smtClean="0"/>
              <a:t>sometimes with severe involvement of the ocular musculature </a:t>
            </a:r>
            <a:r>
              <a:rPr lang="en-US" i="1" dirty="0" smtClean="0"/>
              <a:t>(external </a:t>
            </a:r>
            <a:r>
              <a:rPr lang="en-US" i="1" dirty="0" err="1" smtClean="0"/>
              <a:t>ophthalmoplegia</a:t>
            </a:r>
            <a:r>
              <a:rPr lang="en-US" i="1" dirty="0" smtClean="0"/>
              <a:t>)</a:t>
            </a:r>
          </a:p>
          <a:p>
            <a:endParaRPr lang="en-US" dirty="0" smtClean="0"/>
          </a:p>
          <a:p>
            <a:pPr marL="742950" lvl="2" indent="-342900"/>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Mitochondrial </a:t>
            </a:r>
            <a:r>
              <a:rPr lang="en-US" i="1" dirty="0" err="1" smtClean="0"/>
              <a:t>myopathies</a:t>
            </a:r>
            <a:endParaRPr lang="en-US" dirty="0"/>
          </a:p>
        </p:txBody>
      </p:sp>
      <p:sp>
        <p:nvSpPr>
          <p:cNvPr id="3" name="Content Placeholder 2"/>
          <p:cNvSpPr>
            <a:spLocks noGrp="1"/>
          </p:cNvSpPr>
          <p:nvPr>
            <p:ph idx="1"/>
          </p:nvPr>
        </p:nvSpPr>
        <p:spPr/>
        <p:txBody>
          <a:bodyPr/>
          <a:lstStyle/>
          <a:p>
            <a:pPr marL="1200150" lvl="3" indent="-342900"/>
            <a:r>
              <a:rPr lang="en-US" dirty="0" smtClean="0"/>
              <a:t>There can be neurologic symptoms, lactic acidosis, and </a:t>
            </a:r>
            <a:r>
              <a:rPr lang="en-US" dirty="0" err="1" smtClean="0"/>
              <a:t>cardiomyopathy</a:t>
            </a:r>
            <a:endParaRPr lang="en-US" dirty="0" smtClean="0"/>
          </a:p>
          <a:p>
            <a:pPr marL="1200150" lvl="3" indent="-342900"/>
            <a:r>
              <a:rPr lang="en-US" dirty="0" smtClean="0"/>
              <a:t>The most consistent pathologic findings in skeletal muscle are irregular muscle fibers and aggregates of abnormal mitochondria; the latter impart a blotchy red appearance to the muscle fiber on the modified Gomori trichrome stain, hence the term </a:t>
            </a:r>
            <a:r>
              <a:rPr lang="en-US" b="1" i="1" dirty="0" smtClean="0"/>
              <a:t>ragged red fibers</a:t>
            </a:r>
            <a:r>
              <a:rPr lang="en-US" b="1" dirty="0" smtClean="0"/>
              <a:t> </a:t>
            </a:r>
          </a:p>
          <a:p>
            <a:pPr marL="1200150" lvl="3" indent="-342900"/>
            <a:r>
              <a:rPr lang="en-US" dirty="0" smtClean="0"/>
              <a:t>The electron microscopic appearance is also often distinctive: there are increased numbers of, and abnormalities in, the shape and size of mitochondria, some of which contain </a:t>
            </a:r>
            <a:r>
              <a:rPr lang="en-US" dirty="0" err="1" smtClean="0"/>
              <a:t>paracrystalline</a:t>
            </a:r>
            <a:r>
              <a:rPr lang="en-US" dirty="0" smtClean="0"/>
              <a:t> </a:t>
            </a:r>
            <a:r>
              <a:rPr lang="en-US" i="1" dirty="0" smtClean="0"/>
              <a:t>parking lot inclusions</a:t>
            </a:r>
            <a:r>
              <a:rPr lang="en-US" dirty="0" smtClean="0"/>
              <a:t> or alterations in the structure of cristae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yopathy.jpg"/>
          <p:cNvPicPr>
            <a:picLocks noGrp="1" noChangeAspect="1"/>
          </p:cNvPicPr>
          <p:nvPr>
            <p:ph idx="1"/>
          </p:nvPr>
        </p:nvPicPr>
        <p:blipFill>
          <a:blip r:embed="rId3" cstate="print"/>
          <a:stretch>
            <a:fillRect/>
          </a:stretch>
        </p:blipFill>
        <p:spPr>
          <a:xfrm>
            <a:off x="228600" y="1447800"/>
            <a:ext cx="8704239" cy="3546951"/>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Toxic </a:t>
            </a:r>
            <a:r>
              <a:rPr lang="en-US" dirty="0" err="1" smtClean="0"/>
              <a:t>Myopathies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Important subcategories include disorders caused by </a:t>
            </a:r>
            <a:r>
              <a:rPr lang="en-US" i="1" dirty="0" smtClean="0"/>
              <a:t>intrinsic</a:t>
            </a:r>
            <a:r>
              <a:rPr lang="en-US" dirty="0" smtClean="0"/>
              <a:t> exposures (e.g. </a:t>
            </a:r>
            <a:r>
              <a:rPr lang="en-US" dirty="0" err="1" smtClean="0"/>
              <a:t>thyroxine</a:t>
            </a:r>
            <a:r>
              <a:rPr lang="en-US" dirty="0" smtClean="0"/>
              <a:t>) versus </a:t>
            </a:r>
            <a:r>
              <a:rPr lang="en-US" i="1" dirty="0" smtClean="0"/>
              <a:t>extrinsic</a:t>
            </a:r>
            <a:r>
              <a:rPr lang="en-US" dirty="0" smtClean="0"/>
              <a:t> exposures (e.g., alcohol, therapeutic drugs)</a:t>
            </a:r>
          </a:p>
          <a:p>
            <a:pPr lvl="1"/>
            <a:r>
              <a:rPr lang="en-US" i="1" dirty="0" err="1" smtClean="0"/>
              <a:t>Thyrotoxic</a:t>
            </a:r>
            <a:r>
              <a:rPr lang="en-US" i="1" dirty="0" smtClean="0"/>
              <a:t> </a:t>
            </a:r>
            <a:r>
              <a:rPr lang="en-US" i="1" dirty="0" err="1" smtClean="0"/>
              <a:t>myopathy</a:t>
            </a:r>
            <a:r>
              <a:rPr lang="en-US" dirty="0" smtClean="0"/>
              <a:t> can present as either acute or chronic </a:t>
            </a:r>
            <a:r>
              <a:rPr lang="en-US" b="1" dirty="0" smtClean="0"/>
              <a:t>proximal </a:t>
            </a:r>
            <a:r>
              <a:rPr lang="en-US" dirty="0" smtClean="0"/>
              <a:t>muscle weakness, and can precede the onset of other signs of thyroid dysfunction</a:t>
            </a:r>
          </a:p>
          <a:p>
            <a:pPr lvl="2"/>
            <a:r>
              <a:rPr lang="en-US" dirty="0" smtClean="0"/>
              <a:t>Findings include </a:t>
            </a:r>
            <a:r>
              <a:rPr lang="en-US" dirty="0" err="1" smtClean="0"/>
              <a:t>myofiber</a:t>
            </a:r>
            <a:r>
              <a:rPr lang="en-US" dirty="0" smtClean="0"/>
              <a:t> necrosis, regeneration, and interstitial lymphocytes</a:t>
            </a:r>
          </a:p>
          <a:p>
            <a:pPr lvl="1"/>
            <a:r>
              <a:rPr lang="en-US" i="1" dirty="0" smtClean="0"/>
              <a:t>Ethanol </a:t>
            </a:r>
            <a:r>
              <a:rPr lang="en-US" i="1" dirty="0" err="1" smtClean="0"/>
              <a:t>myopathy</a:t>
            </a:r>
            <a:r>
              <a:rPr lang="en-US" dirty="0" smtClean="0"/>
              <a:t> can occur with binge drinking</a:t>
            </a:r>
          </a:p>
          <a:p>
            <a:pPr lvl="2"/>
            <a:r>
              <a:rPr lang="en-US" dirty="0" smtClean="0"/>
              <a:t>Acute toxic </a:t>
            </a:r>
            <a:r>
              <a:rPr lang="en-US" dirty="0" err="1" smtClean="0"/>
              <a:t>rhabdomyolysis</a:t>
            </a:r>
            <a:r>
              <a:rPr lang="en-US" dirty="0" smtClean="0"/>
              <a:t> with accompanying </a:t>
            </a:r>
            <a:r>
              <a:rPr lang="en-US" dirty="0" err="1" smtClean="0"/>
              <a:t>myoglobinuria</a:t>
            </a:r>
            <a:r>
              <a:rPr lang="en-US" dirty="0" smtClean="0"/>
              <a:t> that can cause renal failure</a:t>
            </a:r>
          </a:p>
          <a:p>
            <a:pPr lvl="2"/>
            <a:r>
              <a:rPr lang="en-US" dirty="0" smtClean="0"/>
              <a:t>On histology, there is </a:t>
            </a:r>
            <a:r>
              <a:rPr lang="en-US" dirty="0" err="1" smtClean="0"/>
              <a:t>myocyte</a:t>
            </a:r>
            <a:r>
              <a:rPr lang="en-US" dirty="0" smtClean="0"/>
              <a:t> swelling and necrosis, </a:t>
            </a:r>
            <a:r>
              <a:rPr lang="en-US" dirty="0" err="1" smtClean="0"/>
              <a:t>myophagocytosis</a:t>
            </a:r>
            <a:r>
              <a:rPr lang="en-US" dirty="0" smtClean="0"/>
              <a:t>, and regeneration</a:t>
            </a:r>
          </a:p>
          <a:p>
            <a:pPr lvl="1"/>
            <a:r>
              <a:rPr lang="en-US" i="1" dirty="0" err="1" smtClean="0"/>
              <a:t>Chloroquine</a:t>
            </a:r>
            <a:r>
              <a:rPr lang="en-US" dirty="0" smtClean="0"/>
              <a:t> can also produce a proximal </a:t>
            </a:r>
            <a:r>
              <a:rPr lang="en-US" dirty="0" err="1" smtClean="0"/>
              <a:t>myopathy</a:t>
            </a:r>
            <a:endParaRPr lang="en-US" dirty="0" smtClean="0"/>
          </a:p>
          <a:p>
            <a:pPr lvl="2"/>
            <a:r>
              <a:rPr lang="en-US" dirty="0" smtClean="0"/>
              <a:t>The most prominent finding is </a:t>
            </a:r>
            <a:r>
              <a:rPr lang="en-US" dirty="0" err="1" smtClean="0"/>
              <a:t>myocyte</a:t>
            </a:r>
            <a:r>
              <a:rPr lang="en-US" dirty="0" smtClean="0"/>
              <a:t> vacuolization, and with progression, </a:t>
            </a:r>
            <a:r>
              <a:rPr lang="en-US" dirty="0" err="1" smtClean="0"/>
              <a:t>myocyte</a:t>
            </a:r>
            <a:r>
              <a:rPr lang="en-US" dirty="0" smtClean="0"/>
              <a:t> necrosis </a:t>
            </a:r>
          </a:p>
          <a:p>
            <a:pPr lvl="2"/>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a:t>
            </a:r>
            <a:r>
              <a:rPr lang="en-US" dirty="0" err="1" smtClean="0"/>
              <a:t>Myopathies</a:t>
            </a:r>
            <a:endParaRPr lang="en-US" dirty="0"/>
          </a:p>
        </p:txBody>
      </p:sp>
      <p:sp>
        <p:nvSpPr>
          <p:cNvPr id="3" name="Content Placeholder 2"/>
          <p:cNvSpPr>
            <a:spLocks noGrp="1"/>
          </p:cNvSpPr>
          <p:nvPr>
            <p:ph idx="1"/>
          </p:nvPr>
        </p:nvSpPr>
        <p:spPr/>
        <p:txBody>
          <a:bodyPr>
            <a:normAutofit lnSpcReduction="10000"/>
          </a:bodyPr>
          <a:lstStyle/>
          <a:p>
            <a:r>
              <a:rPr lang="en-US" dirty="0" smtClean="0"/>
              <a:t>Inflammatory </a:t>
            </a:r>
            <a:r>
              <a:rPr lang="en-US" dirty="0" err="1" smtClean="0"/>
              <a:t>myopathies</a:t>
            </a:r>
            <a:r>
              <a:rPr lang="en-US" dirty="0" smtClean="0"/>
              <a:t> make up a heterogeneous group of rare disorders characterized by immune-mediated muscle injury and inflammation</a:t>
            </a:r>
          </a:p>
          <a:p>
            <a:r>
              <a:rPr lang="en-US" dirty="0" smtClean="0"/>
              <a:t>Based on the clinical, morphologic, and immunologic features, three disorders:</a:t>
            </a:r>
          </a:p>
          <a:p>
            <a:pPr lvl="1"/>
            <a:r>
              <a:rPr lang="en-US" i="1" dirty="0" err="1" smtClean="0"/>
              <a:t>Polymyositis</a:t>
            </a:r>
            <a:r>
              <a:rPr lang="en-US" i="1" dirty="0" smtClean="0"/>
              <a:t> </a:t>
            </a:r>
          </a:p>
          <a:p>
            <a:pPr lvl="1"/>
            <a:r>
              <a:rPr lang="en-US" i="1" dirty="0" err="1" smtClean="0"/>
              <a:t>Dermatomyositis</a:t>
            </a:r>
            <a:endParaRPr lang="en-US" i="1" dirty="0" smtClean="0"/>
          </a:p>
          <a:p>
            <a:pPr lvl="1"/>
            <a:r>
              <a:rPr lang="en-US" i="1" dirty="0" smtClean="0"/>
              <a:t>Inclusion body </a:t>
            </a:r>
            <a:r>
              <a:rPr lang="en-US" i="1" dirty="0" err="1" smtClean="0"/>
              <a:t>myositi</a:t>
            </a:r>
            <a:r>
              <a:rPr lang="en-US" dirty="0" err="1" smtClean="0"/>
              <a:t>s</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Skeletal muscle </a:t>
            </a:r>
            <a:br>
              <a:rPr lang="en-US" dirty="0" smtClean="0"/>
            </a:br>
            <a:r>
              <a:rPr lang="en-US" dirty="0" smtClean="0"/>
              <a:t>Fiber types</a:t>
            </a:r>
            <a:endParaRPr lang="en-US" dirty="0"/>
          </a:p>
        </p:txBody>
      </p:sp>
      <p:sp>
        <p:nvSpPr>
          <p:cNvPr id="3" name="Content Placeholder 2"/>
          <p:cNvSpPr>
            <a:spLocks noGrp="1"/>
          </p:cNvSpPr>
          <p:nvPr>
            <p:ph idx="1"/>
          </p:nvPr>
        </p:nvSpPr>
        <p:spPr>
          <a:xfrm>
            <a:off x="0" y="1600200"/>
            <a:ext cx="6172200" cy="4525963"/>
          </a:xfrm>
        </p:spPr>
        <p:txBody>
          <a:bodyPr>
            <a:normAutofit fontScale="85000" lnSpcReduction="10000"/>
          </a:bodyPr>
          <a:lstStyle/>
          <a:p>
            <a:r>
              <a:rPr lang="en-US" dirty="0" smtClean="0"/>
              <a:t>Depending on the nature of the </a:t>
            </a:r>
            <a:r>
              <a:rPr lang="en-US" b="1" dirty="0" smtClean="0"/>
              <a:t>nerve fiber </a:t>
            </a:r>
            <a:r>
              <a:rPr lang="en-US" dirty="0" smtClean="0"/>
              <a:t>doing the enervation, the associated skeletal muscle develops into one of two major subpopulations</a:t>
            </a:r>
          </a:p>
          <a:p>
            <a:r>
              <a:rPr lang="en-US" dirty="0" smtClean="0"/>
              <a:t>A single "type I" or "type II" neuron will innervate multiple muscle fibers and these fibers are usually randomly scattered in a "checkerboard pattern" within a circumscribed area within the larger muscle</a:t>
            </a:r>
          </a:p>
          <a:p>
            <a:endParaRPr lang="en-US" dirty="0" smtClean="0"/>
          </a:p>
        </p:txBody>
      </p:sp>
      <p:pic>
        <p:nvPicPr>
          <p:cNvPr id="4" name="Content Placeholder 3" descr="fiberType.jpg"/>
          <p:cNvPicPr>
            <a:picLocks noChangeAspect="1"/>
          </p:cNvPicPr>
          <p:nvPr/>
        </p:nvPicPr>
        <p:blipFill>
          <a:blip r:embed="rId3" cstate="print"/>
          <a:srcRect r="57226" b="24360"/>
          <a:stretch>
            <a:fillRect/>
          </a:stretch>
        </p:blipFill>
        <p:spPr>
          <a:xfrm>
            <a:off x="6172200" y="1904999"/>
            <a:ext cx="2971800" cy="266223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a:t>
            </a:r>
            <a:r>
              <a:rPr lang="en-US" dirty="0" err="1" smtClean="0"/>
              <a:t>Myopathies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Occur alone or in conjunction with other autoimmune diseases, such as systemic sclerosis</a:t>
            </a:r>
          </a:p>
          <a:p>
            <a:r>
              <a:rPr lang="en-US" dirty="0" smtClean="0"/>
              <a:t>Women with </a:t>
            </a:r>
            <a:r>
              <a:rPr lang="en-US" dirty="0" err="1" smtClean="0"/>
              <a:t>dermatomyositis</a:t>
            </a:r>
            <a:r>
              <a:rPr lang="en-US" dirty="0" smtClean="0"/>
              <a:t> have a slightly increased risk of developing visceral cancers (of the lung, ovary, stomach)</a:t>
            </a:r>
          </a:p>
          <a:p>
            <a:r>
              <a:rPr lang="en-US" dirty="0" smtClean="0"/>
              <a:t>Clinically:</a:t>
            </a:r>
          </a:p>
          <a:p>
            <a:pPr lvl="1"/>
            <a:r>
              <a:rPr lang="en-US" dirty="0" smtClean="0"/>
              <a:t>usually symmetric muscle weakness</a:t>
            </a:r>
          </a:p>
          <a:p>
            <a:pPr lvl="1"/>
            <a:r>
              <a:rPr lang="en-US" dirty="0" smtClean="0"/>
              <a:t>initially affecting </a:t>
            </a:r>
            <a:r>
              <a:rPr lang="en-US" b="1" dirty="0" smtClean="0"/>
              <a:t>large muscles </a:t>
            </a:r>
            <a:r>
              <a:rPr lang="en-US" dirty="0" smtClean="0"/>
              <a:t>of the trunk, neck and limbs</a:t>
            </a:r>
          </a:p>
          <a:p>
            <a:pPr lvl="2"/>
            <a:r>
              <a:rPr lang="en-US" dirty="0" smtClean="0"/>
              <a:t>Thus, tasks such as getting up from a chair or climbing steps become increasingly difficult</a:t>
            </a:r>
          </a:p>
          <a:p>
            <a:pPr lvl="1"/>
            <a:r>
              <a:rPr lang="en-US" dirty="0" smtClean="0"/>
              <a:t>In </a:t>
            </a:r>
            <a:r>
              <a:rPr lang="en-US" dirty="0" err="1" smtClean="0"/>
              <a:t>dermatomyositis</a:t>
            </a:r>
            <a:r>
              <a:rPr lang="en-US" dirty="0" smtClean="0"/>
              <a:t>: an associated rash (classically described as a </a:t>
            </a:r>
            <a:r>
              <a:rPr lang="en-US" i="1" dirty="0" smtClean="0"/>
              <a:t>lilac</a:t>
            </a:r>
            <a:r>
              <a:rPr lang="en-US" dirty="0" smtClean="0"/>
              <a:t> or </a:t>
            </a:r>
            <a:r>
              <a:rPr lang="en-US" i="1" dirty="0" smtClean="0"/>
              <a:t>heliotrope</a:t>
            </a:r>
            <a:r>
              <a:rPr lang="en-US" dirty="0" smtClean="0"/>
              <a:t> discoloration) affects the upper eyelids and causes </a:t>
            </a:r>
            <a:r>
              <a:rPr lang="en-US" dirty="0" err="1" smtClean="0"/>
              <a:t>periorbital</a:t>
            </a:r>
            <a:r>
              <a:rPr lang="en-US" dirty="0" smtClean="0"/>
              <a:t> edema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a:t>
            </a:r>
            <a:r>
              <a:rPr lang="en-US" dirty="0" err="1" smtClean="0"/>
              <a:t>Myopathies</a:t>
            </a:r>
            <a:endParaRPr lang="en-US" dirty="0"/>
          </a:p>
        </p:txBody>
      </p:sp>
      <p:sp>
        <p:nvSpPr>
          <p:cNvPr id="3" name="Content Placeholder 2"/>
          <p:cNvSpPr>
            <a:spLocks noGrp="1"/>
          </p:cNvSpPr>
          <p:nvPr>
            <p:ph idx="1"/>
          </p:nvPr>
        </p:nvSpPr>
        <p:spPr/>
        <p:txBody>
          <a:bodyPr/>
          <a:lstStyle/>
          <a:p>
            <a:r>
              <a:rPr lang="en-US" dirty="0" err="1" smtClean="0"/>
              <a:t>Histologically</a:t>
            </a:r>
            <a:r>
              <a:rPr lang="en-US" dirty="0" smtClean="0"/>
              <a:t>:</a:t>
            </a:r>
          </a:p>
          <a:p>
            <a:pPr lvl="1"/>
            <a:r>
              <a:rPr lang="en-US" dirty="0" smtClean="0"/>
              <a:t>infiltration by lymphocytes</a:t>
            </a:r>
          </a:p>
          <a:p>
            <a:pPr lvl="1"/>
            <a:r>
              <a:rPr lang="en-US" dirty="0" smtClean="0"/>
              <a:t>degenerating and regenerating muscle fibers</a:t>
            </a:r>
          </a:p>
          <a:p>
            <a:r>
              <a:rPr lang="en-US" dirty="0" smtClean="0"/>
              <a:t>The pattern of muscle injury and the location of the inflammatory infiltrates are fairly distinctive for each subtype</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a:t>
            </a:r>
            <a:r>
              <a:rPr lang="en-US" dirty="0" err="1" smtClean="0"/>
              <a:t>Myopathies</a:t>
            </a:r>
            <a:endParaRPr lang="en-US" dirty="0"/>
          </a:p>
        </p:txBody>
      </p:sp>
      <p:sp>
        <p:nvSpPr>
          <p:cNvPr id="3" name="Content Placeholder 2"/>
          <p:cNvSpPr>
            <a:spLocks noGrp="1"/>
          </p:cNvSpPr>
          <p:nvPr>
            <p:ph idx="1"/>
          </p:nvPr>
        </p:nvSpPr>
        <p:spPr/>
        <p:txBody>
          <a:bodyPr>
            <a:normAutofit lnSpcReduction="10000"/>
          </a:bodyPr>
          <a:lstStyle/>
          <a:p>
            <a:r>
              <a:rPr lang="en-US" dirty="0" smtClean="0"/>
              <a:t>The immunologic evidence supports </a:t>
            </a:r>
            <a:r>
              <a:rPr lang="en-US" b="1" dirty="0" smtClean="0"/>
              <a:t>antibody-mediated</a:t>
            </a:r>
            <a:r>
              <a:rPr lang="en-US" dirty="0" smtClean="0"/>
              <a:t> tissue injury in </a:t>
            </a:r>
            <a:r>
              <a:rPr lang="en-US" dirty="0" err="1" smtClean="0"/>
              <a:t>dermatomyositis</a:t>
            </a:r>
            <a:endParaRPr lang="en-US" dirty="0" smtClean="0"/>
          </a:p>
          <a:p>
            <a:r>
              <a:rPr lang="en-US" dirty="0" err="1" smtClean="0"/>
              <a:t>Polymyositis</a:t>
            </a:r>
            <a:r>
              <a:rPr lang="en-US" dirty="0" smtClean="0"/>
              <a:t> and inclusion body </a:t>
            </a:r>
            <a:r>
              <a:rPr lang="en-US" dirty="0" err="1" smtClean="0"/>
              <a:t>myositis</a:t>
            </a:r>
            <a:r>
              <a:rPr lang="en-US" dirty="0" smtClean="0"/>
              <a:t> seem to be mediated by CTLs (</a:t>
            </a:r>
            <a:r>
              <a:rPr lang="en-US" b="1" dirty="0" err="1" smtClean="0"/>
              <a:t>cytotoxic</a:t>
            </a:r>
            <a:r>
              <a:rPr lang="en-US" b="1" dirty="0" smtClean="0"/>
              <a:t> T cells</a:t>
            </a:r>
            <a:r>
              <a:rPr lang="en-US" dirty="0" smtClean="0"/>
              <a:t>)</a:t>
            </a:r>
          </a:p>
          <a:p>
            <a:r>
              <a:rPr lang="en-US" dirty="0" smtClean="0"/>
              <a:t>The diagnosis of these </a:t>
            </a:r>
            <a:r>
              <a:rPr lang="en-US" dirty="0" err="1" smtClean="0"/>
              <a:t>myopathies</a:t>
            </a:r>
            <a:r>
              <a:rPr lang="en-US" dirty="0" smtClean="0"/>
              <a:t> is based on clinical features, laboratory evidence of muscle injury (e.g., increased blood levels of </a:t>
            </a:r>
            <a:r>
              <a:rPr lang="en-US" dirty="0" err="1" smtClean="0"/>
              <a:t>creatine</a:t>
            </a:r>
            <a:r>
              <a:rPr lang="en-US" dirty="0" smtClean="0"/>
              <a:t> </a:t>
            </a:r>
            <a:r>
              <a:rPr lang="en-US" dirty="0" err="1" smtClean="0"/>
              <a:t>kinase</a:t>
            </a:r>
            <a:r>
              <a:rPr lang="en-US" dirty="0" smtClean="0"/>
              <a:t>), electromyography, and biopsy</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lh4.ggpht.com/_YmfDLUdaIGU/SAFun7jrvsI/AAAAAAAAAK0/3ddD3uTccT0/heliotrope+rash+(Dermatomyositis).jpg"/>
          <p:cNvPicPr>
            <a:picLocks noChangeAspect="1" noChangeArrowheads="1"/>
          </p:cNvPicPr>
          <p:nvPr/>
        </p:nvPicPr>
        <p:blipFill>
          <a:blip r:embed="rId3" cstate="print"/>
          <a:srcRect/>
          <a:stretch>
            <a:fillRect/>
          </a:stretch>
        </p:blipFill>
        <p:spPr bwMode="auto">
          <a:xfrm>
            <a:off x="2057400" y="1905000"/>
            <a:ext cx="2857500" cy="2362200"/>
          </a:xfrm>
          <a:prstGeom prst="rect">
            <a:avLst/>
          </a:prstGeom>
          <a:noFill/>
        </p:spPr>
      </p:pic>
      <p:pic>
        <p:nvPicPr>
          <p:cNvPr id="3076" name="Picture 4" descr="http://www.gardenerspath.com/plantguide/images/heliotrope_lg.jpg"/>
          <p:cNvPicPr>
            <a:picLocks noChangeAspect="1" noChangeArrowheads="1"/>
          </p:cNvPicPr>
          <p:nvPr/>
        </p:nvPicPr>
        <p:blipFill>
          <a:blip r:embed="rId4" cstate="print"/>
          <a:srcRect/>
          <a:stretch>
            <a:fillRect/>
          </a:stretch>
        </p:blipFill>
        <p:spPr bwMode="auto">
          <a:xfrm>
            <a:off x="5791200" y="2133600"/>
            <a:ext cx="2489200" cy="18669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rmatomy.jpg"/>
          <p:cNvPicPr>
            <a:picLocks noGrp="1" noChangeAspect="1"/>
          </p:cNvPicPr>
          <p:nvPr>
            <p:ph idx="1"/>
          </p:nvPr>
        </p:nvPicPr>
        <p:blipFill>
          <a:blip r:embed="rId3" cstate="print"/>
          <a:stretch>
            <a:fillRect/>
          </a:stretch>
        </p:blipFill>
        <p:spPr>
          <a:xfrm>
            <a:off x="1295400" y="838200"/>
            <a:ext cx="6845206" cy="5287963"/>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a:bodyPr>
          <a:lstStyle/>
          <a:p>
            <a:r>
              <a:rPr lang="en-US" i="1" dirty="0" smtClean="0"/>
              <a:t>Define </a:t>
            </a:r>
            <a:r>
              <a:rPr lang="en-US" i="1" dirty="0" err="1" smtClean="0"/>
              <a:t>Myotonia</a:t>
            </a:r>
            <a:r>
              <a:rPr lang="en-US" i="1" dirty="0" smtClean="0"/>
              <a:t>?</a:t>
            </a:r>
          </a:p>
          <a:p>
            <a:r>
              <a:rPr lang="en-US" dirty="0" smtClean="0"/>
              <a:t>What is the clinical presentation of </a:t>
            </a:r>
            <a:r>
              <a:rPr lang="en-US" dirty="0" err="1" smtClean="0"/>
              <a:t>myotonic</a:t>
            </a:r>
            <a:r>
              <a:rPr lang="en-US" dirty="0" smtClean="0"/>
              <a:t> dystrophy?</a:t>
            </a:r>
          </a:p>
          <a:p>
            <a:endParaRPr lang="en-US" dirty="0" smtClean="0"/>
          </a:p>
          <a:p>
            <a:pPr marL="342900" lvl="2" indent="-342900"/>
            <a:r>
              <a:rPr lang="en-US" dirty="0" smtClean="0"/>
              <a:t>Source: Robbins basic pathology, 8</a:t>
            </a:r>
            <a:r>
              <a:rPr lang="en-US" baseline="30000" dirty="0" smtClean="0"/>
              <a:t>th</a:t>
            </a:r>
            <a:r>
              <a:rPr lang="en-US" dirty="0" smtClean="0"/>
              <a:t> edition</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Skeletal muscle </a:t>
            </a:r>
            <a:br>
              <a:rPr lang="en-US" dirty="0" smtClean="0"/>
            </a:br>
            <a:r>
              <a:rPr lang="en-US" dirty="0" smtClean="0"/>
              <a:t>Fiber types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different fibers can be identified using specific staining techniques:</a:t>
            </a:r>
          </a:p>
          <a:p>
            <a:pPr lvl="1"/>
            <a:r>
              <a:rPr lang="en-US" i="1" dirty="0" smtClean="0"/>
              <a:t>type I:</a:t>
            </a:r>
          </a:p>
          <a:p>
            <a:pPr lvl="2"/>
            <a:r>
              <a:rPr lang="en-US" i="1" dirty="0" smtClean="0"/>
              <a:t>"</a:t>
            </a:r>
            <a:r>
              <a:rPr lang="en-US" b="1" i="1" dirty="0" smtClean="0"/>
              <a:t>slow</a:t>
            </a:r>
            <a:r>
              <a:rPr lang="en-US" i="1" dirty="0" smtClean="0"/>
              <a:t> twitch“</a:t>
            </a:r>
            <a:r>
              <a:rPr lang="en-US" dirty="0" smtClean="0"/>
              <a:t> </a:t>
            </a:r>
          </a:p>
          <a:p>
            <a:pPr lvl="2"/>
            <a:r>
              <a:rPr lang="en-US" dirty="0" smtClean="0"/>
              <a:t>more dependent on </a:t>
            </a:r>
            <a:r>
              <a:rPr lang="en-US" b="1" i="1" dirty="0" smtClean="0"/>
              <a:t>fat</a:t>
            </a:r>
            <a:r>
              <a:rPr lang="en-US" dirty="0" smtClean="0"/>
              <a:t> catabolism for energy through mitochondrial </a:t>
            </a:r>
            <a:r>
              <a:rPr lang="en-US" i="1" dirty="0" smtClean="0"/>
              <a:t>ox</a:t>
            </a:r>
            <a:r>
              <a:rPr lang="en-US" dirty="0" smtClean="0"/>
              <a:t>idative </a:t>
            </a:r>
            <a:r>
              <a:rPr lang="en-US" dirty="0" err="1" smtClean="0"/>
              <a:t>phosphorylation</a:t>
            </a:r>
            <a:endParaRPr lang="en-US" dirty="0" smtClean="0"/>
          </a:p>
          <a:p>
            <a:pPr lvl="2"/>
            <a:r>
              <a:rPr lang="en-US" b="1" i="1" dirty="0" smtClean="0"/>
              <a:t>red</a:t>
            </a:r>
            <a:r>
              <a:rPr lang="en-US" i="1" dirty="0" smtClean="0"/>
              <a:t>,</a:t>
            </a:r>
            <a:r>
              <a:rPr lang="en-US" dirty="0" smtClean="0"/>
              <a:t> refers to this being the dark (red) meat on birds where fiber type grouping in different muscles (e.g., thigh </a:t>
            </a:r>
            <a:r>
              <a:rPr lang="en-US" i="1" dirty="0" smtClean="0"/>
              <a:t>vs.</a:t>
            </a:r>
            <a:r>
              <a:rPr lang="en-US" dirty="0" smtClean="0"/>
              <a:t> breast meat) is quite pronounced</a:t>
            </a:r>
          </a:p>
          <a:p>
            <a:pPr lvl="1"/>
            <a:r>
              <a:rPr lang="en-US" i="1" dirty="0" smtClean="0"/>
              <a:t>type II:</a:t>
            </a:r>
          </a:p>
          <a:p>
            <a:pPr lvl="2"/>
            <a:r>
              <a:rPr lang="en-US" i="1" dirty="0" smtClean="0"/>
              <a:t>"</a:t>
            </a:r>
            <a:r>
              <a:rPr lang="en-US" b="1" i="1" dirty="0" smtClean="0"/>
              <a:t>fast</a:t>
            </a:r>
            <a:r>
              <a:rPr lang="en-US" i="1" dirty="0" smtClean="0"/>
              <a:t> twitch“</a:t>
            </a:r>
          </a:p>
          <a:p>
            <a:pPr lvl="2"/>
            <a:r>
              <a:rPr lang="en-US" dirty="0" smtClean="0"/>
              <a:t>more dependent on </a:t>
            </a:r>
            <a:r>
              <a:rPr lang="en-US" b="1" i="1" dirty="0" smtClean="0"/>
              <a:t>glycogen</a:t>
            </a:r>
            <a:r>
              <a:rPr lang="en-US" i="1" dirty="0" smtClean="0"/>
              <a:t> </a:t>
            </a:r>
            <a:r>
              <a:rPr lang="en-US" dirty="0" smtClean="0"/>
              <a:t>catabolism for energy through </a:t>
            </a:r>
            <a:r>
              <a:rPr lang="en-US" dirty="0" err="1" smtClean="0"/>
              <a:t>glycolysis</a:t>
            </a:r>
            <a:endParaRPr lang="en-US" dirty="0" smtClean="0"/>
          </a:p>
          <a:p>
            <a:pPr lvl="2"/>
            <a:r>
              <a:rPr lang="en-US" b="1" dirty="0" smtClean="0"/>
              <a:t>white</a:t>
            </a:r>
          </a:p>
          <a:p>
            <a:pPr lvl="2"/>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MYOPATHY</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err="1" smtClean="0"/>
              <a:t>Myopathy</a:t>
            </a:r>
            <a:r>
              <a:rPr lang="en-US" dirty="0" smtClean="0"/>
              <a:t> as a term may encompasses a heterogeneous group of disorders, both morphologically and clinically </a:t>
            </a:r>
          </a:p>
          <a:p>
            <a:r>
              <a:rPr lang="en-US" dirty="0" smtClean="0"/>
              <a:t>Recognition of these disorders is important for genetic counseling or appropriate treatment of acquired disease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Myopathies</a:t>
            </a:r>
            <a:endParaRPr lang="en-US" dirty="0"/>
          </a:p>
        </p:txBody>
      </p:sp>
      <p:sp>
        <p:nvSpPr>
          <p:cNvPr id="3" name="Content Placeholder 2"/>
          <p:cNvSpPr>
            <a:spLocks noGrp="1"/>
          </p:cNvSpPr>
          <p:nvPr>
            <p:ph idx="1"/>
          </p:nvPr>
        </p:nvSpPr>
        <p:spPr/>
        <p:txBody>
          <a:bodyPr>
            <a:normAutofit/>
          </a:bodyPr>
          <a:lstStyle/>
          <a:p>
            <a:r>
              <a:rPr lang="en-US" dirty="0" smtClean="0"/>
              <a:t>Diseases that affect skeletal muscle can involve any portion of the motor unit:</a:t>
            </a:r>
          </a:p>
          <a:p>
            <a:pPr lvl="1"/>
            <a:r>
              <a:rPr lang="en-US" dirty="0" smtClean="0"/>
              <a:t>primary disorders of the motor neuron or axon</a:t>
            </a:r>
          </a:p>
          <a:p>
            <a:pPr lvl="1"/>
            <a:r>
              <a:rPr lang="en-US" dirty="0" smtClean="0"/>
              <a:t>abnormalities of the neuromuscular junction</a:t>
            </a:r>
          </a:p>
          <a:p>
            <a:pPr lvl="1"/>
            <a:r>
              <a:rPr lang="en-US" dirty="0" smtClean="0"/>
              <a:t>a wide variety of disorders </a:t>
            </a:r>
            <a:r>
              <a:rPr lang="en-US" u="sng" dirty="0" smtClean="0"/>
              <a:t>primarily</a:t>
            </a:r>
            <a:r>
              <a:rPr lang="en-US" dirty="0" smtClean="0"/>
              <a:t> affecting the skeletal muscle itself (</a:t>
            </a:r>
            <a:r>
              <a:rPr lang="en-US" b="1" i="1" dirty="0" err="1" smtClean="0"/>
              <a:t>myopathies</a:t>
            </a:r>
            <a:r>
              <a:rPr 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Myopathies</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t>skeletal muscle disease can be divided into:</a:t>
            </a:r>
          </a:p>
          <a:p>
            <a:pPr marL="742950" lvl="2" indent="-342900"/>
            <a:r>
              <a:rPr lang="en-US" dirty="0" err="1" smtClean="0"/>
              <a:t>Neurogenic</a:t>
            </a:r>
            <a:r>
              <a:rPr lang="en-US" dirty="0" smtClean="0"/>
              <a:t> </a:t>
            </a:r>
          </a:p>
          <a:p>
            <a:pPr marL="742950" lvl="2" indent="-342900"/>
            <a:r>
              <a:rPr lang="en-US" dirty="0" smtClean="0"/>
              <a:t>Muscular dystrophies</a:t>
            </a:r>
          </a:p>
          <a:p>
            <a:pPr marL="742950" lvl="2" indent="-342900"/>
            <a:r>
              <a:rPr lang="en-US" dirty="0" smtClean="0"/>
              <a:t>Congenital</a:t>
            </a:r>
          </a:p>
          <a:p>
            <a:pPr marL="742950" lvl="2" indent="-342900"/>
            <a:r>
              <a:rPr lang="en-US" dirty="0" smtClean="0"/>
              <a:t>Toxic</a:t>
            </a:r>
          </a:p>
          <a:p>
            <a:pPr marL="742950" lvl="2" indent="-342900"/>
            <a:r>
              <a:rPr lang="en-US" dirty="0" smtClean="0"/>
              <a:t>Infectious</a:t>
            </a:r>
          </a:p>
          <a:p>
            <a:pPr marL="742950" lvl="2" indent="-342900"/>
            <a:r>
              <a:rPr lang="en-US" dirty="0" smtClean="0"/>
              <a:t>Disorders of the neuromuscular junction (e.g. myasthenia gravis)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1968</Words>
  <Application>Microsoft Office PowerPoint</Application>
  <PresentationFormat>On-screen Show (4:3)</PresentationFormat>
  <Paragraphs>206</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Myopathies</vt:lpstr>
      <vt:lpstr>Skeletal muscle  Fiber types</vt:lpstr>
      <vt:lpstr>Skeletal muscle  Fiber types</vt:lpstr>
      <vt:lpstr>Slide 6</vt:lpstr>
      <vt:lpstr>MYOPATHY </vt:lpstr>
      <vt:lpstr>Myopathies</vt:lpstr>
      <vt:lpstr>Myopathies</vt:lpstr>
      <vt:lpstr>Slide 10</vt:lpstr>
      <vt:lpstr>MUSCLE ATROPHY</vt:lpstr>
      <vt:lpstr>MUSCLE ATROPHY</vt:lpstr>
      <vt:lpstr>Slide 13</vt:lpstr>
      <vt:lpstr>MUSCLE ATROPHY Neurogenic Atrophy</vt:lpstr>
      <vt:lpstr>MUSCLE ATROPHY Neurogenic Atrophy</vt:lpstr>
      <vt:lpstr>MUSCLE ATROPHY Neurogenic Atrophy  </vt:lpstr>
      <vt:lpstr>Slide 17</vt:lpstr>
      <vt:lpstr>MUSCULAR DYSTROPHY</vt:lpstr>
      <vt:lpstr>Slide 19</vt:lpstr>
      <vt:lpstr>Duchenne and Becker Muscular Dystrophy</vt:lpstr>
      <vt:lpstr>Slide 21</vt:lpstr>
      <vt:lpstr>Duchenne and Becker Muscular Dystrophy</vt:lpstr>
      <vt:lpstr>Dystrophin</vt:lpstr>
      <vt:lpstr>Pathogenesis</vt:lpstr>
      <vt:lpstr>Slide 25</vt:lpstr>
      <vt:lpstr>Clinical Features</vt:lpstr>
      <vt:lpstr>Clinical Features</vt:lpstr>
      <vt:lpstr>BMD</vt:lpstr>
      <vt:lpstr>Slide 29</vt:lpstr>
      <vt:lpstr>Autosomal Muscular Dystrophies</vt:lpstr>
      <vt:lpstr>Slide 31</vt:lpstr>
      <vt:lpstr>Congenital Myopathies</vt:lpstr>
      <vt:lpstr>Mitochondrial myopathies</vt:lpstr>
      <vt:lpstr>Mitochondrial myopathies</vt:lpstr>
      <vt:lpstr>Slide 35</vt:lpstr>
      <vt:lpstr>Slide 36</vt:lpstr>
      <vt:lpstr>Toxic Myopathies</vt:lpstr>
      <vt:lpstr>Slide 38</vt:lpstr>
      <vt:lpstr>Inflammatory Myopathies</vt:lpstr>
      <vt:lpstr>Inflammatory Myopathies</vt:lpstr>
      <vt:lpstr>Inflammatory Myopathies</vt:lpstr>
      <vt:lpstr>Inflammatory Myopathies</vt:lpstr>
      <vt:lpstr>Slide 43</vt:lpstr>
      <vt:lpstr>Slide 44</vt:lpstr>
      <vt:lpstr>Slide 45</vt:lpstr>
      <vt:lpstr>Homework</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lib</cp:lastModifiedBy>
  <cp:revision>20</cp:revision>
  <dcterms:created xsi:type="dcterms:W3CDTF">2011-01-15T20:35:59Z</dcterms:created>
  <dcterms:modified xsi:type="dcterms:W3CDTF">2012-12-02T06:12:00Z</dcterms:modified>
</cp:coreProperties>
</file>