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0"/>
    <p:restoredTop sz="94600"/>
  </p:normalViewPr>
  <p:slideViewPr>
    <p:cSldViewPr>
      <p:cViewPr varScale="1">
        <p:scale>
          <a:sx n="63" d="100"/>
          <a:sy n="63" d="100"/>
        </p:scale>
        <p:origin x="-10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B018732-2EC6-4596-A924-79760B0F9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C4809-65FB-46FA-82C8-BCAC4C9EF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F3937-2FAF-4694-8D5D-AE3C83A3C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CD65A-F688-4204-A2F6-DCCB8D2FF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D056A-266C-4761-80DF-C61636555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1AD78-D0EC-493A-A651-81131DAF4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8AD29-6044-4E52-9A46-66F678A7F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4D407-6C44-478D-9E65-E914965C7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92F54-E999-4CCB-BB16-FB7DFB9E3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E64CD-1413-4E67-8ADC-E92B08C9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D319-3237-4171-A6AF-D96F0C619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227B1-A4A8-471D-84D8-8546F082F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B5718-5948-4834-9DE4-E77CF19B0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AC3F3-CC92-4C62-B95E-FA5AED3F5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ED070-A379-4E70-BC82-647529935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4A08-E445-4154-AB5B-A4A1AFDF5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8EEF-1748-4B43-8ADC-E96971752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2A210-A1D0-48CE-9165-72712B3ED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D15D2-5CCA-4213-94BB-2B1FEED41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2E856-C27A-4691-9E8B-40014C680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105BE-BA3D-4AA3-893C-4DBC6259A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40041-70AE-4E94-8A24-FFAEDB599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B53DB-A310-4A1E-A9BD-D7AF8DC9A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324A3B6A-3D92-4DE0-81E9-6A12545C5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91E579C-2BE4-42B4-BC3E-259B33C5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1219200"/>
            <a:ext cx="8382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>
                      <a:lumMod val="20000"/>
                      <a:lumOff val="80000"/>
                    </a:schemeClr>
                  </a:glow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Berlin Sans FB" pitchFamily="34" charset="0"/>
              </a:rPr>
              <a:t>Musculoskeletal Block</a:t>
            </a:r>
            <a:b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>
                      <a:lumMod val="20000"/>
                      <a:lumOff val="80000"/>
                    </a:schemeClr>
                  </a:glow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Berlin Sans FB" pitchFamily="34" charset="0"/>
              </a:rPr>
            </a:b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>
                      <a:lumMod val="20000"/>
                      <a:lumOff val="80000"/>
                    </a:schemeClr>
                  </a:glow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Berlin Sans FB" pitchFamily="34" charset="0"/>
              </a:rPr>
              <a:t>Lecture Three</a:t>
            </a:r>
            <a:b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>
                      <a:lumMod val="20000"/>
                      <a:lumOff val="80000"/>
                    </a:schemeClr>
                  </a:glow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Berlin Sans FB" pitchFamily="34" charset="0"/>
              </a:rPr>
            </a:br>
            <a:r>
              <a:rPr lang="en-US" sz="5400" dirty="0" smtClean="0">
                <a:solidFill>
                  <a:schemeClr val="bg1">
                    <a:lumMod val="50000"/>
                  </a:schemeClr>
                </a:solidFill>
                <a:effectLst>
                  <a:glow rad="127000">
                    <a:schemeClr val="bg1">
                      <a:lumMod val="20000"/>
                      <a:lumOff val="80000"/>
                    </a:schemeClr>
                  </a:glow>
                  <a:outerShdw blurRad="38100" dist="38100" dir="2700000" algn="tl">
                    <a:schemeClr val="tx1">
                      <a:lumMod val="95000"/>
                      <a:lumOff val="5000"/>
                      <a:alpha val="43000"/>
                    </a:schemeClr>
                  </a:outerShdw>
                </a:effectLst>
                <a:latin typeface="Berlin Sans FB" pitchFamily="34" charset="0"/>
              </a:rPr>
              <a:t>Osteomyelitis and Septic Arthritis</a:t>
            </a:r>
            <a:endParaRPr lang="en-US" sz="5400" dirty="0">
              <a:solidFill>
                <a:schemeClr val="bg1">
                  <a:lumMod val="50000"/>
                </a:schemeClr>
              </a:solidFill>
              <a:effectLst>
                <a:glow rad="127000">
                  <a:schemeClr val="bg1">
                    <a:lumMod val="20000"/>
                    <a:lumOff val="80000"/>
                  </a:schemeClr>
                </a:glow>
                <a:outerShdw blurRad="38100" dist="38100" dir="2700000" algn="tl">
                  <a:schemeClr val="tx1">
                    <a:lumMod val="95000"/>
                    <a:lumOff val="5000"/>
                    <a:alpha val="43000"/>
                  </a:schemeClr>
                </a:outerShdw>
              </a:effectLst>
              <a:latin typeface="Berlin Sans FB" pitchFamily="34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267200"/>
            <a:ext cx="6553200" cy="6858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Berlin Sans FB" pitchFamily="34" charset="0"/>
              </a:rPr>
              <a:t>Dr. AMMAR C. AL-RIKABI</a:t>
            </a:r>
            <a:endParaRPr lang="en-US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6019800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72200" y="1981200"/>
            <a:ext cx="28194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This simple diagram shows the structure of an early 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tuberculous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granuloma. There is a central area of amorphous necrotic debris (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caseous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necrosis) surrounded by a zone of activated macrophages.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76200"/>
            <a:ext cx="2924175" cy="1754326"/>
          </a:xfrm>
          <a:prstGeom prst="rect">
            <a:avLst/>
          </a:prstGeom>
          <a:gradFill>
            <a:gsLst>
              <a:gs pos="0">
                <a:schemeClr val="bg1"/>
              </a:gs>
              <a:gs pos="71000">
                <a:schemeClr val="bg1">
                  <a:lumMod val="40000"/>
                  <a:lumOff val="6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A </a:t>
            </a:r>
            <a:r>
              <a:rPr lang="en-US" sz="3600" b="1" dirty="0" err="1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tuberculous</a:t>
            </a:r>
            <a:r>
              <a:rPr lang="en-US" sz="3600" b="1" dirty="0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 granuloma (Tubercle)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/>
          <a:srcRect t="304" r="1059" b="1437"/>
          <a:stretch>
            <a:fillRect/>
          </a:stretch>
        </p:blipFill>
        <p:spPr bwMode="auto">
          <a:xfrm>
            <a:off x="95250" y="762000"/>
            <a:ext cx="89725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" y="5573405"/>
            <a:ext cx="8991600" cy="1323439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This shows a medium-power view of an entire early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tuberculous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granuloma. There is a central area of pink-staining amorphous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caseous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necrosis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C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, surrounded by a zone of activated macrophages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M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. Within the macrophage layer can be seen a typical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Langhan’s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giant cell (arrow). Outside the layer of activated macrophages is a ring of lymphocytes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L.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1270000">
                  <a:schemeClr val="accent6">
                    <a:lumMod val="50000"/>
                  </a:schemeClr>
                </a:innerShdw>
              </a:effectLst>
              <a:latin typeface="Biondi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" y="54114"/>
            <a:ext cx="8972550" cy="646331"/>
          </a:xfrm>
          <a:prstGeom prst="rect">
            <a:avLst/>
          </a:prstGeom>
          <a:gradFill>
            <a:gsLst>
              <a:gs pos="0">
                <a:schemeClr val="bg1"/>
              </a:gs>
              <a:gs pos="71000">
                <a:schemeClr val="bg1">
                  <a:lumMod val="40000"/>
                  <a:lumOff val="6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An early </a:t>
            </a:r>
            <a:r>
              <a:rPr lang="en-US" sz="3600" b="1" dirty="0" err="1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tuberculous</a:t>
            </a:r>
            <a:r>
              <a:rPr lang="en-US" sz="3600" b="1" dirty="0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 granuloma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/>
          <a:srcRect l="970" b="1714"/>
          <a:stretch>
            <a:fillRect/>
          </a:stretch>
        </p:blipFill>
        <p:spPr bwMode="auto">
          <a:xfrm>
            <a:off x="104775" y="76200"/>
            <a:ext cx="8915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5458361"/>
            <a:ext cx="8943975" cy="138499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This shows a higher-power view of that part of the tubercle containing the 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Langhan’s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giant cell (arrow); note its peripherally arranged nuclei and the amorphous nature of the </a:t>
            </a:r>
            <a:r>
              <a:rPr lang="en-US" sz="28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caseous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necrosis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C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/>
          <a:srcRect l="1068" t="1006" r="1147" b="1566"/>
          <a:stretch>
            <a:fillRect/>
          </a:stretch>
        </p:blipFill>
        <p:spPr bwMode="auto">
          <a:xfrm>
            <a:off x="142875" y="76200"/>
            <a:ext cx="610552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24600" y="76200"/>
            <a:ext cx="27432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A purulent discharging ulcer at the base of the big toe in a diabetic patient.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 noChangeArrowheads="1"/>
          </p:cNvPicPr>
          <p:nvPr/>
        </p:nvPicPr>
        <p:blipFill>
          <a:blip r:embed="rId2"/>
          <a:srcRect l="1613" r="3024" b="1489"/>
          <a:stretch>
            <a:fillRect/>
          </a:stretch>
        </p:blipFill>
        <p:spPr bwMode="auto">
          <a:xfrm>
            <a:off x="76200" y="76200"/>
            <a:ext cx="601980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76199"/>
            <a:ext cx="2895600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Osteomyelitis at the base of the ulcer, associated with x-ray changes, including bone erosion and sequestration 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2"/>
          <a:srcRect l="1590" t="1277" r="2045"/>
          <a:stretch>
            <a:fillRect/>
          </a:stretch>
        </p:blipFill>
        <p:spPr bwMode="auto">
          <a:xfrm>
            <a:off x="76200" y="76200"/>
            <a:ext cx="6019800" cy="667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72200" y="76200"/>
            <a:ext cx="2895600" cy="415498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Salmonella </a:t>
            </a:r>
            <a:r>
              <a:rPr 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osteomyelitis is a common complication of sickle-cell disease.</a:t>
            </a:r>
            <a:endParaRPr lang="en-US" sz="4400" i="1" dirty="0"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1270000">
                  <a:schemeClr val="accent6">
                    <a:lumMod val="50000"/>
                  </a:schemeClr>
                </a:innerShdw>
              </a:effectLst>
              <a:latin typeface="Biondi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1219200"/>
            <a:ext cx="7143750" cy="3046988"/>
          </a:xfrm>
          <a:prstGeom prst="rect">
            <a:avLst/>
          </a:prstGeom>
          <a:gradFill>
            <a:gsLst>
              <a:gs pos="0">
                <a:schemeClr val="bg1">
                  <a:lumMod val="82000"/>
                </a:schemeClr>
              </a:gs>
              <a:gs pos="71000">
                <a:schemeClr val="bg1">
                  <a:lumMod val="40000"/>
                  <a:lumOff val="6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5400000" scaled="0"/>
          </a:gradFill>
          <a:effectLst>
            <a:glow rad="127000">
              <a:schemeClr val="accent1">
                <a:alpha val="92000"/>
              </a:schemeClr>
            </a:glow>
            <a:softEdge rad="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Chronic osteomyelitis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966" t="1923" r="754" b="7288"/>
          <a:stretch>
            <a:fillRect/>
          </a:stretch>
        </p:blipFill>
        <p:spPr bwMode="auto">
          <a:xfrm>
            <a:off x="76200" y="76200"/>
            <a:ext cx="89392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25" y="5715000"/>
            <a:ext cx="8991600" cy="83099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The radius and ulna of an 18-th century sailor. The “granular bone” is the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involucrum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 and the circular defects are “cloacae” through which pus drained.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485" t="1961" r="1723"/>
          <a:stretch>
            <a:fillRect/>
          </a:stretch>
        </p:blipFill>
        <p:spPr bwMode="auto">
          <a:xfrm>
            <a:off x="85725" y="88900"/>
            <a:ext cx="8905875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775" y="6096000"/>
            <a:ext cx="8810625" cy="83099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The cut surface of the femur of a 78-year-old male who received a shrapnel wound to his thigh in World War 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563" t="923" r="1094" b="1105"/>
          <a:stretch>
            <a:fillRect/>
          </a:stretch>
        </p:blipFill>
        <p:spPr bwMode="auto">
          <a:xfrm>
            <a:off x="76200" y="76200"/>
            <a:ext cx="5943600" cy="668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6000" y="1830111"/>
            <a:ext cx="2895600" cy="40318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In this patient, arthritis followed untreated pulmonary tuberculosis. The knee joint was destroyed and arthrodesis was required.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20057"/>
            <a:ext cx="2990851" cy="1754326"/>
          </a:xfrm>
          <a:prstGeom prst="rect">
            <a:avLst/>
          </a:prstGeom>
          <a:gradFill>
            <a:gsLst>
              <a:gs pos="0">
                <a:schemeClr val="bg1"/>
              </a:gs>
              <a:gs pos="71000">
                <a:schemeClr val="bg1">
                  <a:lumMod val="40000"/>
                  <a:lumOff val="60000"/>
                </a:schemeClr>
              </a:gs>
              <a:gs pos="100000">
                <a:schemeClr val="bg1">
                  <a:lumMod val="20000"/>
                  <a:lumOff val="8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68ECFE"/>
                </a:solidFill>
                <a:effectLst>
                  <a:innerShdw blurRad="622300">
                    <a:prstClr val="black"/>
                  </a:innerShdw>
                </a:effectLst>
                <a:latin typeface="Stereofidelic" pitchFamily="2" charset="0"/>
                <a:cs typeface="+mn-cs"/>
              </a:rPr>
              <a:t>Tuberculosis infusion of the right knee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054" t="1018" r="1205" b="1425"/>
          <a:stretch>
            <a:fillRect/>
          </a:stretch>
        </p:blipFill>
        <p:spPr bwMode="auto">
          <a:xfrm>
            <a:off x="142875" y="76200"/>
            <a:ext cx="60293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76200"/>
            <a:ext cx="2821119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270000">
                    <a:schemeClr val="accent6">
                      <a:lumMod val="50000"/>
                    </a:schemeClr>
                  </a:innerShdw>
                </a:effectLst>
                <a:latin typeface="Biondi" pitchFamily="2" charset="0"/>
                <a:cs typeface="+mn-cs"/>
              </a:rPr>
              <a:t>A “cold” abscess may be presenting the feature of tuberculosis of the spine, as in this child who presented with a painless loin swelling.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med_0074_slide">
  <a:themeElements>
    <a:clrScheme name="Office Theme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66CCFF"/>
      </a:lt1>
      <a:dk2>
        <a:srgbClr val="000000"/>
      </a:dk2>
      <a:lt2>
        <a:srgbClr val="CCCCCC"/>
      </a:lt2>
      <a:accent1>
        <a:srgbClr val="2B6A3D"/>
      </a:accent1>
      <a:accent2>
        <a:srgbClr val="384F8C"/>
      </a:accent2>
      <a:accent3>
        <a:srgbClr val="B8E2FF"/>
      </a:accent3>
      <a:accent4>
        <a:srgbClr val="000000"/>
      </a:accent4>
      <a:accent5>
        <a:srgbClr val="ACB9AF"/>
      </a:accent5>
      <a:accent6>
        <a:srgbClr val="32477E"/>
      </a:accent6>
      <a:hlink>
        <a:srgbClr val="6B612B"/>
      </a:hlink>
      <a:folHlink>
        <a:srgbClr val="32647D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B8E2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B8E2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B8E2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66CC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B8E2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406E85"/>
        </a:accent1>
        <a:accent2>
          <a:srgbClr val="0081C2"/>
        </a:accent2>
        <a:accent3>
          <a:srgbClr val="FFFFFF"/>
        </a:accent3>
        <a:accent4>
          <a:srgbClr val="000000"/>
        </a:accent4>
        <a:accent5>
          <a:srgbClr val="AFBAC2"/>
        </a:accent5>
        <a:accent6>
          <a:srgbClr val="0074B0"/>
        </a:accent6>
        <a:hlink>
          <a:srgbClr val="005885"/>
        </a:hlink>
        <a:folHlink>
          <a:srgbClr val="006CA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2B6A3D"/>
        </a:accent1>
        <a:accent2>
          <a:srgbClr val="384F8C"/>
        </a:accent2>
        <a:accent3>
          <a:srgbClr val="FFFFFF"/>
        </a:accent3>
        <a:accent4>
          <a:srgbClr val="000000"/>
        </a:accent4>
        <a:accent5>
          <a:srgbClr val="ACB9AF"/>
        </a:accent5>
        <a:accent6>
          <a:srgbClr val="32477E"/>
        </a:accent6>
        <a:hlink>
          <a:srgbClr val="6B612B"/>
        </a:hlink>
        <a:folHlink>
          <a:srgbClr val="3264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2647D"/>
        </a:accent1>
        <a:accent2>
          <a:srgbClr val="7D4B45"/>
        </a:accent2>
        <a:accent3>
          <a:srgbClr val="FFFFFF"/>
        </a:accent3>
        <a:accent4>
          <a:srgbClr val="000000"/>
        </a:accent4>
        <a:accent5>
          <a:srgbClr val="ADB8BF"/>
        </a:accent5>
        <a:accent6>
          <a:srgbClr val="71433E"/>
        </a:accent6>
        <a:hlink>
          <a:srgbClr val="60632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06328"/>
        </a:accent1>
        <a:accent2>
          <a:srgbClr val="32647D"/>
        </a:accent2>
        <a:accent3>
          <a:srgbClr val="FFFFFF"/>
        </a:accent3>
        <a:accent4>
          <a:srgbClr val="000000"/>
        </a:accent4>
        <a:accent5>
          <a:srgbClr val="B6B7AC"/>
        </a:accent5>
        <a:accent6>
          <a:srgbClr val="2C5A71"/>
        </a:accent6>
        <a:hlink>
          <a:srgbClr val="7D5738"/>
        </a:hlink>
        <a:folHlink>
          <a:srgbClr val="774B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med_0074_slide</Template>
  <TotalTime>312</TotalTime>
  <Words>302</Words>
  <Application>Microsoft Office PowerPoint</Application>
  <PresentationFormat>On-screen Show (4:3)</PresentationFormat>
  <Paragraphs>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Berlin Sans FB</vt:lpstr>
      <vt:lpstr>med_0074_slide</vt:lpstr>
      <vt:lpstr>1_Default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Roxie</dc:creator>
  <cp:lastModifiedBy>ksupy</cp:lastModifiedBy>
  <cp:revision>41</cp:revision>
  <dcterms:created xsi:type="dcterms:W3CDTF">2012-07-08T07:49:02Z</dcterms:created>
  <dcterms:modified xsi:type="dcterms:W3CDTF">2012-12-05T05:51:02Z</dcterms:modified>
</cp:coreProperties>
</file>