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307" r:id="rId2"/>
    <p:sldId id="319" r:id="rId3"/>
    <p:sldId id="320" r:id="rId4"/>
    <p:sldId id="359" r:id="rId5"/>
    <p:sldId id="351" r:id="rId6"/>
    <p:sldId id="322" r:id="rId7"/>
    <p:sldId id="350" r:id="rId8"/>
    <p:sldId id="358" r:id="rId9"/>
    <p:sldId id="348" r:id="rId10"/>
    <p:sldId id="349" r:id="rId11"/>
    <p:sldId id="323" r:id="rId12"/>
    <p:sldId id="356" r:id="rId13"/>
    <p:sldId id="354" r:id="rId14"/>
    <p:sldId id="326" r:id="rId15"/>
    <p:sldId id="331" r:id="rId16"/>
    <p:sldId id="334" r:id="rId17"/>
    <p:sldId id="336" r:id="rId18"/>
    <p:sldId id="353" r:id="rId19"/>
    <p:sldId id="339" r:id="rId20"/>
    <p:sldId id="342" r:id="rId21"/>
    <p:sldId id="343" r:id="rId22"/>
    <p:sldId id="344" r:id="rId23"/>
    <p:sldId id="346" r:id="rId24"/>
    <p:sldId id="357" r:id="rId25"/>
    <p:sldId id="352" r:id="rId26"/>
    <p:sldId id="355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82308"/>
    <a:srgbClr val="FFCC66"/>
    <a:srgbClr val="FF0066"/>
    <a:srgbClr val="008000"/>
    <a:srgbClr val="259EDB"/>
    <a:srgbClr val="EFF8C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153" autoAdjust="0"/>
  </p:normalViewPr>
  <p:slideViewPr>
    <p:cSldViewPr>
      <p:cViewPr varScale="1">
        <p:scale>
          <a:sx n="74" d="100"/>
          <a:sy n="74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376ECF-E21B-46B0-9566-9D8985BACFC5}" type="datetimeFigureOut">
              <a:rPr lang="en-US"/>
              <a:pPr>
                <a:defRPr/>
              </a:pPr>
              <a:t>12/29/2012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759063-AE24-4F39-BD30-562CDDE69E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98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9FD41-B516-4494-8A6D-ED9DB656D320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CD72-2F1C-45BF-B5AE-4F9A49B1D0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2582-5BB2-40DA-9405-6B12CA5F11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BD4-8041-4180-988F-E02B77B457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F0C4-8B08-4093-B3CB-16144BCCC1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2E19-3F81-4C65-AE83-0CFD7FBB9A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E6CE-3790-4F35-9227-C1D31C9501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0D58-6338-42E5-88EE-A1113203F9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6011-1E29-4A7C-923B-6753E29F6F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37EA-BC13-4B42-B88C-8DF1D9A356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5EAC-C0CE-41E5-87CC-937D669993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5C27-B548-4DE2-9F88-CD5CFE4B15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B90-54D3-4673-9FF8-B526756900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FF8C4"/>
              </a:gs>
              <a:gs pos="100000">
                <a:srgbClr val="EFF8C4">
                  <a:gamma/>
                  <a:tint val="54118"/>
                  <a:invGamma/>
                </a:srgbClr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CC6B0F-346A-4D31-BABD-D01C7F52BE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187450" y="1628775"/>
            <a:ext cx="7056438" cy="1728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INDIRECT CHOLINOMIMETICS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Pharmacology</a:t>
            </a:r>
          </a:p>
        </p:txBody>
      </p:sp>
      <p:graphicFrame>
        <p:nvGraphicFramePr>
          <p:cNvPr id="346126" name="Group 14"/>
          <p:cNvGraphicFramePr>
            <a:graphicFrameLocks noGrp="1"/>
          </p:cNvGraphicFramePr>
          <p:nvPr/>
        </p:nvGraphicFramePr>
        <p:xfrm>
          <a:off x="323850" y="3860800"/>
          <a:ext cx="8640763" cy="1387475"/>
        </p:xfrm>
        <a:graphic>
          <a:graphicData uri="http://schemas.openxmlformats.org/drawingml/2006/table">
            <a:tbl>
              <a:tblPr rtl="1"/>
              <a:tblGrid>
                <a:gridCol w="4319588"/>
                <a:gridCol w="4321175"/>
              </a:tblGrid>
              <a:tr h="1387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Prof. Alhaider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Pharmacology Department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f. Hanan 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agar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Pharmacology Department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68300"/>
            <a:ext cx="8664575" cy="6156325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II. Irreversible indirect cholinomimetics</a:t>
            </a:r>
          </a:p>
          <a:p>
            <a:pPr>
              <a:buFontTx/>
              <a:buNone/>
            </a:pPr>
            <a:endParaRPr lang="en-US" sz="1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Phosphate esters:  Pesticide Type</a:t>
            </a:r>
          </a:p>
          <a:p>
            <a:pPr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e.g. Ecothio</a:t>
            </a: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phate –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Isofluro</a:t>
            </a: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phate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very long duration of action</a:t>
            </a:r>
          </a:p>
          <a:p>
            <a:pPr>
              <a:lnSpc>
                <a:spcPct val="95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form very stable covalent bond with enzyme</a:t>
            </a:r>
          </a:p>
          <a:p>
            <a:pPr>
              <a:lnSpc>
                <a:spcPct val="95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All phosphates are lipid soluble except ecothiophate.</a:t>
            </a: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60350"/>
            <a:ext cx="8839200" cy="62642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Pharmacological effects of anticholinesterases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Char char="q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ALL Anticholinesterases have muscarinic and nicotinic actions 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(N &amp; M actions) and some have CNS effects.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60350"/>
            <a:ext cx="8839200" cy="62642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Pharmacological effects of </a:t>
            </a: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anticholinesterases</a:t>
            </a:r>
            <a:endParaRPr lang="en-US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endParaRPr lang="en-US" sz="1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Clr>
                <a:schemeClr val="accent2"/>
              </a:buClr>
              <a:buSzPct val="70000"/>
              <a:buFont typeface="Wingdings" pitchFamily="2" charset="2"/>
              <a:buChar char="q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actions </a:t>
            </a:r>
          </a:p>
          <a:p>
            <a:pPr marL="609600" indent="-609600">
              <a:buClr>
                <a:schemeClr val="accent2"/>
              </a:buClr>
              <a:buSzPct val="70000"/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Nicotinic actions </a:t>
            </a:r>
          </a:p>
          <a:p>
            <a:pPr marL="609600" indent="-609600">
              <a:buClr>
                <a:schemeClr val="accent2"/>
              </a:buClr>
              <a:buSzPct val="70000"/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CNS actions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09600" indent="-609600">
              <a:lnSpc>
                <a:spcPct val="115000"/>
              </a:lnSpc>
              <a:buClr>
                <a:srgbClr val="FF0066"/>
              </a:buClr>
              <a:buSzPct val="90000"/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Excitation, convulsion, respiratory failure, coma</a:t>
            </a:r>
          </a:p>
          <a:p>
            <a:pPr marL="609600" indent="-609600">
              <a:lnSpc>
                <a:spcPct val="115000"/>
              </a:lnSpc>
              <a:buClr>
                <a:srgbClr val="FF0066"/>
              </a:buClr>
              <a:buSzPct val="90000"/>
              <a:buFont typeface="Wingdings" pitchFamily="2" charset="2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lipid soluble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anticholinesterases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115000"/>
              </a:lnSpc>
              <a:buClr>
                <a:srgbClr val="FF0066"/>
              </a:buClr>
              <a:buSzPct val="90000"/>
              <a:buFont typeface="Wingdings" pitchFamily="2" charset="2"/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physostigmine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&amp; phosphate ester  (irreversible) except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Ecothiophate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>
              <a:lnSpc>
                <a:spcPct val="80000"/>
              </a:lnSpc>
              <a:buClr>
                <a:srgbClr val="FF0066"/>
              </a:buClr>
              <a:buSzPct val="90000"/>
              <a:buFont typeface="Wingdings" pitchFamily="2" charset="2"/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</a:t>
            </a:r>
          </a:p>
        </p:txBody>
      </p:sp>
      <p:graphicFrame>
        <p:nvGraphicFramePr>
          <p:cNvPr id="24613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250825" y="785813"/>
          <a:ext cx="8713788" cy="5810696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Decrease in intraocular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 (   heart rate )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bronchial secretion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motility (peristalsis)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sweat, saliva, lacrimal, bronchial, intestinal secretions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962400" y="2133600"/>
            <a:ext cx="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0350"/>
            <a:ext cx="8496300" cy="62642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Neuromuscular junction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Therapeutic dose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muscle contraction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Toxic dose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persistent depolarization &amp; paralysis.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Ganglia: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stimulation of sympathetic and parasympathetic ganglia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Adrenal medulla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release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(A &amp; NA) and  increase blood pressure 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Nicotinic actions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Indirect Cholinomimetics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30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3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Edrophonium</a:t>
            </a: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endParaRPr lang="en-US" sz="3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Short acting Reversible &amp;</a:t>
            </a: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anticholinesterase</a:t>
            </a: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alcohol</a:t>
            </a: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Polar </a:t>
            </a: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NOT absorbed orally </a:t>
            </a:r>
            <a:r>
              <a:rPr lang="en-US" sz="30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(given by injection)</a:t>
            </a:r>
            <a:endParaRPr lang="en-US" sz="3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attach mainly to anionic site by weak hydrogen bond. </a:t>
            </a: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Has short duration of action (5-15 min.)</a:t>
            </a:r>
            <a:endParaRPr lang="en-US" sz="30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5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for diagnosis of myasthenia gravis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lum bright="-28000" contrast="14000"/>
          </a:blip>
          <a:srcRect/>
          <a:stretch>
            <a:fillRect/>
          </a:stretch>
        </p:blipFill>
        <p:spPr bwMode="auto">
          <a:xfrm>
            <a:off x="5791200" y="12192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52400"/>
            <a:ext cx="8667750" cy="6300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Physostigmine</a:t>
            </a:r>
            <a:endParaRPr lang="en-US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FontTx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Intermediate action &amp; Reversible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anticholinesterase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FontTx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Tertiary ammonium compound</a:t>
            </a:r>
            <a:r>
              <a:rPr lang="en-US" sz="3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lnSpc>
                <a:spcPct val="115000"/>
              </a:lnSpc>
              <a:buFontTx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Non polar (lipid soluble)</a:t>
            </a:r>
          </a:p>
          <a:p>
            <a:pPr marL="0" indent="0">
              <a:lnSpc>
                <a:spcPct val="115000"/>
              </a:lnSpc>
              <a:buFontTx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Good lipid solubility</a:t>
            </a:r>
          </a:p>
          <a:p>
            <a:pPr marL="0" indent="0">
              <a:lnSpc>
                <a:spcPct val="115000"/>
              </a:lnSpc>
              <a:buFontTx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Good oral absorption</a:t>
            </a:r>
          </a:p>
          <a:p>
            <a:pPr marL="0" indent="0">
              <a:lnSpc>
                <a:spcPct val="115000"/>
              </a:lnSpc>
              <a:buFontTx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cross BBB </a:t>
            </a:r>
            <a:r>
              <a:rPr lang="en-US" sz="3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(has CNS effects)</a:t>
            </a:r>
          </a:p>
          <a:p>
            <a:pPr marL="0" indent="0">
              <a:lnSpc>
                <a:spcPct val="115000"/>
              </a:lnSpc>
              <a:buFontTx/>
              <a:buNone/>
            </a:pPr>
            <a:r>
              <a:rPr lang="en-US" sz="3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Clr>
                <a:srgbClr val="FF0066"/>
              </a:buClr>
              <a:buSzPct val="50000"/>
              <a:buFont typeface="Wingdings" pitchFamily="2" charset="2"/>
              <a:buChar char="q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Glaucoma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Clr>
                <a:srgbClr val="FF0066"/>
              </a:buClr>
              <a:buSzPct val="50000"/>
              <a:buFont typeface="Wingdings" pitchFamily="2" charset="2"/>
              <a:buChar char="q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atropine toxicity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lum bright="-32000" contrast="20000"/>
          </a:blip>
          <a:srcRect/>
          <a:stretch>
            <a:fillRect/>
          </a:stretch>
        </p:blipFill>
        <p:spPr bwMode="auto">
          <a:xfrm>
            <a:off x="4419600" y="2057400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228600"/>
            <a:ext cx="8664575" cy="63690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Neostigmine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Intermediate Reversible anticholinesterase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Quaternary ammonium comp.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Polar compound</a:t>
            </a:r>
          </a:p>
          <a:p>
            <a:pPr marL="0" indent="0">
              <a:lnSpc>
                <a:spcPct val="90000"/>
              </a:lnSpc>
              <a:buClr>
                <a:srgbClr val="FF0066"/>
              </a:buClr>
              <a:buSzPct val="55000"/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Can be used orally</a:t>
            </a:r>
          </a:p>
          <a:p>
            <a:pPr marL="0" indent="0">
              <a:lnSpc>
                <a:spcPct val="90000"/>
              </a:lnSpc>
              <a:buClr>
                <a:srgbClr val="FF0066"/>
              </a:buClr>
              <a:buSzPct val="55000"/>
              <a:buFont typeface="Wingdings" pitchFamily="2" charset="2"/>
              <a:buNone/>
            </a:pPr>
            <a:r>
              <a:rPr lang="en-US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No CNS effect</a:t>
            </a:r>
          </a:p>
          <a:p>
            <a:pPr marL="0" indent="0">
              <a:lnSpc>
                <a:spcPct val="90000"/>
              </a:lnSpc>
              <a:buClr>
                <a:srgbClr val="FF0066"/>
              </a:buClr>
              <a:buSzPct val="55000"/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Has muscarinic &amp; nicotinic actions</a:t>
            </a:r>
          </a:p>
          <a:p>
            <a:pPr marL="0" indent="0">
              <a:lnSpc>
                <a:spcPct val="90000"/>
              </a:lnSpc>
              <a:buClr>
                <a:srgbClr val="FF0066"/>
              </a:buClr>
              <a:buSzPct val="55000"/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(prominent on GIT &amp; urinary tract).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Treatment of myasthenia gravis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Paralytic ileus &amp; Urinary retention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Curare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intoxication</a:t>
            </a:r>
            <a:endParaRPr lang="en-US" sz="2800" b="1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lum bright="-30000" contrast="32000"/>
          </a:blip>
          <a:srcRect/>
          <a:stretch>
            <a:fillRect/>
          </a:stretch>
        </p:blipFill>
        <p:spPr bwMode="auto">
          <a:xfrm>
            <a:off x="5715000" y="762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75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5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152400"/>
            <a:ext cx="8001000" cy="609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Summary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Carbamate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esters</a:t>
            </a:r>
          </a:p>
        </p:txBody>
      </p:sp>
      <p:graphicFrame>
        <p:nvGraphicFramePr>
          <p:cNvPr id="27688" name="Group 40"/>
          <p:cNvGraphicFramePr>
            <a:graphicFrameLocks noGrp="1"/>
          </p:cNvGraphicFramePr>
          <p:nvPr/>
        </p:nvGraphicFramePr>
        <p:xfrm>
          <a:off x="152400" y="989013"/>
          <a:ext cx="8839200" cy="5350828"/>
        </p:xfrm>
        <a:graphic>
          <a:graphicData uri="http://schemas.openxmlformats.org/drawingml/2006/table">
            <a:tbl>
              <a:tblPr rtl="1"/>
              <a:tblGrid>
                <a:gridCol w="3429000"/>
                <a:gridCol w="1654175"/>
                <a:gridCol w="1546225"/>
                <a:gridCol w="220980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Kinetics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treatment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Curare 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atropine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Lipid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muscarinic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Pyridostigmine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Ambenonium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8913"/>
            <a:ext cx="8740775" cy="63357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Indirect Cholinomimetics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(Organophosphorous compounds)</a:t>
            </a:r>
          </a:p>
          <a:p>
            <a:pPr algn="ctr"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Ecothiophate </a:t>
            </a:r>
          </a:p>
          <a:p>
            <a:pPr>
              <a:buFontTx/>
              <a:buNone/>
            </a:pPr>
            <a:r>
              <a:rPr lang="en-US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Irreversible anticholinesterase 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Binds to cholinesterase by strong covalent bond. 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Have very long duration of action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Aging make bond extremely stable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All are highly lipid soluble except </a:t>
            </a:r>
            <a:r>
              <a:rPr lang="en-US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ecothiophate 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Used for glaucoma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333375"/>
            <a:ext cx="8839200" cy="61912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Indirect acting cholinomimetic drugs </a:t>
            </a:r>
          </a:p>
          <a:p>
            <a:pPr marL="0" indent="0">
              <a:buFontTx/>
              <a:buNone/>
            </a:pPr>
            <a:endParaRPr lang="en-US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What students should know: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Classification of indirect acting cholinomimetics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Mechanism of action, kinetics, dynamics and uses of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    anticholinesterases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Adverse effects &amp; contraindications of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anticholinesterases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Symptoms and treatment of organphosphorous toxicity.</a:t>
            </a:r>
          </a:p>
          <a:p>
            <a:pPr marL="0" indent="0">
              <a:buFont typeface="Wingdings" pitchFamily="2" charset="2"/>
              <a:buNone/>
            </a:pPr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33375"/>
            <a:ext cx="8642350" cy="61912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Organophosphorous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compounds toxicity (pesticide like)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Sever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hypotension.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bronchospasm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Increased GIT motility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cramps &amp; diarrhea.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CNS effects 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convulsion, coma and respiratory failure.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Twitching of skeletal muscles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muscle weakness.</a:t>
            </a:r>
          </a:p>
          <a:p>
            <a:pPr>
              <a:lnSpc>
                <a:spcPct val="12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33375"/>
            <a:ext cx="8497888" cy="60483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Treatment of organophosphate toxicity</a:t>
            </a:r>
          </a:p>
          <a:p>
            <a:pPr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Support respiration</a:t>
            </a:r>
          </a:p>
          <a:p>
            <a:pPr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Cholinesterase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reactivators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Oximes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Atropine (to block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&amp; central  actions).</a:t>
            </a:r>
            <a:endParaRPr lang="ar-S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96863"/>
            <a:ext cx="8642350" cy="6227762"/>
          </a:xfrm>
        </p:spPr>
        <p:txBody>
          <a:bodyPr/>
          <a:lstStyle/>
          <a:p>
            <a:pPr marL="168275" indent="-168275" algn="ctr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OXIMES </a:t>
            </a:r>
          </a:p>
          <a:p>
            <a:pPr marL="168275" indent="-168275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Pralidoxime  (PAM)</a:t>
            </a:r>
          </a:p>
          <a:p>
            <a:pPr marL="168275" indent="-168275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cholinesterase reactivator </a:t>
            </a:r>
          </a:p>
          <a:p>
            <a:pPr marL="168275" indent="-168275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stimulates the hydrolytic regeneration of   cholinesterase enzyme.</a:t>
            </a:r>
          </a:p>
          <a:p>
            <a:pPr marL="168275" indent="-168275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reactivates recently inhibited enzymes before aging.</a:t>
            </a:r>
          </a:p>
          <a:p>
            <a:pPr marL="168275" indent="-168275">
              <a:lnSpc>
                <a:spcPct val="90000"/>
              </a:lnSpc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168275" indent="-168275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Uses </a:t>
            </a:r>
          </a:p>
          <a:p>
            <a:pPr marL="168275" indent="-168275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I.V. </a:t>
            </a:r>
            <a:r>
              <a:rPr lang="en-US" b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over 15-30 min for organophosphate intoxication. </a:t>
            </a:r>
          </a:p>
          <a:p>
            <a:pPr marL="168275" indent="-168275">
              <a:lnSpc>
                <a:spcPct val="120000"/>
              </a:lnSpc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33375"/>
            <a:ext cx="8642350" cy="6191250"/>
          </a:xfrm>
        </p:spPr>
        <p:txBody>
          <a:bodyPr/>
          <a:lstStyle/>
          <a:p>
            <a:pPr marL="292100" lvl="1" indent="0">
              <a:buFontTx/>
              <a:buNone/>
            </a:pPr>
            <a:r>
              <a:rPr lang="en-US" sz="3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Donepezil</a:t>
            </a:r>
            <a:endParaRPr lang="en-US" sz="3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00" lvl="1" indent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Anticholinesterase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drugs. </a:t>
            </a:r>
          </a:p>
          <a:p>
            <a:pPr marL="292100" lvl="1" indent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Given orally.</a:t>
            </a:r>
          </a:p>
          <a:p>
            <a:pPr marL="292100" lvl="1" indent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Used for treatment of dementia of </a:t>
            </a:r>
          </a:p>
          <a:p>
            <a:pPr marL="292100" lvl="1" indent="0">
              <a:buFontTx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Alzheimer’s disease.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458200" cy="1143000"/>
          </a:xfrm>
          <a:noFill/>
        </p:spPr>
        <p:txBody>
          <a:bodyPr anchor="t"/>
          <a:lstStyle/>
          <a:p>
            <a:r>
              <a:rPr lang="en-US" sz="2400" b="1" smtClean="0"/>
              <a:t>Clinical pharmacology of acetylcholinesterase inhibitors</a:t>
            </a:r>
          </a:p>
        </p:txBody>
      </p:sp>
      <p:sp>
        <p:nvSpPr>
          <p:cNvPr id="36867" name="Line 25"/>
          <p:cNvSpPr>
            <a:spLocks noChangeShapeType="1"/>
          </p:cNvSpPr>
          <p:nvPr/>
        </p:nvSpPr>
        <p:spPr bwMode="auto">
          <a:xfrm>
            <a:off x="152400" y="3048000"/>
            <a:ext cx="8839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68" name="Rectangle 66"/>
          <p:cNvSpPr>
            <a:spLocks noChangeArrowheads="1"/>
          </p:cNvSpPr>
          <p:nvPr/>
        </p:nvSpPr>
        <p:spPr bwMode="auto">
          <a:xfrm>
            <a:off x="290513" y="26971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b="1">
                <a:solidFill>
                  <a:srgbClr val="FFFFCC"/>
                </a:solidFill>
              </a:rPr>
              <a:t>Drug</a:t>
            </a:r>
          </a:p>
        </p:txBody>
      </p:sp>
      <p:sp>
        <p:nvSpPr>
          <p:cNvPr id="36869" name="Rectangle 67"/>
          <p:cNvSpPr>
            <a:spLocks noChangeArrowheads="1"/>
          </p:cNvSpPr>
          <p:nvPr/>
        </p:nvSpPr>
        <p:spPr bwMode="auto">
          <a:xfrm>
            <a:off x="2057400" y="2465388"/>
            <a:ext cx="812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b="1">
                <a:solidFill>
                  <a:srgbClr val="FF0000"/>
                </a:solidFill>
              </a:rPr>
              <a:t>Type of</a:t>
            </a:r>
          </a:p>
        </p:txBody>
      </p:sp>
      <p:sp>
        <p:nvSpPr>
          <p:cNvPr id="36870" name="Rectangle 68"/>
          <p:cNvSpPr>
            <a:spLocks noChangeArrowheads="1"/>
          </p:cNvSpPr>
          <p:nvPr/>
        </p:nvSpPr>
        <p:spPr bwMode="auto">
          <a:xfrm>
            <a:off x="2057400" y="2697163"/>
            <a:ext cx="102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b="1">
                <a:solidFill>
                  <a:srgbClr val="FF0000"/>
                </a:solidFill>
              </a:rPr>
              <a:t>inhibition</a:t>
            </a:r>
          </a:p>
        </p:txBody>
      </p:sp>
      <p:sp>
        <p:nvSpPr>
          <p:cNvPr id="36871" name="Rectangle 69"/>
          <p:cNvSpPr>
            <a:spLocks noChangeArrowheads="1"/>
          </p:cNvSpPr>
          <p:nvPr/>
        </p:nvSpPr>
        <p:spPr bwMode="auto">
          <a:xfrm>
            <a:off x="3276600" y="2465388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b="1">
                <a:solidFill>
                  <a:srgbClr val="FF0000"/>
                </a:solidFill>
              </a:rPr>
              <a:t>Route of</a:t>
            </a:r>
          </a:p>
        </p:txBody>
      </p:sp>
      <p:sp>
        <p:nvSpPr>
          <p:cNvPr id="36872" name="Rectangle 70"/>
          <p:cNvSpPr>
            <a:spLocks noChangeArrowheads="1"/>
          </p:cNvSpPr>
          <p:nvPr/>
        </p:nvSpPr>
        <p:spPr bwMode="auto">
          <a:xfrm>
            <a:off x="3276600" y="2697163"/>
            <a:ext cx="157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b="1">
                <a:solidFill>
                  <a:srgbClr val="FF0000"/>
                </a:solidFill>
              </a:rPr>
              <a:t>administration</a:t>
            </a:r>
          </a:p>
        </p:txBody>
      </p:sp>
      <p:sp>
        <p:nvSpPr>
          <p:cNvPr id="36873" name="Rectangle 71"/>
          <p:cNvSpPr>
            <a:spLocks noChangeArrowheads="1"/>
          </p:cNvSpPr>
          <p:nvPr/>
        </p:nvSpPr>
        <p:spPr bwMode="auto">
          <a:xfrm>
            <a:off x="4962525" y="26971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b="1">
                <a:solidFill>
                  <a:srgbClr val="FF0000"/>
                </a:solidFill>
              </a:rPr>
              <a:t>Clinical Use</a:t>
            </a:r>
          </a:p>
        </p:txBody>
      </p:sp>
      <p:sp>
        <p:nvSpPr>
          <p:cNvPr id="36874" name="Rectangle 72"/>
          <p:cNvSpPr>
            <a:spLocks noChangeArrowheads="1"/>
          </p:cNvSpPr>
          <p:nvPr/>
        </p:nvSpPr>
        <p:spPr bwMode="auto">
          <a:xfrm>
            <a:off x="290513" y="3222625"/>
            <a:ext cx="1331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0000"/>
                </a:solidFill>
              </a:rPr>
              <a:t>Edrophonium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75" name="Rectangle 73"/>
          <p:cNvSpPr>
            <a:spLocks noChangeArrowheads="1"/>
          </p:cNvSpPr>
          <p:nvPr/>
        </p:nvSpPr>
        <p:spPr bwMode="auto">
          <a:xfrm>
            <a:off x="2259013" y="3222625"/>
            <a:ext cx="3635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Rev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76" name="Rectangle 74"/>
          <p:cNvSpPr>
            <a:spLocks noChangeArrowheads="1"/>
          </p:cNvSpPr>
          <p:nvPr/>
        </p:nvSpPr>
        <p:spPr bwMode="auto">
          <a:xfrm>
            <a:off x="3276600" y="3222625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IM or IV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77" name="Rectangle 75"/>
          <p:cNvSpPr>
            <a:spLocks noChangeArrowheads="1"/>
          </p:cNvSpPr>
          <p:nvPr/>
        </p:nvSpPr>
        <p:spPr bwMode="auto">
          <a:xfrm>
            <a:off x="4962525" y="3222625"/>
            <a:ext cx="298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Diagnostic for Myasthenia Gravis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78" name="Rectangle 76"/>
          <p:cNvSpPr>
            <a:spLocks noChangeArrowheads="1"/>
          </p:cNvSpPr>
          <p:nvPr/>
        </p:nvSpPr>
        <p:spPr bwMode="auto">
          <a:xfrm>
            <a:off x="290513" y="3455988"/>
            <a:ext cx="1231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0000"/>
                </a:solidFill>
              </a:rPr>
              <a:t>Neostigmine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79" name="Rectangle 77"/>
          <p:cNvSpPr>
            <a:spLocks noChangeArrowheads="1"/>
          </p:cNvSpPr>
          <p:nvPr/>
        </p:nvSpPr>
        <p:spPr bwMode="auto">
          <a:xfrm>
            <a:off x="2259013" y="3455988"/>
            <a:ext cx="363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Rev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0" name="Rectangle 78"/>
          <p:cNvSpPr>
            <a:spLocks noChangeArrowheads="1"/>
          </p:cNvSpPr>
          <p:nvPr/>
        </p:nvSpPr>
        <p:spPr bwMode="auto">
          <a:xfrm>
            <a:off x="3276600" y="3455988"/>
            <a:ext cx="1223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IM, IV, or oral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1" name="Rectangle 79"/>
          <p:cNvSpPr>
            <a:spLocks noChangeArrowheads="1"/>
          </p:cNvSpPr>
          <p:nvPr/>
        </p:nvSpPr>
        <p:spPr bwMode="auto">
          <a:xfrm>
            <a:off x="4962525" y="3455988"/>
            <a:ext cx="3952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Myasthenia Gravis, post-operative ileus and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2" name="Rectangle 80"/>
          <p:cNvSpPr>
            <a:spLocks noChangeArrowheads="1"/>
          </p:cNvSpPr>
          <p:nvPr/>
        </p:nvSpPr>
        <p:spPr bwMode="auto">
          <a:xfrm>
            <a:off x="4962525" y="3687763"/>
            <a:ext cx="3125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bladder distention, surgical adjunct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3" name="Rectangle 81"/>
          <p:cNvSpPr>
            <a:spLocks noChangeArrowheads="1"/>
          </p:cNvSpPr>
          <p:nvPr/>
        </p:nvSpPr>
        <p:spPr bwMode="auto">
          <a:xfrm>
            <a:off x="290513" y="3922713"/>
            <a:ext cx="1458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0000"/>
                </a:solidFill>
              </a:rPr>
              <a:t>Physostigmine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84" name="Rectangle 82"/>
          <p:cNvSpPr>
            <a:spLocks noChangeArrowheads="1"/>
          </p:cNvSpPr>
          <p:nvPr/>
        </p:nvSpPr>
        <p:spPr bwMode="auto">
          <a:xfrm>
            <a:off x="2259013" y="3922713"/>
            <a:ext cx="363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Rev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5" name="Rectangle 83"/>
          <p:cNvSpPr>
            <a:spLocks noChangeArrowheads="1"/>
          </p:cNvSpPr>
          <p:nvPr/>
        </p:nvSpPr>
        <p:spPr bwMode="auto">
          <a:xfrm>
            <a:off x="3276600" y="3922713"/>
            <a:ext cx="1301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IM, IV, or local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6" name="Rectangle 84"/>
          <p:cNvSpPr>
            <a:spLocks noChangeArrowheads="1"/>
          </p:cNvSpPr>
          <p:nvPr/>
        </p:nvSpPr>
        <p:spPr bwMode="auto">
          <a:xfrm>
            <a:off x="4962525" y="3922713"/>
            <a:ext cx="3906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Glaucoma, Alzheimer’s disease, antidote to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7" name="Rectangle 85"/>
          <p:cNvSpPr>
            <a:spLocks noChangeArrowheads="1"/>
          </p:cNvSpPr>
          <p:nvPr/>
        </p:nvSpPr>
        <p:spPr bwMode="auto">
          <a:xfrm>
            <a:off x="4962525" y="4157663"/>
            <a:ext cx="218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anticholinergic overdose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88" name="Rectangle 86"/>
          <p:cNvSpPr>
            <a:spLocks noChangeArrowheads="1"/>
          </p:cNvSpPr>
          <p:nvPr/>
        </p:nvSpPr>
        <p:spPr bwMode="auto">
          <a:xfrm>
            <a:off x="290513" y="4389438"/>
            <a:ext cx="714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0000"/>
                </a:solidFill>
              </a:rPr>
              <a:t>Tacrine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89" name="Rectangle 87"/>
          <p:cNvSpPr>
            <a:spLocks noChangeArrowheads="1"/>
          </p:cNvSpPr>
          <p:nvPr/>
        </p:nvSpPr>
        <p:spPr bwMode="auto">
          <a:xfrm>
            <a:off x="2259013" y="4389438"/>
            <a:ext cx="363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Rev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0" name="Rectangle 88"/>
          <p:cNvSpPr>
            <a:spLocks noChangeArrowheads="1"/>
          </p:cNvSpPr>
          <p:nvPr/>
        </p:nvSpPr>
        <p:spPr bwMode="auto">
          <a:xfrm>
            <a:off x="3276600" y="4389438"/>
            <a:ext cx="384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Oral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1" name="Rectangle 89"/>
          <p:cNvSpPr>
            <a:spLocks noChangeArrowheads="1"/>
          </p:cNvSpPr>
          <p:nvPr/>
        </p:nvSpPr>
        <p:spPr bwMode="auto">
          <a:xfrm>
            <a:off x="4962525" y="4389438"/>
            <a:ext cx="1825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Alzheimer’s disease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2" name="Rectangle 90"/>
          <p:cNvSpPr>
            <a:spLocks noChangeArrowheads="1"/>
          </p:cNvSpPr>
          <p:nvPr/>
        </p:nvSpPr>
        <p:spPr bwMode="auto">
          <a:xfrm>
            <a:off x="290513" y="4624388"/>
            <a:ext cx="968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0000"/>
                </a:solidFill>
              </a:rPr>
              <a:t>Donepezil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93" name="Rectangle 91"/>
          <p:cNvSpPr>
            <a:spLocks noChangeArrowheads="1"/>
          </p:cNvSpPr>
          <p:nvPr/>
        </p:nvSpPr>
        <p:spPr bwMode="auto">
          <a:xfrm>
            <a:off x="2259013" y="4624388"/>
            <a:ext cx="363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Rev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4" name="Rectangle 92"/>
          <p:cNvSpPr>
            <a:spLocks noChangeArrowheads="1"/>
          </p:cNvSpPr>
          <p:nvPr/>
        </p:nvSpPr>
        <p:spPr bwMode="auto">
          <a:xfrm>
            <a:off x="3276600" y="4624388"/>
            <a:ext cx="384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Oral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5" name="Rectangle 93"/>
          <p:cNvSpPr>
            <a:spLocks noChangeArrowheads="1"/>
          </p:cNvSpPr>
          <p:nvPr/>
        </p:nvSpPr>
        <p:spPr bwMode="auto">
          <a:xfrm>
            <a:off x="4962525" y="4624388"/>
            <a:ext cx="1825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Alzheimer’s disease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6" name="Rectangle 94"/>
          <p:cNvSpPr>
            <a:spLocks noChangeArrowheads="1"/>
          </p:cNvSpPr>
          <p:nvPr/>
        </p:nvSpPr>
        <p:spPr bwMode="auto">
          <a:xfrm>
            <a:off x="290513" y="4857750"/>
            <a:ext cx="1425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0000"/>
                </a:solidFill>
              </a:rPr>
              <a:t>Isofluorophate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97" name="Rectangle 95"/>
          <p:cNvSpPr>
            <a:spLocks noChangeArrowheads="1"/>
          </p:cNvSpPr>
          <p:nvPr/>
        </p:nvSpPr>
        <p:spPr bwMode="auto">
          <a:xfrm>
            <a:off x="2259013" y="4857750"/>
            <a:ext cx="412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Irrev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8" name="Rectangle 96"/>
          <p:cNvSpPr>
            <a:spLocks noChangeArrowheads="1"/>
          </p:cNvSpPr>
          <p:nvPr/>
        </p:nvSpPr>
        <p:spPr bwMode="auto">
          <a:xfrm>
            <a:off x="3276600" y="4857750"/>
            <a:ext cx="484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Local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899" name="Rectangle 97"/>
          <p:cNvSpPr>
            <a:spLocks noChangeArrowheads="1"/>
          </p:cNvSpPr>
          <p:nvPr/>
        </p:nvSpPr>
        <p:spPr bwMode="auto">
          <a:xfrm>
            <a:off x="4962525" y="4857750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Glaucoma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900" name="Rectangle 98"/>
          <p:cNvSpPr>
            <a:spLocks noChangeArrowheads="1"/>
          </p:cNvSpPr>
          <p:nvPr/>
        </p:nvSpPr>
        <p:spPr bwMode="auto">
          <a:xfrm>
            <a:off x="290513" y="5089525"/>
            <a:ext cx="1423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 b="1">
                <a:solidFill>
                  <a:srgbClr val="FF0000"/>
                </a:solidFill>
              </a:rPr>
              <a:t>Echothiophate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901" name="Rectangle 99"/>
          <p:cNvSpPr>
            <a:spLocks noChangeArrowheads="1"/>
          </p:cNvSpPr>
          <p:nvPr/>
        </p:nvSpPr>
        <p:spPr bwMode="auto">
          <a:xfrm>
            <a:off x="2259013" y="5089525"/>
            <a:ext cx="412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Irrev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902" name="Rectangle 100"/>
          <p:cNvSpPr>
            <a:spLocks noChangeArrowheads="1"/>
          </p:cNvSpPr>
          <p:nvPr/>
        </p:nvSpPr>
        <p:spPr bwMode="auto">
          <a:xfrm>
            <a:off x="3276600" y="5089525"/>
            <a:ext cx="484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Local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903" name="Rectangle 101"/>
          <p:cNvSpPr>
            <a:spLocks noChangeArrowheads="1"/>
          </p:cNvSpPr>
          <p:nvPr/>
        </p:nvSpPr>
        <p:spPr bwMode="auto">
          <a:xfrm>
            <a:off x="4962525" y="5089525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22263" indent="-322263" defTabSz="858838"/>
            <a:r>
              <a:rPr lang="en-US" sz="1600">
                <a:solidFill>
                  <a:srgbClr val="FF0000"/>
                </a:solidFill>
              </a:rPr>
              <a:t>Glaucoma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0"/>
            <a:ext cx="7958138" cy="609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Summary of Indirect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Cholinomimetics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9334" name="Group 70"/>
          <p:cNvGraphicFramePr>
            <a:graphicFrameLocks noGrp="1"/>
          </p:cNvGraphicFramePr>
          <p:nvPr/>
        </p:nvGraphicFramePr>
        <p:xfrm>
          <a:off x="152400" y="685800"/>
          <a:ext cx="8915400" cy="6096000"/>
        </p:xfrm>
        <a:graphic>
          <a:graphicData uri="http://schemas.openxmlformats.org/drawingml/2006/table">
            <a:tbl>
              <a:tblPr rtl="1"/>
              <a:tblGrid>
                <a:gridCol w="3817937"/>
                <a:gridCol w="2638425"/>
                <a:gridCol w="2459038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Diagnosis of Myasthenia gravis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Very Short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5-15 min, Polar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Edrophonium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Myasthenia gravis treatment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Paralytic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ileus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Urinary retention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curare   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  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Neostigmine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atropine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Lipid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Physostigmine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M,N, CNS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Myasthenia gravis 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   3-6, polar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Ambenonium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Pyridostigmine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Glaucoma.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Long  100hr,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Ecothiophate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dementia of Alzheimer’s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disease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Donepezil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8200" cy="533400"/>
          </a:xfrm>
        </p:spPr>
        <p:txBody>
          <a:bodyPr/>
          <a:lstStyle/>
          <a:p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Summary for cholinomimetics &amp; their uses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0"/>
            <a:ext cx="8763000" cy="5715000"/>
          </a:xfrm>
        </p:spPr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r>
              <a:rPr lang="en-US" sz="3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Eye :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treatment of glaucoma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Pilocarpine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(direct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agonist)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Physostigmine-Ecothiophate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(indirect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cholinomimetics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65000"/>
              </a:lnSpc>
              <a:buFontTx/>
              <a:buNone/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Urinary retention and paralytic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ileus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Bethanechol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(direct)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indirect)</a:t>
            </a: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5000"/>
              </a:lnSpc>
              <a:buFontTx/>
              <a:buNone/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Myasthenia gravis  (only indirect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cholinomimetics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Pyridostigmine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Why not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physostigmine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65000"/>
              </a:lnSpc>
              <a:buFontTx/>
              <a:buNone/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Xerostomia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Pilocarpine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Cevimeline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Sjogren’s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syndrome)</a:t>
            </a:r>
          </a:p>
          <a:p>
            <a:pPr>
              <a:lnSpc>
                <a:spcPct val="65000"/>
              </a:lnSpc>
              <a:buFontTx/>
              <a:buNone/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Alzheimer’s disease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Donepezil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w_pa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31900"/>
            <a:ext cx="88931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838200"/>
            <a:ext cx="8439150" cy="5562600"/>
          </a:xfrm>
        </p:spPr>
        <p:txBody>
          <a:bodyPr/>
          <a:lstStyle/>
          <a:p>
            <a: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  <a:t>Thank you</a:t>
            </a:r>
            <a:b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</a:br>
            <a: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  <a:t/>
            </a:r>
            <a:b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</a:br>
            <a: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  <a:t/>
            </a:r>
            <a:b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</a:br>
            <a: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  <a:t/>
            </a:r>
            <a:b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</a:br>
            <a:r>
              <a:rPr lang="en-US" sz="7200" smtClean="0">
                <a:solidFill>
                  <a:schemeClr val="tx1"/>
                </a:solidFill>
                <a:latin typeface="Bodoni MT Black" pitchFamily="18" charset="0"/>
              </a:rPr>
              <a:t>Any Questions ?</a:t>
            </a:r>
            <a:r>
              <a:rPr lang="en-US" sz="4000" smtClean="0">
                <a:solidFill>
                  <a:schemeClr val="tx1"/>
                </a:solidFill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8913"/>
            <a:ext cx="8736013" cy="6408737"/>
          </a:xfrm>
          <a:ln w="19050">
            <a:solidFill>
              <a:srgbClr val="00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Indirect cholinomimetics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(anticholinesterases)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Mechanism of action: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smtClean="0">
                <a:latin typeface="Times New Roman" pitchFamily="18" charset="0"/>
                <a:cs typeface="Times New Roman" pitchFamily="18" charset="0"/>
              </a:rPr>
              <a:t>Anticholinesterases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inhibit action of acetylcholinesterase on Ach thus prevent hydrolysis of Ach and increases its concentration at the cholinergic receptors </a:t>
            </a:r>
            <a:r>
              <a:rPr lang="en-US" sz="3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(both nicotinic and muscarinic).</a:t>
            </a:r>
          </a:p>
          <a:p>
            <a:pPr>
              <a:lnSpc>
                <a:spcPct val="125000"/>
              </a:lnSpc>
              <a:buFontTx/>
              <a:buNone/>
            </a:pPr>
            <a:endParaRPr lang="en-US" sz="30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Cholinergic transmission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lum bright="-22000" contrast="46000"/>
          </a:blip>
          <a:srcRect/>
          <a:stretch>
            <a:fillRect/>
          </a:stretch>
        </p:blipFill>
        <p:spPr bwMode="auto">
          <a:xfrm>
            <a:off x="152400" y="836613"/>
            <a:ext cx="87407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8913"/>
            <a:ext cx="8736013" cy="640873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Indirect cholinomimetics (anticholinesterases) </a:t>
            </a:r>
          </a:p>
          <a:p>
            <a:pPr>
              <a:buFontTx/>
              <a:buNone/>
            </a:pPr>
            <a:endParaRPr lang="en-US" sz="28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anticholinesterases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2895600" y="2362200"/>
            <a:ext cx="1066800" cy="8382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Ach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>
            <a:off x="4953000" y="1143000"/>
            <a:ext cx="2895600" cy="3276600"/>
          </a:xfrm>
          <a:prstGeom prst="rightArrowCallout">
            <a:avLst>
              <a:gd name="adj1" fmla="val 28289"/>
              <a:gd name="adj2" fmla="val 2828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Nicotinic </a:t>
            </a:r>
          </a:p>
          <a:p>
            <a:pPr algn="ctr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Muscarinic</a:t>
            </a:r>
          </a:p>
          <a:p>
            <a:pPr algn="ctr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receptors</a:t>
            </a:r>
          </a:p>
          <a:p>
            <a:pPr algn="ctr">
              <a:defRPr/>
            </a:pP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7696200" y="2468563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Effects     </a:t>
            </a:r>
          </a:p>
        </p:txBody>
      </p:sp>
      <p:sp>
        <p:nvSpPr>
          <p:cNvPr id="137231" name="Line 15"/>
          <p:cNvSpPr>
            <a:spLocks noChangeShapeType="1"/>
          </p:cNvSpPr>
          <p:nvPr/>
        </p:nvSpPr>
        <p:spPr bwMode="auto">
          <a:xfrm>
            <a:off x="4038600" y="28194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 flipH="1">
            <a:off x="838200" y="28956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533400" y="19812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latin typeface="Arial" charset="0"/>
                <a:cs typeface="Arial" charset="0"/>
              </a:rPr>
              <a:t>cholinesterase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381000" y="4038600"/>
            <a:ext cx="3429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  <a:cs typeface="Arial" charset="0"/>
              </a:rPr>
              <a:t>Choline + Acetate</a:t>
            </a:r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13716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9" name="Line 20"/>
          <p:cNvSpPr>
            <a:spLocks noChangeShapeType="1"/>
          </p:cNvSpPr>
          <p:nvPr/>
        </p:nvSpPr>
        <p:spPr bwMode="auto">
          <a:xfrm flipH="1">
            <a:off x="838200" y="1905000"/>
            <a:ext cx="685800" cy="914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13500000">
              <a:srgbClr val="99003D"/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7420" name="Line 22"/>
          <p:cNvSpPr>
            <a:spLocks noChangeShapeType="1"/>
          </p:cNvSpPr>
          <p:nvPr/>
        </p:nvSpPr>
        <p:spPr bwMode="auto">
          <a:xfrm>
            <a:off x="990600" y="1828800"/>
            <a:ext cx="6858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13500000">
              <a:srgbClr val="99003D"/>
            </a:prst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>
          <a:xfrm>
            <a:off x="1828800" y="2125663"/>
            <a:ext cx="5514975" cy="1150937"/>
          </a:xfr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lum bright="-28000" contrast="14000"/>
          </a:blip>
          <a:srcRect/>
          <a:stretch>
            <a:fillRect/>
          </a:stretch>
        </p:blipFill>
        <p:spPr bwMode="auto">
          <a:xfrm>
            <a:off x="5105400" y="3783013"/>
            <a:ext cx="3276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lum bright="-30000" contrast="22000"/>
          </a:blip>
          <a:srcRect/>
          <a:stretch>
            <a:fillRect/>
          </a:stretch>
        </p:blipFill>
        <p:spPr bwMode="auto">
          <a:xfrm>
            <a:off x="568325" y="3638550"/>
            <a:ext cx="4381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84188" y="188913"/>
            <a:ext cx="7974012" cy="95408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Anticholinesterases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Are similar in structure to 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4188" y="188913"/>
            <a:ext cx="7974012" cy="725487"/>
          </a:xfrm>
          <a:solidFill>
            <a:srgbClr val="FFCC66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Classification of anticholinesterases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09600" y="908050"/>
            <a:ext cx="0" cy="410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609600" y="5013325"/>
            <a:ext cx="1295400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752600" y="1143000"/>
            <a:ext cx="7162800" cy="2776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Reversible anticholinesterases</a:t>
            </a:r>
          </a:p>
          <a:p>
            <a:pPr marL="457200" indent="-457200">
              <a:lnSpc>
                <a:spcPct val="80000"/>
              </a:lnSpc>
            </a:pPr>
            <a:endParaRPr lang="en-US" sz="2800" b="1">
              <a:solidFill>
                <a:srgbClr val="0000CC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Short acting (Alcohols) 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edrophonium </a:t>
            </a:r>
          </a:p>
          <a:p>
            <a:pPr marL="457200" indent="-457200">
              <a:lnSpc>
                <a:spcPct val="80000"/>
              </a:lnSpc>
            </a:pPr>
            <a:endParaRPr lang="en-US" sz="2800" b="1">
              <a:solidFill>
                <a:srgbClr val="CC0000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Intermediate acting (Carbamates esters)</a:t>
            </a:r>
          </a:p>
          <a:p>
            <a:pPr marL="457200" indent="-457200">
              <a:lnSpc>
                <a:spcPct val="11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Physostigmine, Neostigmine</a:t>
            </a:r>
          </a:p>
          <a:p>
            <a:pPr marL="457200" indent="-457200">
              <a:lnSpc>
                <a:spcPct val="11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Pyridostigmine, Ambenonium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981200" y="4191000"/>
            <a:ext cx="6934200" cy="1582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lnSpc>
                <a:spcPct val="70000"/>
              </a:lnSpc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Irreversible anticholinesterases</a:t>
            </a:r>
          </a:p>
          <a:p>
            <a:pPr rtl="1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Phosphates esters </a:t>
            </a:r>
            <a:r>
              <a:rPr lang="en-US" sz="2800" b="1" i="1">
                <a:latin typeface="Times New Roman" pitchFamily="18" charset="0"/>
              </a:rPr>
              <a:t>(very stable covalent bond)</a:t>
            </a:r>
            <a:endParaRPr lang="en-US" sz="2800" b="1">
              <a:latin typeface="Times New Roman" pitchFamily="18" charset="0"/>
            </a:endParaRPr>
          </a:p>
          <a:p>
            <a:pPr rtl="1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e.g. Ecothiophate &amp; Isoflurophate 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609600" y="152400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24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8913"/>
            <a:ext cx="8664575" cy="6335712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I- Reversible indirect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cholinomimetics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Quaternary alcohol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Edrophonium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short duration of action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forms weak hydrogen bond with the enzyme</a:t>
            </a:r>
          </a:p>
          <a:p>
            <a:pPr>
              <a:buFontTx/>
              <a:buNone/>
            </a:pPr>
            <a:r>
              <a:rPr lang="en-US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Carbamates</a:t>
            </a: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esters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(intermediate duration)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binds to both sites of  the enzyme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All polar (Quaternary) except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physostigmine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Physo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stigmine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Pyrido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stigmine</a:t>
            </a:r>
            <a:endParaRPr lang="en-US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Neo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stigmine,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Ambenonium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52400"/>
            <a:ext cx="8208963" cy="609600"/>
          </a:xfrm>
          <a:prstGeom prst="rect">
            <a:avLst/>
          </a:prstGeom>
          <a:solidFill>
            <a:srgbClr val="FFCC66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400" b="1">
                <a:latin typeface="Times New Roman" pitchFamily="18" charset="0"/>
                <a:cs typeface="Times New Roman" pitchFamily="18" charset="0"/>
              </a:rPr>
              <a:t>Classification of indirect cholinomimetics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847</Words>
  <Application>Microsoft Office PowerPoint</Application>
  <PresentationFormat>On-screen Show (4:3)</PresentationFormat>
  <Paragraphs>300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Slide 1</vt:lpstr>
      <vt:lpstr>Slide 2</vt:lpstr>
      <vt:lpstr>Slide 3</vt:lpstr>
      <vt:lpstr>Cholinergic transmission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Clinical pharmacology of acetylcholinesterase inhibitors</vt:lpstr>
      <vt:lpstr>Slide 25</vt:lpstr>
      <vt:lpstr>Summary for cholinomimetics &amp; their uses</vt:lpstr>
      <vt:lpstr>Thank you    Any Questions ? </vt:lpstr>
    </vt:vector>
  </TitlesOfParts>
  <Company>UIC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cholinergic agonists</dc:title>
  <dc:creator>Marcelo</dc:creator>
  <cp:lastModifiedBy>ksupy</cp:lastModifiedBy>
  <cp:revision>51</cp:revision>
  <dcterms:created xsi:type="dcterms:W3CDTF">2009-11-01T17:23:15Z</dcterms:created>
  <dcterms:modified xsi:type="dcterms:W3CDTF">2012-12-29T07:51:54Z</dcterms:modified>
</cp:coreProperties>
</file>