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06" r:id="rId3"/>
    <p:sldId id="307" r:id="rId4"/>
    <p:sldId id="334" r:id="rId5"/>
    <p:sldId id="344" r:id="rId6"/>
    <p:sldId id="343" r:id="rId7"/>
    <p:sldId id="346" r:id="rId8"/>
    <p:sldId id="347" r:id="rId9"/>
    <p:sldId id="309" r:id="rId10"/>
    <p:sldId id="342" r:id="rId11"/>
    <p:sldId id="345" r:id="rId12"/>
    <p:sldId id="312" r:id="rId13"/>
    <p:sldId id="313" r:id="rId14"/>
    <p:sldId id="310" r:id="rId15"/>
    <p:sldId id="314" r:id="rId16"/>
    <p:sldId id="361" r:id="rId17"/>
    <p:sldId id="351" r:id="rId18"/>
    <p:sldId id="274" r:id="rId19"/>
    <p:sldId id="293" r:id="rId20"/>
    <p:sldId id="317" r:id="rId21"/>
    <p:sldId id="338" r:id="rId22"/>
    <p:sldId id="327" r:id="rId23"/>
    <p:sldId id="322" r:id="rId24"/>
    <p:sldId id="280" r:id="rId25"/>
    <p:sldId id="321" r:id="rId26"/>
    <p:sldId id="353" r:id="rId27"/>
    <p:sldId id="279" r:id="rId28"/>
    <p:sldId id="329" r:id="rId29"/>
    <p:sldId id="339" r:id="rId30"/>
    <p:sldId id="324" r:id="rId31"/>
    <p:sldId id="364" r:id="rId32"/>
    <p:sldId id="281" r:id="rId33"/>
    <p:sldId id="354" r:id="rId34"/>
    <p:sldId id="286" r:id="rId35"/>
    <p:sldId id="325" r:id="rId36"/>
    <p:sldId id="365" r:id="rId37"/>
    <p:sldId id="326" r:id="rId38"/>
    <p:sldId id="356" r:id="rId39"/>
    <p:sldId id="357" r:id="rId40"/>
    <p:sldId id="330" r:id="rId41"/>
    <p:sldId id="331" r:id="rId42"/>
    <p:sldId id="332" r:id="rId43"/>
    <p:sldId id="358" r:id="rId44"/>
    <p:sldId id="333" r:id="rId45"/>
    <p:sldId id="366" r:id="rId46"/>
    <p:sldId id="360" r:id="rId47"/>
    <p:sldId id="359" r:id="rId48"/>
    <p:sldId id="367" r:id="rId49"/>
    <p:sldId id="368" r:id="rId50"/>
    <p:sldId id="335" r:id="rId51"/>
    <p:sldId id="336" r:id="rId52"/>
    <p:sldId id="337" r:id="rId53"/>
    <p:sldId id="303"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0" autoAdjust="0"/>
    <p:restoredTop sz="94660"/>
  </p:normalViewPr>
  <p:slideViewPr>
    <p:cSldViewPr>
      <p:cViewPr varScale="1">
        <p:scale>
          <a:sx n="103" d="100"/>
          <a:sy n="103" d="100"/>
        </p:scale>
        <p:origin x="-21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BE3E8-6A20-4B2D-89A0-2A905C2D094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E136EC3-F100-457E-A442-C76C58006E4E}">
      <dgm:prSet phldrT="[Text]"/>
      <dgm:spPr/>
      <dgm:t>
        <a:bodyPr/>
        <a:lstStyle/>
        <a:p>
          <a:r>
            <a:rPr lang="en-US" dirty="0" smtClean="0"/>
            <a:t>Oral administration</a:t>
          </a:r>
          <a:endParaRPr lang="en-US" dirty="0"/>
        </a:p>
      </dgm:t>
    </dgm:pt>
    <dgm:pt modelId="{89956AA5-1654-47A0-82EC-421B333AD63F}" type="parTrans" cxnId="{3EEEFB6B-1560-4BED-ACC0-777E9B7550A2}">
      <dgm:prSet/>
      <dgm:spPr/>
      <dgm:t>
        <a:bodyPr/>
        <a:lstStyle/>
        <a:p>
          <a:endParaRPr lang="en-US"/>
        </a:p>
      </dgm:t>
    </dgm:pt>
    <dgm:pt modelId="{70BAD8ED-75E4-4E87-9CBA-89DFDABE3982}" type="sibTrans" cxnId="{3EEEFB6B-1560-4BED-ACC0-777E9B7550A2}">
      <dgm:prSet/>
      <dgm:spPr/>
      <dgm:t>
        <a:bodyPr/>
        <a:lstStyle/>
        <a:p>
          <a:endParaRPr lang="en-US" dirty="0"/>
        </a:p>
      </dgm:t>
    </dgm:pt>
    <dgm:pt modelId="{325EF6C7-2A7F-47F2-B68C-346F176A2E4C}">
      <dgm:prSet phldrT="[Text]"/>
      <dgm:spPr/>
      <dgm:t>
        <a:bodyPr/>
        <a:lstStyle/>
        <a:p>
          <a:r>
            <a:rPr lang="en-US" dirty="0" smtClean="0"/>
            <a:t>Most metabolized in liver (oxidation &amp; conjugation)</a:t>
          </a:r>
          <a:endParaRPr lang="en-US" dirty="0"/>
        </a:p>
      </dgm:t>
    </dgm:pt>
    <dgm:pt modelId="{C2C62B2F-F592-4D4A-AED9-568CF5F7323D}" type="parTrans" cxnId="{0965AFFC-3099-45EA-8ED0-543E7CC80687}">
      <dgm:prSet/>
      <dgm:spPr/>
      <dgm:t>
        <a:bodyPr/>
        <a:lstStyle/>
        <a:p>
          <a:endParaRPr lang="en-US"/>
        </a:p>
      </dgm:t>
    </dgm:pt>
    <dgm:pt modelId="{093260FD-BA22-4402-9DD5-4B8508B4A29D}" type="sibTrans" cxnId="{0965AFFC-3099-45EA-8ED0-543E7CC80687}">
      <dgm:prSet/>
      <dgm:spPr/>
      <dgm:t>
        <a:bodyPr/>
        <a:lstStyle/>
        <a:p>
          <a:endParaRPr lang="en-US" dirty="0"/>
        </a:p>
      </dgm:t>
    </dgm:pt>
    <dgm:pt modelId="{A7729126-CE66-4312-BBF7-1A420FF2FB63}">
      <dgm:prSet/>
      <dgm:spPr/>
      <dgm:t>
        <a:bodyPr/>
        <a:lstStyle/>
        <a:p>
          <a:r>
            <a:rPr lang="en-US" dirty="0" smtClean="0"/>
            <a:t>95% bound to plasma-protein (high bioavailability)</a:t>
          </a:r>
          <a:endParaRPr lang="en-US" dirty="0"/>
        </a:p>
      </dgm:t>
    </dgm:pt>
    <dgm:pt modelId="{EEFF78FF-F6A0-4081-8429-9B372AA91DE4}" type="parTrans" cxnId="{8F54143D-A6E1-4E81-A590-6C9B7793523E}">
      <dgm:prSet/>
      <dgm:spPr/>
      <dgm:t>
        <a:bodyPr/>
        <a:lstStyle/>
        <a:p>
          <a:endParaRPr lang="en-US"/>
        </a:p>
      </dgm:t>
    </dgm:pt>
    <dgm:pt modelId="{751244E9-6255-49AD-B407-E88015C62B72}" type="sibTrans" cxnId="{8F54143D-A6E1-4E81-A590-6C9B7793523E}">
      <dgm:prSet/>
      <dgm:spPr/>
      <dgm:t>
        <a:bodyPr/>
        <a:lstStyle/>
        <a:p>
          <a:endParaRPr lang="en-US" dirty="0"/>
        </a:p>
      </dgm:t>
    </dgm:pt>
    <dgm:pt modelId="{99512A64-F843-4C36-A84D-84F2751E8519}">
      <dgm:prSet/>
      <dgm:spPr/>
      <dgm:t>
        <a:bodyPr/>
        <a:lstStyle/>
        <a:p>
          <a:r>
            <a:rPr lang="en-US" dirty="0" smtClean="0"/>
            <a:t>Most NSAIDs are weak acid (absorbed well in stomach and intestinal mucosa)</a:t>
          </a:r>
        </a:p>
      </dgm:t>
    </dgm:pt>
    <dgm:pt modelId="{6F15E896-43FE-47F5-AB71-D8FBB82E020A}" type="parTrans" cxnId="{56A1444B-CF02-4C31-A15E-B60E3248B6E4}">
      <dgm:prSet/>
      <dgm:spPr/>
      <dgm:t>
        <a:bodyPr/>
        <a:lstStyle/>
        <a:p>
          <a:endParaRPr lang="en-US"/>
        </a:p>
      </dgm:t>
    </dgm:pt>
    <dgm:pt modelId="{D7A5776D-22F6-471D-96DD-2D816EA83B14}" type="sibTrans" cxnId="{56A1444B-CF02-4C31-A15E-B60E3248B6E4}">
      <dgm:prSet/>
      <dgm:spPr/>
      <dgm:t>
        <a:bodyPr/>
        <a:lstStyle/>
        <a:p>
          <a:endParaRPr lang="en-US" dirty="0"/>
        </a:p>
      </dgm:t>
    </dgm:pt>
    <dgm:pt modelId="{3677309C-9CAA-4A8B-B475-11200AAAD512}" type="pres">
      <dgm:prSet presAssocID="{358BE3E8-6A20-4B2D-89A0-2A905C2D094A}" presName="cycle" presStyleCnt="0">
        <dgm:presLayoutVars>
          <dgm:dir/>
          <dgm:resizeHandles val="exact"/>
        </dgm:presLayoutVars>
      </dgm:prSet>
      <dgm:spPr/>
      <dgm:t>
        <a:bodyPr/>
        <a:lstStyle/>
        <a:p>
          <a:endParaRPr lang="en-US"/>
        </a:p>
      </dgm:t>
    </dgm:pt>
    <dgm:pt modelId="{8BD04C02-E168-48C2-B7CF-9FAB63DD5D4B}" type="pres">
      <dgm:prSet presAssocID="{1E136EC3-F100-457E-A442-C76C58006E4E}" presName="node" presStyleLbl="node1" presStyleIdx="0" presStyleCnt="4">
        <dgm:presLayoutVars>
          <dgm:bulletEnabled val="1"/>
        </dgm:presLayoutVars>
      </dgm:prSet>
      <dgm:spPr/>
      <dgm:t>
        <a:bodyPr/>
        <a:lstStyle/>
        <a:p>
          <a:endParaRPr lang="en-US"/>
        </a:p>
      </dgm:t>
    </dgm:pt>
    <dgm:pt modelId="{103D5717-4D78-42BC-899F-E417B1045681}" type="pres">
      <dgm:prSet presAssocID="{1E136EC3-F100-457E-A442-C76C58006E4E}" presName="spNode" presStyleCnt="0"/>
      <dgm:spPr/>
    </dgm:pt>
    <dgm:pt modelId="{06AC3939-1072-4C63-AA96-03688256472A}" type="pres">
      <dgm:prSet presAssocID="{70BAD8ED-75E4-4E87-9CBA-89DFDABE3982}" presName="sibTrans" presStyleLbl="sibTrans1D1" presStyleIdx="0" presStyleCnt="4"/>
      <dgm:spPr/>
      <dgm:t>
        <a:bodyPr/>
        <a:lstStyle/>
        <a:p>
          <a:endParaRPr lang="en-US"/>
        </a:p>
      </dgm:t>
    </dgm:pt>
    <dgm:pt modelId="{4A6C0324-A501-43E1-8666-0FA76776590A}" type="pres">
      <dgm:prSet presAssocID="{99512A64-F843-4C36-A84D-84F2751E8519}" presName="node" presStyleLbl="node1" presStyleIdx="1" presStyleCnt="4">
        <dgm:presLayoutVars>
          <dgm:bulletEnabled val="1"/>
        </dgm:presLayoutVars>
      </dgm:prSet>
      <dgm:spPr/>
      <dgm:t>
        <a:bodyPr/>
        <a:lstStyle/>
        <a:p>
          <a:endParaRPr lang="en-US"/>
        </a:p>
      </dgm:t>
    </dgm:pt>
    <dgm:pt modelId="{8E7CDDC1-C99F-4811-8152-0806B45941BA}" type="pres">
      <dgm:prSet presAssocID="{99512A64-F843-4C36-A84D-84F2751E8519}" presName="spNode" presStyleCnt="0"/>
      <dgm:spPr/>
    </dgm:pt>
    <dgm:pt modelId="{041A0B21-F6DF-4543-9845-0E8F3CADC98B}" type="pres">
      <dgm:prSet presAssocID="{D7A5776D-22F6-471D-96DD-2D816EA83B14}" presName="sibTrans" presStyleLbl="sibTrans1D1" presStyleIdx="1" presStyleCnt="4"/>
      <dgm:spPr/>
      <dgm:t>
        <a:bodyPr/>
        <a:lstStyle/>
        <a:p>
          <a:endParaRPr lang="en-US"/>
        </a:p>
      </dgm:t>
    </dgm:pt>
    <dgm:pt modelId="{6CA0270A-B1EC-48C8-9462-A6BE5DFF71B8}" type="pres">
      <dgm:prSet presAssocID="{A7729126-CE66-4312-BBF7-1A420FF2FB63}" presName="node" presStyleLbl="node1" presStyleIdx="2" presStyleCnt="4">
        <dgm:presLayoutVars>
          <dgm:bulletEnabled val="1"/>
        </dgm:presLayoutVars>
      </dgm:prSet>
      <dgm:spPr/>
      <dgm:t>
        <a:bodyPr/>
        <a:lstStyle/>
        <a:p>
          <a:endParaRPr lang="en-US"/>
        </a:p>
      </dgm:t>
    </dgm:pt>
    <dgm:pt modelId="{8F75FE26-7B50-4DA1-A214-F58132C11F1F}" type="pres">
      <dgm:prSet presAssocID="{A7729126-CE66-4312-BBF7-1A420FF2FB63}" presName="spNode" presStyleCnt="0"/>
      <dgm:spPr/>
    </dgm:pt>
    <dgm:pt modelId="{35422269-ACE4-4F85-AF52-A3672B202FAD}" type="pres">
      <dgm:prSet presAssocID="{751244E9-6255-49AD-B407-E88015C62B72}" presName="sibTrans" presStyleLbl="sibTrans1D1" presStyleIdx="2" presStyleCnt="4"/>
      <dgm:spPr/>
      <dgm:t>
        <a:bodyPr/>
        <a:lstStyle/>
        <a:p>
          <a:endParaRPr lang="en-US"/>
        </a:p>
      </dgm:t>
    </dgm:pt>
    <dgm:pt modelId="{247E3F62-905D-4882-AAD1-1E90047BD67B}" type="pres">
      <dgm:prSet presAssocID="{325EF6C7-2A7F-47F2-B68C-346F176A2E4C}" presName="node" presStyleLbl="node1" presStyleIdx="3" presStyleCnt="4">
        <dgm:presLayoutVars>
          <dgm:bulletEnabled val="1"/>
        </dgm:presLayoutVars>
      </dgm:prSet>
      <dgm:spPr/>
      <dgm:t>
        <a:bodyPr/>
        <a:lstStyle/>
        <a:p>
          <a:endParaRPr lang="en-US"/>
        </a:p>
      </dgm:t>
    </dgm:pt>
    <dgm:pt modelId="{FAB9F362-5786-4F87-BF39-FB513FB90D3F}" type="pres">
      <dgm:prSet presAssocID="{325EF6C7-2A7F-47F2-B68C-346F176A2E4C}" presName="spNode" presStyleCnt="0"/>
      <dgm:spPr/>
    </dgm:pt>
    <dgm:pt modelId="{DECD1952-120D-4836-8186-5B62113F9FB3}" type="pres">
      <dgm:prSet presAssocID="{093260FD-BA22-4402-9DD5-4B8508B4A29D}" presName="sibTrans" presStyleLbl="sibTrans1D1" presStyleIdx="3" presStyleCnt="4"/>
      <dgm:spPr/>
      <dgm:t>
        <a:bodyPr/>
        <a:lstStyle/>
        <a:p>
          <a:endParaRPr lang="en-US"/>
        </a:p>
      </dgm:t>
    </dgm:pt>
  </dgm:ptLst>
  <dgm:cxnLst>
    <dgm:cxn modelId="{8F54143D-A6E1-4E81-A590-6C9B7793523E}" srcId="{358BE3E8-6A20-4B2D-89A0-2A905C2D094A}" destId="{A7729126-CE66-4312-BBF7-1A420FF2FB63}" srcOrd="2" destOrd="0" parTransId="{EEFF78FF-F6A0-4081-8429-9B372AA91DE4}" sibTransId="{751244E9-6255-49AD-B407-E88015C62B72}"/>
    <dgm:cxn modelId="{C304F32C-4BA9-4D9E-9487-B388791A282C}" type="presOf" srcId="{325EF6C7-2A7F-47F2-B68C-346F176A2E4C}" destId="{247E3F62-905D-4882-AAD1-1E90047BD67B}" srcOrd="0" destOrd="0" presId="urn:microsoft.com/office/officeart/2005/8/layout/cycle5"/>
    <dgm:cxn modelId="{385F8EAB-86E3-4A8A-BD47-261D864F8F24}" type="presOf" srcId="{70BAD8ED-75E4-4E87-9CBA-89DFDABE3982}" destId="{06AC3939-1072-4C63-AA96-03688256472A}" srcOrd="0" destOrd="0" presId="urn:microsoft.com/office/officeart/2005/8/layout/cycle5"/>
    <dgm:cxn modelId="{D2A5B3DD-0C9F-4A7C-8E4F-159C71B6E2AC}" type="presOf" srcId="{358BE3E8-6A20-4B2D-89A0-2A905C2D094A}" destId="{3677309C-9CAA-4A8B-B475-11200AAAD512}" srcOrd="0" destOrd="0" presId="urn:microsoft.com/office/officeart/2005/8/layout/cycle5"/>
    <dgm:cxn modelId="{D8790C2F-C0B6-4B5B-AC0B-4D0062627A6D}" type="presOf" srcId="{1E136EC3-F100-457E-A442-C76C58006E4E}" destId="{8BD04C02-E168-48C2-B7CF-9FAB63DD5D4B}" srcOrd="0" destOrd="0" presId="urn:microsoft.com/office/officeart/2005/8/layout/cycle5"/>
    <dgm:cxn modelId="{3EEEFB6B-1560-4BED-ACC0-777E9B7550A2}" srcId="{358BE3E8-6A20-4B2D-89A0-2A905C2D094A}" destId="{1E136EC3-F100-457E-A442-C76C58006E4E}" srcOrd="0" destOrd="0" parTransId="{89956AA5-1654-47A0-82EC-421B333AD63F}" sibTransId="{70BAD8ED-75E4-4E87-9CBA-89DFDABE3982}"/>
    <dgm:cxn modelId="{40A5660D-E441-4A5B-A055-07AFCF7F3FDE}" type="presOf" srcId="{A7729126-CE66-4312-BBF7-1A420FF2FB63}" destId="{6CA0270A-B1EC-48C8-9462-A6BE5DFF71B8}" srcOrd="0" destOrd="0" presId="urn:microsoft.com/office/officeart/2005/8/layout/cycle5"/>
    <dgm:cxn modelId="{56A1444B-CF02-4C31-A15E-B60E3248B6E4}" srcId="{358BE3E8-6A20-4B2D-89A0-2A905C2D094A}" destId="{99512A64-F843-4C36-A84D-84F2751E8519}" srcOrd="1" destOrd="0" parTransId="{6F15E896-43FE-47F5-AB71-D8FBB82E020A}" sibTransId="{D7A5776D-22F6-471D-96DD-2D816EA83B14}"/>
    <dgm:cxn modelId="{4551014F-8268-405D-9EAC-CE170F3E9B4E}" type="presOf" srcId="{093260FD-BA22-4402-9DD5-4B8508B4A29D}" destId="{DECD1952-120D-4836-8186-5B62113F9FB3}" srcOrd="0" destOrd="0" presId="urn:microsoft.com/office/officeart/2005/8/layout/cycle5"/>
    <dgm:cxn modelId="{541F262A-0BD4-4539-AE11-6DAB1BB8698D}" type="presOf" srcId="{99512A64-F843-4C36-A84D-84F2751E8519}" destId="{4A6C0324-A501-43E1-8666-0FA76776590A}" srcOrd="0" destOrd="0" presId="urn:microsoft.com/office/officeart/2005/8/layout/cycle5"/>
    <dgm:cxn modelId="{0965AFFC-3099-45EA-8ED0-543E7CC80687}" srcId="{358BE3E8-6A20-4B2D-89A0-2A905C2D094A}" destId="{325EF6C7-2A7F-47F2-B68C-346F176A2E4C}" srcOrd="3" destOrd="0" parTransId="{C2C62B2F-F592-4D4A-AED9-568CF5F7323D}" sibTransId="{093260FD-BA22-4402-9DD5-4B8508B4A29D}"/>
    <dgm:cxn modelId="{08027EF8-E28C-4972-976E-6214DCE644E5}" type="presOf" srcId="{751244E9-6255-49AD-B407-E88015C62B72}" destId="{35422269-ACE4-4F85-AF52-A3672B202FAD}" srcOrd="0" destOrd="0" presId="urn:microsoft.com/office/officeart/2005/8/layout/cycle5"/>
    <dgm:cxn modelId="{2D7D80DA-F9C0-4101-A989-E7290E82147A}" type="presOf" srcId="{D7A5776D-22F6-471D-96DD-2D816EA83B14}" destId="{041A0B21-F6DF-4543-9845-0E8F3CADC98B}" srcOrd="0" destOrd="0" presId="urn:microsoft.com/office/officeart/2005/8/layout/cycle5"/>
    <dgm:cxn modelId="{D434C829-65DD-437C-8604-F52E58F380F5}" type="presParOf" srcId="{3677309C-9CAA-4A8B-B475-11200AAAD512}" destId="{8BD04C02-E168-48C2-B7CF-9FAB63DD5D4B}" srcOrd="0" destOrd="0" presId="urn:microsoft.com/office/officeart/2005/8/layout/cycle5"/>
    <dgm:cxn modelId="{AED2AE4F-4F08-47BD-B89A-5B757CB8DB31}" type="presParOf" srcId="{3677309C-9CAA-4A8B-B475-11200AAAD512}" destId="{103D5717-4D78-42BC-899F-E417B1045681}" srcOrd="1" destOrd="0" presId="urn:microsoft.com/office/officeart/2005/8/layout/cycle5"/>
    <dgm:cxn modelId="{3CA44B21-DCAA-4389-924C-00842D70594F}" type="presParOf" srcId="{3677309C-9CAA-4A8B-B475-11200AAAD512}" destId="{06AC3939-1072-4C63-AA96-03688256472A}" srcOrd="2" destOrd="0" presId="urn:microsoft.com/office/officeart/2005/8/layout/cycle5"/>
    <dgm:cxn modelId="{36345E8F-A1DC-46E0-AF5C-ACD0D6431863}" type="presParOf" srcId="{3677309C-9CAA-4A8B-B475-11200AAAD512}" destId="{4A6C0324-A501-43E1-8666-0FA76776590A}" srcOrd="3" destOrd="0" presId="urn:microsoft.com/office/officeart/2005/8/layout/cycle5"/>
    <dgm:cxn modelId="{E64FE896-92B1-4248-8F70-26882D486150}" type="presParOf" srcId="{3677309C-9CAA-4A8B-B475-11200AAAD512}" destId="{8E7CDDC1-C99F-4811-8152-0806B45941BA}" srcOrd="4" destOrd="0" presId="urn:microsoft.com/office/officeart/2005/8/layout/cycle5"/>
    <dgm:cxn modelId="{7FBDC526-D222-49B3-A31A-782FF863349E}" type="presParOf" srcId="{3677309C-9CAA-4A8B-B475-11200AAAD512}" destId="{041A0B21-F6DF-4543-9845-0E8F3CADC98B}" srcOrd="5" destOrd="0" presId="urn:microsoft.com/office/officeart/2005/8/layout/cycle5"/>
    <dgm:cxn modelId="{387234B0-ED2A-479C-A6FD-5A726D483C2A}" type="presParOf" srcId="{3677309C-9CAA-4A8B-B475-11200AAAD512}" destId="{6CA0270A-B1EC-48C8-9462-A6BE5DFF71B8}" srcOrd="6" destOrd="0" presId="urn:microsoft.com/office/officeart/2005/8/layout/cycle5"/>
    <dgm:cxn modelId="{E872D819-498C-4F51-8EEE-879B660E05A4}" type="presParOf" srcId="{3677309C-9CAA-4A8B-B475-11200AAAD512}" destId="{8F75FE26-7B50-4DA1-A214-F58132C11F1F}" srcOrd="7" destOrd="0" presId="urn:microsoft.com/office/officeart/2005/8/layout/cycle5"/>
    <dgm:cxn modelId="{0BD1F224-CF43-41F9-A4CA-F27B3F473959}" type="presParOf" srcId="{3677309C-9CAA-4A8B-B475-11200AAAD512}" destId="{35422269-ACE4-4F85-AF52-A3672B202FAD}" srcOrd="8" destOrd="0" presId="urn:microsoft.com/office/officeart/2005/8/layout/cycle5"/>
    <dgm:cxn modelId="{DBF87635-5D5A-497C-AF68-D35F44E10725}" type="presParOf" srcId="{3677309C-9CAA-4A8B-B475-11200AAAD512}" destId="{247E3F62-905D-4882-AAD1-1E90047BD67B}" srcOrd="9" destOrd="0" presId="urn:microsoft.com/office/officeart/2005/8/layout/cycle5"/>
    <dgm:cxn modelId="{8BB0E66E-2984-46F2-BF4C-7E3ECCA66546}" type="presParOf" srcId="{3677309C-9CAA-4A8B-B475-11200AAAD512}" destId="{FAB9F362-5786-4F87-BF39-FB513FB90D3F}" srcOrd="10" destOrd="0" presId="urn:microsoft.com/office/officeart/2005/8/layout/cycle5"/>
    <dgm:cxn modelId="{B0095BF3-66D9-43CE-A756-A41312B2C444}" type="presParOf" srcId="{3677309C-9CAA-4A8B-B475-11200AAAD512}" destId="{DECD1952-120D-4836-8186-5B62113F9FB3}" srcOrd="11"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63316-2EC1-43EF-8D4A-EFF1527014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2C84F-1122-499C-81DA-FDB3F14AAD3F}">
      <dgm:prSet phldrT="[Text]"/>
      <dgm:spPr/>
      <dgm:t>
        <a:bodyPr/>
        <a:lstStyle/>
        <a:p>
          <a:r>
            <a:rPr lang="en-US" dirty="0" smtClean="0"/>
            <a:t>Analgesic</a:t>
          </a:r>
          <a:endParaRPr lang="en-US" dirty="0"/>
        </a:p>
      </dgm:t>
    </dgm:pt>
    <dgm:pt modelId="{9972FD14-0642-4911-9840-8E760224392E}" type="parTrans" cxnId="{09C1ABB7-CD22-4F8A-AEB1-A90A52BD953D}">
      <dgm:prSet/>
      <dgm:spPr/>
      <dgm:t>
        <a:bodyPr/>
        <a:lstStyle/>
        <a:p>
          <a:endParaRPr lang="en-US"/>
        </a:p>
      </dgm:t>
    </dgm:pt>
    <dgm:pt modelId="{F2E5050B-D170-4976-9926-FF767755E080}" type="sibTrans" cxnId="{09C1ABB7-CD22-4F8A-AEB1-A90A52BD953D}">
      <dgm:prSet/>
      <dgm:spPr/>
      <dgm:t>
        <a:bodyPr/>
        <a:lstStyle/>
        <a:p>
          <a:endParaRPr lang="en-US"/>
        </a:p>
      </dgm:t>
    </dgm:pt>
    <dgm:pt modelId="{6AB572B6-99B1-473D-B080-BC2910B866D9}">
      <dgm:prSet phldrT="[Text]"/>
      <dgm:spPr/>
      <dgm:t>
        <a:bodyPr/>
        <a:lstStyle/>
        <a:p>
          <a:pPr algn="ctr"/>
          <a:r>
            <a:rPr lang="en-US" b="1" dirty="0" smtClean="0">
              <a:solidFill>
                <a:srgbClr val="FF0000"/>
              </a:solidFill>
            </a:rPr>
            <a:t>Centrally</a:t>
          </a:r>
          <a:endParaRPr lang="en-US" b="1" dirty="0">
            <a:solidFill>
              <a:srgbClr val="FF0000"/>
            </a:solidFill>
          </a:endParaRPr>
        </a:p>
      </dgm:t>
    </dgm:pt>
    <dgm:pt modelId="{3DE3E07B-2AFD-42EE-8541-1BA7A24A3B2A}" type="parTrans" cxnId="{2CFD3288-78EB-49BF-AD47-C27538D8360C}">
      <dgm:prSet/>
      <dgm:spPr/>
      <dgm:t>
        <a:bodyPr/>
        <a:lstStyle/>
        <a:p>
          <a:endParaRPr lang="en-US"/>
        </a:p>
      </dgm:t>
    </dgm:pt>
    <dgm:pt modelId="{26523472-1455-4773-848E-C67BC0CD8736}" type="sibTrans" cxnId="{2CFD3288-78EB-49BF-AD47-C27538D8360C}">
      <dgm:prSet/>
      <dgm:spPr/>
      <dgm:t>
        <a:bodyPr/>
        <a:lstStyle/>
        <a:p>
          <a:endParaRPr lang="en-US"/>
        </a:p>
      </dgm:t>
    </dgm:pt>
    <dgm:pt modelId="{BE89F82D-6DB3-4BD0-8CEB-B1F9E50501E0}">
      <dgm:prSet phldrT="[Text]"/>
      <dgm:spPr/>
      <dgm:t>
        <a:bodyPr/>
        <a:lstStyle/>
        <a:p>
          <a:pPr algn="ctr"/>
          <a:r>
            <a:rPr lang="en-US" dirty="0" smtClean="0"/>
            <a:t>Anti-Inflammatory action </a:t>
          </a:r>
          <a:endParaRPr lang="en-US" dirty="0"/>
        </a:p>
      </dgm:t>
    </dgm:pt>
    <dgm:pt modelId="{222945FA-BBB9-453D-A87E-2F8919E36E45}" type="parTrans" cxnId="{F191DEEB-DF5F-47F1-A08D-6C21F98C4CF1}">
      <dgm:prSet/>
      <dgm:spPr/>
      <dgm:t>
        <a:bodyPr/>
        <a:lstStyle/>
        <a:p>
          <a:endParaRPr lang="en-US"/>
        </a:p>
      </dgm:t>
    </dgm:pt>
    <dgm:pt modelId="{37091FB3-3223-4E56-B2A1-42D6CFCF4580}" type="sibTrans" cxnId="{F191DEEB-DF5F-47F1-A08D-6C21F98C4CF1}">
      <dgm:prSet/>
      <dgm:spPr/>
      <dgm:t>
        <a:bodyPr/>
        <a:lstStyle/>
        <a:p>
          <a:endParaRPr lang="en-US"/>
        </a:p>
      </dgm:t>
    </dgm:pt>
    <dgm:pt modelId="{95675166-D5E8-4EFC-9F26-9F42F816D4B7}">
      <dgm:prSet phldrT="[Text]"/>
      <dgm:spPr/>
      <dgm:t>
        <a:bodyPr/>
        <a:lstStyle/>
        <a:p>
          <a:r>
            <a:rPr lang="en-US" dirty="0" smtClean="0"/>
            <a:t>Antipyretic</a:t>
          </a:r>
          <a:endParaRPr lang="en-US" dirty="0"/>
        </a:p>
      </dgm:t>
    </dgm:pt>
    <dgm:pt modelId="{B006B499-F997-4D29-AB74-E59C33EF62C9}" type="parTrans" cxnId="{793B0857-A680-40DC-88E5-972633F3F96E}">
      <dgm:prSet/>
      <dgm:spPr/>
      <dgm:t>
        <a:bodyPr/>
        <a:lstStyle/>
        <a:p>
          <a:endParaRPr lang="en-US"/>
        </a:p>
      </dgm:t>
    </dgm:pt>
    <dgm:pt modelId="{0D981793-B261-4E67-940C-4D55DAF611E6}" type="sibTrans" cxnId="{793B0857-A680-40DC-88E5-972633F3F96E}">
      <dgm:prSet/>
      <dgm:spPr/>
      <dgm:t>
        <a:bodyPr/>
        <a:lstStyle/>
        <a:p>
          <a:endParaRPr lang="en-US"/>
        </a:p>
      </dgm:t>
    </dgm:pt>
    <dgm:pt modelId="{BC9A22C0-0AB5-464B-ABF8-36B0F70C93B6}">
      <dgm:prSet phldrT="[Text]"/>
      <dgm:spPr/>
      <dgm:t>
        <a:bodyPr/>
        <a:lstStyle/>
        <a:p>
          <a:pPr algn="ctr"/>
          <a:r>
            <a:rPr lang="en-US" b="1" dirty="0" smtClean="0">
              <a:solidFill>
                <a:srgbClr val="FF0000"/>
              </a:solidFill>
            </a:rPr>
            <a:t>Centrally</a:t>
          </a:r>
          <a:r>
            <a:rPr lang="en-US" dirty="0" smtClean="0"/>
            <a:t> inhibition of COX enzymes</a:t>
          </a:r>
          <a:endParaRPr lang="en-US" dirty="0"/>
        </a:p>
      </dgm:t>
    </dgm:pt>
    <dgm:pt modelId="{20D162D2-06DE-4D29-A35C-2645DF1D5DE0}" type="parTrans" cxnId="{E324200D-D35E-4AD1-B235-839C920A433F}">
      <dgm:prSet/>
      <dgm:spPr/>
      <dgm:t>
        <a:bodyPr/>
        <a:lstStyle/>
        <a:p>
          <a:endParaRPr lang="en-US"/>
        </a:p>
      </dgm:t>
    </dgm:pt>
    <dgm:pt modelId="{2F567BF8-EB1F-4C18-B2BE-B89A64741047}" type="sibTrans" cxnId="{E324200D-D35E-4AD1-B235-839C920A433F}">
      <dgm:prSet/>
      <dgm:spPr/>
      <dgm:t>
        <a:bodyPr/>
        <a:lstStyle/>
        <a:p>
          <a:endParaRPr lang="en-US"/>
        </a:p>
      </dgm:t>
    </dgm:pt>
    <dgm:pt modelId="{3B48A200-8E9A-407A-8668-6413AA5908B4}">
      <dgm:prSet phldrT="[Text]"/>
      <dgm:spPr/>
      <dgm:t>
        <a:bodyPr/>
        <a:lstStyle/>
        <a:p>
          <a:pPr algn="ctr"/>
          <a:r>
            <a:rPr lang="en-US" dirty="0" smtClean="0"/>
            <a:t>inhibition of interleukin-1</a:t>
          </a:r>
          <a:endParaRPr lang="en-US" dirty="0"/>
        </a:p>
      </dgm:t>
    </dgm:pt>
    <dgm:pt modelId="{00BEA4AB-3774-4A1A-BD81-E7BE1F4B299D}" type="parTrans" cxnId="{90D27AE0-80C0-4F89-B365-0264434224FF}">
      <dgm:prSet/>
      <dgm:spPr/>
      <dgm:t>
        <a:bodyPr/>
        <a:lstStyle/>
        <a:p>
          <a:endParaRPr lang="en-US"/>
        </a:p>
      </dgm:t>
    </dgm:pt>
    <dgm:pt modelId="{F5147B83-EFB8-4B28-AE75-68BA542DD761}" type="sibTrans" cxnId="{90D27AE0-80C0-4F89-B365-0264434224FF}">
      <dgm:prSet/>
      <dgm:spPr/>
      <dgm:t>
        <a:bodyPr/>
        <a:lstStyle/>
        <a:p>
          <a:endParaRPr lang="en-US"/>
        </a:p>
      </dgm:t>
    </dgm:pt>
    <dgm:pt modelId="{88DA26C3-3862-482A-8D35-E8FA7FCBD8BD}">
      <dgm:prSet phldrT="[Text]"/>
      <dgm:spPr/>
      <dgm:t>
        <a:bodyPr/>
        <a:lstStyle/>
        <a:p>
          <a:r>
            <a:rPr lang="en-US" dirty="0" smtClean="0"/>
            <a:t>Anti-</a:t>
          </a:r>
          <a:r>
            <a:rPr lang="en-US" dirty="0" err="1" smtClean="0"/>
            <a:t>Inflam</a:t>
          </a:r>
          <a:r>
            <a:rPr lang="en-US" dirty="0" smtClean="0"/>
            <a:t>.</a:t>
          </a:r>
          <a:endParaRPr lang="en-US" dirty="0"/>
        </a:p>
      </dgm:t>
    </dgm:pt>
    <dgm:pt modelId="{F5E086F7-F177-4822-BCFA-264203DCD229}" type="parTrans" cxnId="{5B8AC022-4279-4A79-A409-660FC9763C66}">
      <dgm:prSet/>
      <dgm:spPr/>
      <dgm:t>
        <a:bodyPr/>
        <a:lstStyle/>
        <a:p>
          <a:endParaRPr lang="en-US"/>
        </a:p>
      </dgm:t>
    </dgm:pt>
    <dgm:pt modelId="{8005DE13-57E5-4507-9704-A663049C7626}" type="sibTrans" cxnId="{5B8AC022-4279-4A79-A409-660FC9763C66}">
      <dgm:prSet/>
      <dgm:spPr/>
      <dgm:t>
        <a:bodyPr/>
        <a:lstStyle/>
        <a:p>
          <a:endParaRPr lang="en-US"/>
        </a:p>
      </dgm:t>
    </dgm:pt>
    <dgm:pt modelId="{778D6FB0-EB72-4A09-9EBD-A04060369BAF}">
      <dgm:prSet phldrT="[Text]"/>
      <dgm:spPr/>
      <dgm:t>
        <a:bodyPr/>
        <a:lstStyle/>
        <a:p>
          <a:pPr algn="ctr"/>
          <a:r>
            <a:rPr lang="en-US" b="1" dirty="0" smtClean="0">
              <a:solidFill>
                <a:srgbClr val="FF0000"/>
              </a:solidFill>
            </a:rPr>
            <a:t>Peripherally </a:t>
          </a:r>
          <a:r>
            <a:rPr lang="en-US" dirty="0" smtClean="0"/>
            <a:t>inhibition of COX enzymes </a:t>
          </a:r>
          <a:endParaRPr lang="en-US" dirty="0"/>
        </a:p>
      </dgm:t>
    </dgm:pt>
    <dgm:pt modelId="{906F3F73-4AF1-4B8D-844B-525FFE296D50}" type="parTrans" cxnId="{32F1CA55-8F9F-4B18-8757-F8AA3A5B60A7}">
      <dgm:prSet/>
      <dgm:spPr/>
      <dgm:t>
        <a:bodyPr/>
        <a:lstStyle/>
        <a:p>
          <a:endParaRPr lang="en-US"/>
        </a:p>
      </dgm:t>
    </dgm:pt>
    <dgm:pt modelId="{3675365E-5BCB-4A74-95AA-41AAA7EACBDF}" type="sibTrans" cxnId="{32F1CA55-8F9F-4B18-8757-F8AA3A5B60A7}">
      <dgm:prSet/>
      <dgm:spPr/>
      <dgm:t>
        <a:bodyPr/>
        <a:lstStyle/>
        <a:p>
          <a:endParaRPr lang="en-US"/>
        </a:p>
      </dgm:t>
    </dgm:pt>
    <dgm:pt modelId="{EF4D03F4-E5D5-4B6A-AE4F-B59A53D9C056}">
      <dgm:prSet phldrT="[Text]"/>
      <dgm:spPr/>
      <dgm:t>
        <a:bodyPr/>
        <a:lstStyle/>
        <a:p>
          <a:pPr algn="ctr"/>
          <a:r>
            <a:rPr lang="en-US" dirty="0" smtClean="0"/>
            <a:t>Antioxidant effect</a:t>
          </a:r>
          <a:endParaRPr lang="en-US" dirty="0"/>
        </a:p>
      </dgm:t>
    </dgm:pt>
    <dgm:pt modelId="{90AB6894-C5F2-4704-9EED-967C49DC5723}" type="parTrans" cxnId="{62D91DBE-CA12-440B-AA3D-6461EA58D1E9}">
      <dgm:prSet/>
      <dgm:spPr/>
      <dgm:t>
        <a:bodyPr/>
        <a:lstStyle/>
        <a:p>
          <a:endParaRPr lang="en-US"/>
        </a:p>
      </dgm:t>
    </dgm:pt>
    <dgm:pt modelId="{8E6E551B-33A8-433A-A750-6DDF31B3C875}" type="sibTrans" cxnId="{62D91DBE-CA12-440B-AA3D-6461EA58D1E9}">
      <dgm:prSet/>
      <dgm:spPr/>
      <dgm:t>
        <a:bodyPr/>
        <a:lstStyle/>
        <a:p>
          <a:endParaRPr lang="en-US"/>
        </a:p>
      </dgm:t>
    </dgm:pt>
    <dgm:pt modelId="{24D46434-65C5-4EEC-8974-6A7BCF2A8B4F}">
      <dgm:prSet phldrT="[Text]"/>
      <dgm:spPr/>
      <dgm:t>
        <a:bodyPr/>
        <a:lstStyle/>
        <a:p>
          <a:pPr algn="ctr"/>
          <a:endParaRPr lang="en-US" dirty="0"/>
        </a:p>
      </dgm:t>
    </dgm:pt>
    <dgm:pt modelId="{5B47536C-BF39-476E-B950-7541391AF943}" type="parTrans" cxnId="{897F202D-2AC1-4291-8DB8-E9B689CFC174}">
      <dgm:prSet/>
      <dgm:spPr/>
      <dgm:t>
        <a:bodyPr/>
        <a:lstStyle/>
        <a:p>
          <a:endParaRPr lang="en-US"/>
        </a:p>
      </dgm:t>
    </dgm:pt>
    <dgm:pt modelId="{55666FD7-52B7-4F3C-BC1D-76A8906E2A80}" type="sibTrans" cxnId="{897F202D-2AC1-4291-8DB8-E9B689CFC174}">
      <dgm:prSet/>
      <dgm:spPr/>
      <dgm:t>
        <a:bodyPr/>
        <a:lstStyle/>
        <a:p>
          <a:endParaRPr lang="en-US"/>
        </a:p>
      </dgm:t>
    </dgm:pt>
    <dgm:pt modelId="{8573751C-C73F-42B5-9AB1-313E503BC64A}">
      <dgm:prSet phldrT="[Text]"/>
      <dgm:spPr/>
      <dgm:t>
        <a:bodyPr/>
        <a:lstStyle/>
        <a:p>
          <a:pPr algn="ctr"/>
          <a:r>
            <a:rPr lang="en-US" dirty="0" smtClean="0"/>
            <a:t>inhibition of COX enzymes in CNS</a:t>
          </a:r>
          <a:endParaRPr lang="en-US" dirty="0"/>
        </a:p>
      </dgm:t>
    </dgm:pt>
    <dgm:pt modelId="{5B929599-9464-494B-860A-B7132A9DAAED}" type="parTrans" cxnId="{73888AF7-FDE5-42B5-8941-CC180CD8905A}">
      <dgm:prSet/>
      <dgm:spPr/>
      <dgm:t>
        <a:bodyPr/>
        <a:lstStyle/>
        <a:p>
          <a:endParaRPr lang="en-US"/>
        </a:p>
      </dgm:t>
    </dgm:pt>
    <dgm:pt modelId="{2606D6E6-A449-4102-A4CC-70267E2BF25E}" type="sibTrans" cxnId="{73888AF7-FDE5-42B5-8941-CC180CD8905A}">
      <dgm:prSet/>
      <dgm:spPr/>
      <dgm:t>
        <a:bodyPr/>
        <a:lstStyle/>
        <a:p>
          <a:endParaRPr lang="en-US"/>
        </a:p>
      </dgm:t>
    </dgm:pt>
    <dgm:pt modelId="{E593C14C-488D-4639-8E3C-7F1E485742C1}">
      <dgm:prSet phldrT="[Text]"/>
      <dgm:spPr/>
      <dgm:t>
        <a:bodyPr/>
        <a:lstStyle/>
        <a:p>
          <a:pPr algn="ctr"/>
          <a:r>
            <a:rPr lang="en-US" b="1" dirty="0" err="1" smtClean="0">
              <a:solidFill>
                <a:srgbClr val="FF0000"/>
              </a:solidFill>
            </a:rPr>
            <a:t>periperally</a:t>
          </a:r>
          <a:endParaRPr lang="en-US" b="1" dirty="0">
            <a:solidFill>
              <a:srgbClr val="FF0000"/>
            </a:solidFill>
          </a:endParaRPr>
        </a:p>
      </dgm:t>
    </dgm:pt>
    <dgm:pt modelId="{E70CD865-9D24-4144-8857-6B2D7DF6FDDD}" type="parTrans" cxnId="{D64FDEBC-C5F1-4405-BEB2-82B4FDB910A8}">
      <dgm:prSet/>
      <dgm:spPr/>
      <dgm:t>
        <a:bodyPr/>
        <a:lstStyle/>
        <a:p>
          <a:endParaRPr lang="en-US"/>
        </a:p>
      </dgm:t>
    </dgm:pt>
    <dgm:pt modelId="{1625278B-0388-41D6-9EDA-35EB6FC3B630}" type="sibTrans" cxnId="{D64FDEBC-C5F1-4405-BEB2-82B4FDB910A8}">
      <dgm:prSet/>
      <dgm:spPr/>
      <dgm:t>
        <a:bodyPr/>
        <a:lstStyle/>
        <a:p>
          <a:endParaRPr lang="en-US"/>
        </a:p>
      </dgm:t>
    </dgm:pt>
    <dgm:pt modelId="{E3AEE91F-207D-4B36-B6DD-126232E9F550}">
      <dgm:prSet phldrT="[Text]"/>
      <dgm:spPr/>
      <dgm:t>
        <a:bodyPr/>
        <a:lstStyle/>
        <a:p>
          <a:pPr algn="ctr"/>
          <a:r>
            <a:rPr lang="en-US" dirty="0" smtClean="0"/>
            <a:t>in CNS</a:t>
          </a:r>
          <a:endParaRPr lang="en-US" dirty="0"/>
        </a:p>
      </dgm:t>
    </dgm:pt>
    <dgm:pt modelId="{BBBF2788-7256-4831-BAC4-7E722AD79E70}" type="parTrans" cxnId="{5C0B70AD-694E-4B1C-B58F-4115108238E1}">
      <dgm:prSet/>
      <dgm:spPr/>
    </dgm:pt>
    <dgm:pt modelId="{BE5A34F8-C04F-49CA-A275-0B5B3B50E183}" type="sibTrans" cxnId="{5C0B70AD-694E-4B1C-B58F-4115108238E1}">
      <dgm:prSet/>
      <dgm:spPr/>
    </dgm:pt>
    <dgm:pt modelId="{5A579D58-B4A6-4647-A748-3EFB1BF5C1E2}" type="pres">
      <dgm:prSet presAssocID="{95163316-2EC1-43EF-8D4A-EFF1527014F8}" presName="Name0" presStyleCnt="0">
        <dgm:presLayoutVars>
          <dgm:dir/>
          <dgm:animLvl val="lvl"/>
          <dgm:resizeHandles val="exact"/>
        </dgm:presLayoutVars>
      </dgm:prSet>
      <dgm:spPr/>
      <dgm:t>
        <a:bodyPr/>
        <a:lstStyle/>
        <a:p>
          <a:endParaRPr lang="en-US"/>
        </a:p>
      </dgm:t>
    </dgm:pt>
    <dgm:pt modelId="{0E7ED527-AA68-4F13-8686-DA9BEDAE1CB9}" type="pres">
      <dgm:prSet presAssocID="{6892C84F-1122-499C-81DA-FDB3F14AAD3F}" presName="composite" presStyleCnt="0"/>
      <dgm:spPr/>
    </dgm:pt>
    <dgm:pt modelId="{AC655680-D374-4985-B860-EB69F15C108D}" type="pres">
      <dgm:prSet presAssocID="{6892C84F-1122-499C-81DA-FDB3F14AAD3F}" presName="parTx" presStyleLbl="alignNode1" presStyleIdx="0" presStyleCnt="3">
        <dgm:presLayoutVars>
          <dgm:chMax val="0"/>
          <dgm:chPref val="0"/>
          <dgm:bulletEnabled val="1"/>
        </dgm:presLayoutVars>
      </dgm:prSet>
      <dgm:spPr/>
      <dgm:t>
        <a:bodyPr/>
        <a:lstStyle/>
        <a:p>
          <a:endParaRPr lang="en-US"/>
        </a:p>
      </dgm:t>
    </dgm:pt>
    <dgm:pt modelId="{1371CECA-FD4A-4465-8A5C-96FB952DC95F}" type="pres">
      <dgm:prSet presAssocID="{6892C84F-1122-499C-81DA-FDB3F14AAD3F}" presName="desTx" presStyleLbl="alignAccFollowNode1" presStyleIdx="0" presStyleCnt="3">
        <dgm:presLayoutVars>
          <dgm:bulletEnabled val="1"/>
        </dgm:presLayoutVars>
      </dgm:prSet>
      <dgm:spPr/>
      <dgm:t>
        <a:bodyPr/>
        <a:lstStyle/>
        <a:p>
          <a:endParaRPr lang="en-US"/>
        </a:p>
      </dgm:t>
    </dgm:pt>
    <dgm:pt modelId="{58BB2353-161C-4180-AB73-AA100A93A267}" type="pres">
      <dgm:prSet presAssocID="{F2E5050B-D170-4976-9926-FF767755E080}" presName="space" presStyleCnt="0"/>
      <dgm:spPr/>
    </dgm:pt>
    <dgm:pt modelId="{009761D2-0D2C-4BED-99FB-3CA9837648E1}" type="pres">
      <dgm:prSet presAssocID="{95675166-D5E8-4EFC-9F26-9F42F816D4B7}" presName="composite" presStyleCnt="0"/>
      <dgm:spPr/>
    </dgm:pt>
    <dgm:pt modelId="{E0015D56-86E1-4AC6-B5AF-6618688CFE7A}" type="pres">
      <dgm:prSet presAssocID="{95675166-D5E8-4EFC-9F26-9F42F816D4B7}" presName="parTx" presStyleLbl="alignNode1" presStyleIdx="1" presStyleCnt="3">
        <dgm:presLayoutVars>
          <dgm:chMax val="0"/>
          <dgm:chPref val="0"/>
          <dgm:bulletEnabled val="1"/>
        </dgm:presLayoutVars>
      </dgm:prSet>
      <dgm:spPr/>
      <dgm:t>
        <a:bodyPr/>
        <a:lstStyle/>
        <a:p>
          <a:endParaRPr lang="en-US"/>
        </a:p>
      </dgm:t>
    </dgm:pt>
    <dgm:pt modelId="{4B2CB0D6-A5C2-42B5-8D88-CEB2B086499F}" type="pres">
      <dgm:prSet presAssocID="{95675166-D5E8-4EFC-9F26-9F42F816D4B7}" presName="desTx" presStyleLbl="alignAccFollowNode1" presStyleIdx="1" presStyleCnt="3">
        <dgm:presLayoutVars>
          <dgm:bulletEnabled val="1"/>
        </dgm:presLayoutVars>
      </dgm:prSet>
      <dgm:spPr/>
      <dgm:t>
        <a:bodyPr/>
        <a:lstStyle/>
        <a:p>
          <a:endParaRPr lang="en-US"/>
        </a:p>
      </dgm:t>
    </dgm:pt>
    <dgm:pt modelId="{1D727689-B3F0-445A-9542-BE8F02DFD014}" type="pres">
      <dgm:prSet presAssocID="{0D981793-B261-4E67-940C-4D55DAF611E6}" presName="space" presStyleCnt="0"/>
      <dgm:spPr/>
    </dgm:pt>
    <dgm:pt modelId="{4D5C8D61-62BD-4932-AE28-9A3C17AED828}" type="pres">
      <dgm:prSet presAssocID="{88DA26C3-3862-482A-8D35-E8FA7FCBD8BD}" presName="composite" presStyleCnt="0"/>
      <dgm:spPr/>
    </dgm:pt>
    <dgm:pt modelId="{A3FBF9EB-A335-4B2B-9703-088492B712B0}" type="pres">
      <dgm:prSet presAssocID="{88DA26C3-3862-482A-8D35-E8FA7FCBD8BD}" presName="parTx" presStyleLbl="alignNode1" presStyleIdx="2" presStyleCnt="3">
        <dgm:presLayoutVars>
          <dgm:chMax val="0"/>
          <dgm:chPref val="0"/>
          <dgm:bulletEnabled val="1"/>
        </dgm:presLayoutVars>
      </dgm:prSet>
      <dgm:spPr/>
      <dgm:t>
        <a:bodyPr/>
        <a:lstStyle/>
        <a:p>
          <a:endParaRPr lang="en-US"/>
        </a:p>
      </dgm:t>
    </dgm:pt>
    <dgm:pt modelId="{577E447C-9660-4471-B428-4B32F71682E3}" type="pres">
      <dgm:prSet presAssocID="{88DA26C3-3862-482A-8D35-E8FA7FCBD8BD}" presName="desTx" presStyleLbl="alignAccFollowNode1" presStyleIdx="2" presStyleCnt="3">
        <dgm:presLayoutVars>
          <dgm:bulletEnabled val="1"/>
        </dgm:presLayoutVars>
      </dgm:prSet>
      <dgm:spPr/>
      <dgm:t>
        <a:bodyPr/>
        <a:lstStyle/>
        <a:p>
          <a:endParaRPr lang="en-US"/>
        </a:p>
      </dgm:t>
    </dgm:pt>
  </dgm:ptLst>
  <dgm:cxnLst>
    <dgm:cxn modelId="{5E14AA57-ACC4-4508-8392-56C52EC39F32}" type="presOf" srcId="{3B48A200-8E9A-407A-8668-6413AA5908B4}" destId="{4B2CB0D6-A5C2-42B5-8D88-CEB2B086499F}" srcOrd="0" destOrd="2" presId="urn:microsoft.com/office/officeart/2005/8/layout/hList1"/>
    <dgm:cxn modelId="{F07A259D-87C7-49D0-9B6C-2788AA8343D4}" type="presOf" srcId="{E593C14C-488D-4639-8E3C-7F1E485742C1}" destId="{1371CECA-FD4A-4465-8A5C-96FB952DC95F}" srcOrd="0" destOrd="2" presId="urn:microsoft.com/office/officeart/2005/8/layout/hList1"/>
    <dgm:cxn modelId="{897F202D-2AC1-4291-8DB8-E9B689CFC174}" srcId="{88DA26C3-3862-482A-8D35-E8FA7FCBD8BD}" destId="{24D46434-65C5-4EEC-8974-6A7BCF2A8B4F}" srcOrd="1" destOrd="0" parTransId="{5B47536C-BF39-476E-B950-7541391AF943}" sibTransId="{55666FD7-52B7-4F3C-BC1D-76A8906E2A80}"/>
    <dgm:cxn modelId="{10BEC282-A0AC-4800-87C4-7B845EC8E134}" type="presOf" srcId="{EF4D03F4-E5D5-4B6A-AE4F-B59A53D9C056}" destId="{577E447C-9660-4471-B428-4B32F71682E3}" srcOrd="0" destOrd="2" presId="urn:microsoft.com/office/officeart/2005/8/layout/hList1"/>
    <dgm:cxn modelId="{793B0857-A680-40DC-88E5-972633F3F96E}" srcId="{95163316-2EC1-43EF-8D4A-EFF1527014F8}" destId="{95675166-D5E8-4EFC-9F26-9F42F816D4B7}" srcOrd="1" destOrd="0" parTransId="{B006B499-F997-4D29-AB74-E59C33EF62C9}" sibTransId="{0D981793-B261-4E67-940C-4D55DAF611E6}"/>
    <dgm:cxn modelId="{62D91DBE-CA12-440B-AA3D-6461EA58D1E9}" srcId="{88DA26C3-3862-482A-8D35-E8FA7FCBD8BD}" destId="{EF4D03F4-E5D5-4B6A-AE4F-B59A53D9C056}" srcOrd="2" destOrd="0" parTransId="{90AB6894-C5F2-4704-9EED-967C49DC5723}" sibTransId="{8E6E551B-33A8-433A-A750-6DDF31B3C875}"/>
    <dgm:cxn modelId="{5C0B70AD-694E-4B1C-B58F-4115108238E1}" srcId="{95675166-D5E8-4EFC-9F26-9F42F816D4B7}" destId="{E3AEE91F-207D-4B36-B6DD-126232E9F550}" srcOrd="1" destOrd="0" parTransId="{BBBF2788-7256-4831-BAC4-7E722AD79E70}" sibTransId="{BE5A34F8-C04F-49CA-A275-0B5B3B50E183}"/>
    <dgm:cxn modelId="{73888AF7-FDE5-42B5-8941-CC180CD8905A}" srcId="{6892C84F-1122-499C-81DA-FDB3F14AAD3F}" destId="{8573751C-C73F-42B5-9AB1-313E503BC64A}" srcOrd="1" destOrd="0" parTransId="{5B929599-9464-494B-860A-B7132A9DAAED}" sibTransId="{2606D6E6-A449-4102-A4CC-70267E2BF25E}"/>
    <dgm:cxn modelId="{063E366C-965E-44A3-BA7F-0C0F7CB1D26B}" type="presOf" srcId="{8573751C-C73F-42B5-9AB1-313E503BC64A}" destId="{1371CECA-FD4A-4465-8A5C-96FB952DC95F}" srcOrd="0" destOrd="1" presId="urn:microsoft.com/office/officeart/2005/8/layout/hList1"/>
    <dgm:cxn modelId="{09C1ABB7-CD22-4F8A-AEB1-A90A52BD953D}" srcId="{95163316-2EC1-43EF-8D4A-EFF1527014F8}" destId="{6892C84F-1122-499C-81DA-FDB3F14AAD3F}" srcOrd="0" destOrd="0" parTransId="{9972FD14-0642-4911-9840-8E760224392E}" sibTransId="{F2E5050B-D170-4976-9926-FF767755E080}"/>
    <dgm:cxn modelId="{59231B99-A7CF-4334-8EAE-DA6D6EBFBD68}" type="presOf" srcId="{6AB572B6-99B1-473D-B080-BC2910B866D9}" destId="{1371CECA-FD4A-4465-8A5C-96FB952DC95F}" srcOrd="0" destOrd="0" presId="urn:microsoft.com/office/officeart/2005/8/layout/hList1"/>
    <dgm:cxn modelId="{A5BA4AB3-5E2B-41CA-AF96-F1DE4DC04A6F}" type="presOf" srcId="{6892C84F-1122-499C-81DA-FDB3F14AAD3F}" destId="{AC655680-D374-4985-B860-EB69F15C108D}" srcOrd="0" destOrd="0" presId="urn:microsoft.com/office/officeart/2005/8/layout/hList1"/>
    <dgm:cxn modelId="{A25FB6AB-F785-4E4C-BF79-16F2119B89EC}" type="presOf" srcId="{BE89F82D-6DB3-4BD0-8CEB-B1F9E50501E0}" destId="{1371CECA-FD4A-4465-8A5C-96FB952DC95F}" srcOrd="0" destOrd="3" presId="urn:microsoft.com/office/officeart/2005/8/layout/hList1"/>
    <dgm:cxn modelId="{E324200D-D35E-4AD1-B235-839C920A433F}" srcId="{95675166-D5E8-4EFC-9F26-9F42F816D4B7}" destId="{BC9A22C0-0AB5-464B-ABF8-36B0F70C93B6}" srcOrd="0" destOrd="0" parTransId="{20D162D2-06DE-4D29-A35C-2645DF1D5DE0}" sibTransId="{2F567BF8-EB1F-4C18-B2BE-B89A64741047}"/>
    <dgm:cxn modelId="{F191DEEB-DF5F-47F1-A08D-6C21F98C4CF1}" srcId="{6892C84F-1122-499C-81DA-FDB3F14AAD3F}" destId="{BE89F82D-6DB3-4BD0-8CEB-B1F9E50501E0}" srcOrd="3" destOrd="0" parTransId="{222945FA-BBB9-453D-A87E-2F8919E36E45}" sibTransId="{37091FB3-3223-4E56-B2A1-42D6CFCF4580}"/>
    <dgm:cxn modelId="{90D27AE0-80C0-4F89-B365-0264434224FF}" srcId="{95675166-D5E8-4EFC-9F26-9F42F816D4B7}" destId="{3B48A200-8E9A-407A-8668-6413AA5908B4}" srcOrd="2" destOrd="0" parTransId="{00BEA4AB-3774-4A1A-BD81-E7BE1F4B299D}" sibTransId="{F5147B83-EFB8-4B28-AE75-68BA542DD761}"/>
    <dgm:cxn modelId="{F8AFB5F1-3DB4-4BE4-97BF-B4ABC58F4761}" type="presOf" srcId="{24D46434-65C5-4EEC-8974-6A7BCF2A8B4F}" destId="{577E447C-9660-4471-B428-4B32F71682E3}" srcOrd="0" destOrd="1" presId="urn:microsoft.com/office/officeart/2005/8/layout/hList1"/>
    <dgm:cxn modelId="{32F1CA55-8F9F-4B18-8757-F8AA3A5B60A7}" srcId="{88DA26C3-3862-482A-8D35-E8FA7FCBD8BD}" destId="{778D6FB0-EB72-4A09-9EBD-A04060369BAF}" srcOrd="0" destOrd="0" parTransId="{906F3F73-4AF1-4B8D-844B-525FFE296D50}" sibTransId="{3675365E-5BCB-4A74-95AA-41AAA7EACBDF}"/>
    <dgm:cxn modelId="{EA77133E-EFD6-4111-8F30-48C47DB50A5D}" type="presOf" srcId="{95163316-2EC1-43EF-8D4A-EFF1527014F8}" destId="{5A579D58-B4A6-4647-A748-3EFB1BF5C1E2}" srcOrd="0" destOrd="0" presId="urn:microsoft.com/office/officeart/2005/8/layout/hList1"/>
    <dgm:cxn modelId="{2CFD3288-78EB-49BF-AD47-C27538D8360C}" srcId="{6892C84F-1122-499C-81DA-FDB3F14AAD3F}" destId="{6AB572B6-99B1-473D-B080-BC2910B866D9}" srcOrd="0" destOrd="0" parTransId="{3DE3E07B-2AFD-42EE-8541-1BA7A24A3B2A}" sibTransId="{26523472-1455-4773-848E-C67BC0CD8736}"/>
    <dgm:cxn modelId="{5B8AC022-4279-4A79-A409-660FC9763C66}" srcId="{95163316-2EC1-43EF-8D4A-EFF1527014F8}" destId="{88DA26C3-3862-482A-8D35-E8FA7FCBD8BD}" srcOrd="2" destOrd="0" parTransId="{F5E086F7-F177-4822-BCFA-264203DCD229}" sibTransId="{8005DE13-57E5-4507-9704-A663049C7626}"/>
    <dgm:cxn modelId="{DD97537C-003C-424C-9F23-15AAC2D6657D}" type="presOf" srcId="{E3AEE91F-207D-4B36-B6DD-126232E9F550}" destId="{4B2CB0D6-A5C2-42B5-8D88-CEB2B086499F}" srcOrd="0" destOrd="1" presId="urn:microsoft.com/office/officeart/2005/8/layout/hList1"/>
    <dgm:cxn modelId="{211DE589-D95B-4126-8B11-595CDB10A336}" type="presOf" srcId="{88DA26C3-3862-482A-8D35-E8FA7FCBD8BD}" destId="{A3FBF9EB-A335-4B2B-9703-088492B712B0}" srcOrd="0" destOrd="0" presId="urn:microsoft.com/office/officeart/2005/8/layout/hList1"/>
    <dgm:cxn modelId="{A6A7A634-71F1-4252-AA3B-78A4B0498597}" type="presOf" srcId="{BC9A22C0-0AB5-464B-ABF8-36B0F70C93B6}" destId="{4B2CB0D6-A5C2-42B5-8D88-CEB2B086499F}" srcOrd="0" destOrd="0" presId="urn:microsoft.com/office/officeart/2005/8/layout/hList1"/>
    <dgm:cxn modelId="{71E5BF1A-DEE0-4662-8DD0-713D40221305}" type="presOf" srcId="{778D6FB0-EB72-4A09-9EBD-A04060369BAF}" destId="{577E447C-9660-4471-B428-4B32F71682E3}" srcOrd="0" destOrd="0" presId="urn:microsoft.com/office/officeart/2005/8/layout/hList1"/>
    <dgm:cxn modelId="{D64FDEBC-C5F1-4405-BEB2-82B4FDB910A8}" srcId="{6892C84F-1122-499C-81DA-FDB3F14AAD3F}" destId="{E593C14C-488D-4639-8E3C-7F1E485742C1}" srcOrd="2" destOrd="0" parTransId="{E70CD865-9D24-4144-8857-6B2D7DF6FDDD}" sibTransId="{1625278B-0388-41D6-9EDA-35EB6FC3B630}"/>
    <dgm:cxn modelId="{B4C6D2BB-E9C3-4BC0-87B9-C1C2B7D2186D}" type="presOf" srcId="{95675166-D5E8-4EFC-9F26-9F42F816D4B7}" destId="{E0015D56-86E1-4AC6-B5AF-6618688CFE7A}" srcOrd="0" destOrd="0" presId="urn:microsoft.com/office/officeart/2005/8/layout/hList1"/>
    <dgm:cxn modelId="{B6C2CBFF-8B36-41FE-88C2-540585BB26F0}" type="presParOf" srcId="{5A579D58-B4A6-4647-A748-3EFB1BF5C1E2}" destId="{0E7ED527-AA68-4F13-8686-DA9BEDAE1CB9}" srcOrd="0" destOrd="0" presId="urn:microsoft.com/office/officeart/2005/8/layout/hList1"/>
    <dgm:cxn modelId="{BD8D1890-0BF5-41B1-8B09-A5CDD11F9835}" type="presParOf" srcId="{0E7ED527-AA68-4F13-8686-DA9BEDAE1CB9}" destId="{AC655680-D374-4985-B860-EB69F15C108D}" srcOrd="0" destOrd="0" presId="urn:microsoft.com/office/officeart/2005/8/layout/hList1"/>
    <dgm:cxn modelId="{E01AB8F2-BC2E-493D-9A78-F34B8ACC84F9}" type="presParOf" srcId="{0E7ED527-AA68-4F13-8686-DA9BEDAE1CB9}" destId="{1371CECA-FD4A-4465-8A5C-96FB952DC95F}" srcOrd="1" destOrd="0" presId="urn:microsoft.com/office/officeart/2005/8/layout/hList1"/>
    <dgm:cxn modelId="{0A134A20-0A1E-4F96-9236-185C5C7481CB}" type="presParOf" srcId="{5A579D58-B4A6-4647-A748-3EFB1BF5C1E2}" destId="{58BB2353-161C-4180-AB73-AA100A93A267}" srcOrd="1" destOrd="0" presId="urn:microsoft.com/office/officeart/2005/8/layout/hList1"/>
    <dgm:cxn modelId="{C00AEE9F-0E36-4706-B7CD-896B0AA4A5DF}" type="presParOf" srcId="{5A579D58-B4A6-4647-A748-3EFB1BF5C1E2}" destId="{009761D2-0D2C-4BED-99FB-3CA9837648E1}" srcOrd="2" destOrd="0" presId="urn:microsoft.com/office/officeart/2005/8/layout/hList1"/>
    <dgm:cxn modelId="{CC778C52-34CF-47B8-B32D-19EAE8217FA4}" type="presParOf" srcId="{009761D2-0D2C-4BED-99FB-3CA9837648E1}" destId="{E0015D56-86E1-4AC6-B5AF-6618688CFE7A}" srcOrd="0" destOrd="0" presId="urn:microsoft.com/office/officeart/2005/8/layout/hList1"/>
    <dgm:cxn modelId="{000308EF-BC59-4FF1-8069-4C8A93993E93}" type="presParOf" srcId="{009761D2-0D2C-4BED-99FB-3CA9837648E1}" destId="{4B2CB0D6-A5C2-42B5-8D88-CEB2B086499F}" srcOrd="1" destOrd="0" presId="urn:microsoft.com/office/officeart/2005/8/layout/hList1"/>
    <dgm:cxn modelId="{16FCA3ED-33C9-48A1-9DB3-E8F1568A9226}" type="presParOf" srcId="{5A579D58-B4A6-4647-A748-3EFB1BF5C1E2}" destId="{1D727689-B3F0-445A-9542-BE8F02DFD014}" srcOrd="3" destOrd="0" presId="urn:microsoft.com/office/officeart/2005/8/layout/hList1"/>
    <dgm:cxn modelId="{1CDF1861-6F26-4F9B-A1AD-C8CCF9AB8422}" type="presParOf" srcId="{5A579D58-B4A6-4647-A748-3EFB1BF5C1E2}" destId="{4D5C8D61-62BD-4932-AE28-9A3C17AED828}" srcOrd="4" destOrd="0" presId="urn:microsoft.com/office/officeart/2005/8/layout/hList1"/>
    <dgm:cxn modelId="{0DFBB420-C883-473A-9FFF-75E147DC7240}" type="presParOf" srcId="{4D5C8D61-62BD-4932-AE28-9A3C17AED828}" destId="{A3FBF9EB-A335-4B2B-9703-088492B712B0}" srcOrd="0" destOrd="0" presId="urn:microsoft.com/office/officeart/2005/8/layout/hList1"/>
    <dgm:cxn modelId="{6F1765D6-780F-4013-A552-8FBF1049BB06}" type="presParOf" srcId="{4D5C8D61-62BD-4932-AE28-9A3C17AED828}" destId="{577E447C-9660-4471-B428-4B32F71682E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163316-2EC1-43EF-8D4A-EFF1527014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892C84F-1122-499C-81DA-FDB3F14AAD3F}">
      <dgm:prSet phldrT="[Text]"/>
      <dgm:spPr/>
      <dgm:t>
        <a:bodyPr/>
        <a:lstStyle/>
        <a:p>
          <a:r>
            <a:rPr lang="en-US" dirty="0" smtClean="0"/>
            <a:t>Effect on platelets</a:t>
          </a:r>
          <a:endParaRPr lang="en-US" dirty="0"/>
        </a:p>
      </dgm:t>
    </dgm:pt>
    <dgm:pt modelId="{9972FD14-0642-4911-9840-8E760224392E}" type="parTrans" cxnId="{09C1ABB7-CD22-4F8A-AEB1-A90A52BD953D}">
      <dgm:prSet/>
      <dgm:spPr/>
      <dgm:t>
        <a:bodyPr/>
        <a:lstStyle/>
        <a:p>
          <a:endParaRPr lang="en-US"/>
        </a:p>
      </dgm:t>
    </dgm:pt>
    <dgm:pt modelId="{F2E5050B-D170-4976-9926-FF767755E080}" type="sibTrans" cxnId="{09C1ABB7-CD22-4F8A-AEB1-A90A52BD953D}">
      <dgm:prSet/>
      <dgm:spPr/>
      <dgm:t>
        <a:bodyPr/>
        <a:lstStyle/>
        <a:p>
          <a:endParaRPr lang="en-US"/>
        </a:p>
      </dgm:t>
    </dgm:pt>
    <dgm:pt modelId="{6AB572B6-99B1-473D-B080-BC2910B866D9}">
      <dgm:prSet phldrT="[Text]"/>
      <dgm:spPr/>
      <dgm:t>
        <a:bodyPr/>
        <a:lstStyle/>
        <a:p>
          <a:pPr algn="ctr"/>
          <a:r>
            <a:rPr lang="en-US" dirty="0" smtClean="0"/>
            <a:t>Inhibit platelet aggregation through inhibition the synthesis of TXA</a:t>
          </a:r>
          <a:r>
            <a:rPr lang="en-US" baseline="-25000" dirty="0" smtClean="0"/>
            <a:t>2 </a:t>
          </a:r>
          <a:r>
            <a:rPr lang="en-US" dirty="0" smtClean="0"/>
            <a:t>  ( inhibit cox-1)</a:t>
          </a:r>
          <a:endParaRPr lang="en-US" dirty="0"/>
        </a:p>
      </dgm:t>
    </dgm:pt>
    <dgm:pt modelId="{3DE3E07B-2AFD-42EE-8541-1BA7A24A3B2A}" type="parTrans" cxnId="{2CFD3288-78EB-49BF-AD47-C27538D8360C}">
      <dgm:prSet/>
      <dgm:spPr/>
      <dgm:t>
        <a:bodyPr/>
        <a:lstStyle/>
        <a:p>
          <a:endParaRPr lang="en-US"/>
        </a:p>
      </dgm:t>
    </dgm:pt>
    <dgm:pt modelId="{26523472-1455-4773-848E-C67BC0CD8736}" type="sibTrans" cxnId="{2CFD3288-78EB-49BF-AD47-C27538D8360C}">
      <dgm:prSet/>
      <dgm:spPr/>
      <dgm:t>
        <a:bodyPr/>
        <a:lstStyle/>
        <a:p>
          <a:endParaRPr lang="en-US"/>
        </a:p>
      </dgm:t>
    </dgm:pt>
    <dgm:pt modelId="{5A579D58-B4A6-4647-A748-3EFB1BF5C1E2}" type="pres">
      <dgm:prSet presAssocID="{95163316-2EC1-43EF-8D4A-EFF1527014F8}" presName="Name0" presStyleCnt="0">
        <dgm:presLayoutVars>
          <dgm:dir/>
          <dgm:animLvl val="lvl"/>
          <dgm:resizeHandles val="exact"/>
        </dgm:presLayoutVars>
      </dgm:prSet>
      <dgm:spPr/>
      <dgm:t>
        <a:bodyPr/>
        <a:lstStyle/>
        <a:p>
          <a:endParaRPr lang="en-US"/>
        </a:p>
      </dgm:t>
    </dgm:pt>
    <dgm:pt modelId="{0E7ED527-AA68-4F13-8686-DA9BEDAE1CB9}" type="pres">
      <dgm:prSet presAssocID="{6892C84F-1122-499C-81DA-FDB3F14AAD3F}" presName="composite" presStyleCnt="0"/>
      <dgm:spPr/>
    </dgm:pt>
    <dgm:pt modelId="{AC655680-D374-4985-B860-EB69F15C108D}" type="pres">
      <dgm:prSet presAssocID="{6892C84F-1122-499C-81DA-FDB3F14AAD3F}" presName="parTx" presStyleLbl="alignNode1" presStyleIdx="0" presStyleCnt="1">
        <dgm:presLayoutVars>
          <dgm:chMax val="0"/>
          <dgm:chPref val="0"/>
          <dgm:bulletEnabled val="1"/>
        </dgm:presLayoutVars>
      </dgm:prSet>
      <dgm:spPr/>
      <dgm:t>
        <a:bodyPr/>
        <a:lstStyle/>
        <a:p>
          <a:endParaRPr lang="en-US"/>
        </a:p>
      </dgm:t>
    </dgm:pt>
    <dgm:pt modelId="{1371CECA-FD4A-4465-8A5C-96FB952DC95F}" type="pres">
      <dgm:prSet presAssocID="{6892C84F-1122-499C-81DA-FDB3F14AAD3F}" presName="desTx" presStyleLbl="alignAccFollowNode1" presStyleIdx="0" presStyleCnt="1">
        <dgm:presLayoutVars>
          <dgm:bulletEnabled val="1"/>
        </dgm:presLayoutVars>
      </dgm:prSet>
      <dgm:spPr/>
      <dgm:t>
        <a:bodyPr/>
        <a:lstStyle/>
        <a:p>
          <a:endParaRPr lang="en-US"/>
        </a:p>
      </dgm:t>
    </dgm:pt>
  </dgm:ptLst>
  <dgm:cxnLst>
    <dgm:cxn modelId="{09C1ABB7-CD22-4F8A-AEB1-A90A52BD953D}" srcId="{95163316-2EC1-43EF-8D4A-EFF1527014F8}" destId="{6892C84F-1122-499C-81DA-FDB3F14AAD3F}" srcOrd="0" destOrd="0" parTransId="{9972FD14-0642-4911-9840-8E760224392E}" sibTransId="{F2E5050B-D170-4976-9926-FF767755E080}"/>
    <dgm:cxn modelId="{2CFD3288-78EB-49BF-AD47-C27538D8360C}" srcId="{6892C84F-1122-499C-81DA-FDB3F14AAD3F}" destId="{6AB572B6-99B1-473D-B080-BC2910B866D9}" srcOrd="0" destOrd="0" parTransId="{3DE3E07B-2AFD-42EE-8541-1BA7A24A3B2A}" sibTransId="{26523472-1455-4773-848E-C67BC0CD8736}"/>
    <dgm:cxn modelId="{E50D59E9-0857-4F96-B4DB-6C480779C532}" type="presOf" srcId="{95163316-2EC1-43EF-8D4A-EFF1527014F8}" destId="{5A579D58-B4A6-4647-A748-3EFB1BF5C1E2}" srcOrd="0" destOrd="0" presId="urn:microsoft.com/office/officeart/2005/8/layout/hList1"/>
    <dgm:cxn modelId="{4CC50154-50BF-4E91-A63D-BB675728D498}" type="presOf" srcId="{6AB572B6-99B1-473D-B080-BC2910B866D9}" destId="{1371CECA-FD4A-4465-8A5C-96FB952DC95F}" srcOrd="0" destOrd="0" presId="urn:microsoft.com/office/officeart/2005/8/layout/hList1"/>
    <dgm:cxn modelId="{B953E2F9-B4BE-4137-ADC3-AB29CD082AA1}" type="presOf" srcId="{6892C84F-1122-499C-81DA-FDB3F14AAD3F}" destId="{AC655680-D374-4985-B860-EB69F15C108D}" srcOrd="0" destOrd="0" presId="urn:microsoft.com/office/officeart/2005/8/layout/hList1"/>
    <dgm:cxn modelId="{1FF3B32C-B618-4FA9-A9AA-FA172A035205}" type="presParOf" srcId="{5A579D58-B4A6-4647-A748-3EFB1BF5C1E2}" destId="{0E7ED527-AA68-4F13-8686-DA9BEDAE1CB9}" srcOrd="0" destOrd="0" presId="urn:microsoft.com/office/officeart/2005/8/layout/hList1"/>
    <dgm:cxn modelId="{F02A7FF1-8FBF-4DA0-AF5F-A8C77D19038B}" type="presParOf" srcId="{0E7ED527-AA68-4F13-8686-DA9BEDAE1CB9}" destId="{AC655680-D374-4985-B860-EB69F15C108D}" srcOrd="0" destOrd="0" presId="urn:microsoft.com/office/officeart/2005/8/layout/hList1"/>
    <dgm:cxn modelId="{DBD84DEA-72C5-4E3B-94BE-2BF5EBA296C7}" type="presParOf" srcId="{0E7ED527-AA68-4F13-8686-DA9BEDAE1CB9}" destId="{1371CECA-FD4A-4465-8A5C-96FB952DC95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D04C02-E168-48C2-B7CF-9FAB63DD5D4B}">
      <dsp:nvSpPr>
        <dsp:cNvPr id="0" name=""/>
        <dsp:cNvSpPr/>
      </dsp:nvSpPr>
      <dsp:spPr>
        <a:xfrm>
          <a:off x="3482578" y="261"/>
          <a:ext cx="2178843" cy="1416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Oral administration</a:t>
          </a:r>
          <a:endParaRPr lang="en-US" sz="1600" kern="1200" dirty="0"/>
        </a:p>
      </dsp:txBody>
      <dsp:txXfrm>
        <a:off x="3482578" y="261"/>
        <a:ext cx="2178843" cy="1416248"/>
      </dsp:txXfrm>
    </dsp:sp>
    <dsp:sp modelId="{06AC3939-1072-4C63-AA96-03688256472A}">
      <dsp:nvSpPr>
        <dsp:cNvPr id="0" name=""/>
        <dsp:cNvSpPr/>
      </dsp:nvSpPr>
      <dsp:spPr>
        <a:xfrm>
          <a:off x="2232385" y="708385"/>
          <a:ext cx="4679228" cy="4679228"/>
        </a:xfrm>
        <a:custGeom>
          <a:avLst/>
          <a:gdLst/>
          <a:ahLst/>
          <a:cxnLst/>
          <a:rect l="0" t="0" r="0" b="0"/>
          <a:pathLst>
            <a:path>
              <a:moveTo>
                <a:pt x="3729755" y="457779"/>
              </a:moveTo>
              <a:arcTo wR="2339614" hR="2339614" stAng="18387232" swAng="1633569"/>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A6C0324-A501-43E1-8666-0FA76776590A}">
      <dsp:nvSpPr>
        <dsp:cNvPr id="0" name=""/>
        <dsp:cNvSpPr/>
      </dsp:nvSpPr>
      <dsp:spPr>
        <a:xfrm>
          <a:off x="5822192" y="2339875"/>
          <a:ext cx="2178843" cy="1416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Most NSAIDs are weak acid (absorbed well in stomach and intestinal mucosa)</a:t>
          </a:r>
        </a:p>
      </dsp:txBody>
      <dsp:txXfrm>
        <a:off x="5822192" y="2339875"/>
        <a:ext cx="2178843" cy="1416248"/>
      </dsp:txXfrm>
    </dsp:sp>
    <dsp:sp modelId="{041A0B21-F6DF-4543-9845-0E8F3CADC98B}">
      <dsp:nvSpPr>
        <dsp:cNvPr id="0" name=""/>
        <dsp:cNvSpPr/>
      </dsp:nvSpPr>
      <dsp:spPr>
        <a:xfrm>
          <a:off x="2232385" y="708385"/>
          <a:ext cx="4679228" cy="4679228"/>
        </a:xfrm>
        <a:custGeom>
          <a:avLst/>
          <a:gdLst/>
          <a:ahLst/>
          <a:cxnLst/>
          <a:rect l="0" t="0" r="0" b="0"/>
          <a:pathLst>
            <a:path>
              <a:moveTo>
                <a:pt x="4436684" y="3376961"/>
              </a:moveTo>
              <a:arcTo wR="2339614" hR="2339614" stAng="1579199" swAng="1633569"/>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CA0270A-B1EC-48C8-9462-A6BE5DFF71B8}">
      <dsp:nvSpPr>
        <dsp:cNvPr id="0" name=""/>
        <dsp:cNvSpPr/>
      </dsp:nvSpPr>
      <dsp:spPr>
        <a:xfrm>
          <a:off x="3482578" y="4679489"/>
          <a:ext cx="2178843" cy="1416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95% bound to plasma-protein (high bioavailability)</a:t>
          </a:r>
          <a:endParaRPr lang="en-US" sz="1600" kern="1200" dirty="0"/>
        </a:p>
      </dsp:txBody>
      <dsp:txXfrm>
        <a:off x="3482578" y="4679489"/>
        <a:ext cx="2178843" cy="1416248"/>
      </dsp:txXfrm>
    </dsp:sp>
    <dsp:sp modelId="{35422269-ACE4-4F85-AF52-A3672B202FAD}">
      <dsp:nvSpPr>
        <dsp:cNvPr id="0" name=""/>
        <dsp:cNvSpPr/>
      </dsp:nvSpPr>
      <dsp:spPr>
        <a:xfrm>
          <a:off x="2232385" y="708385"/>
          <a:ext cx="4679228" cy="4679228"/>
        </a:xfrm>
        <a:custGeom>
          <a:avLst/>
          <a:gdLst/>
          <a:ahLst/>
          <a:cxnLst/>
          <a:rect l="0" t="0" r="0" b="0"/>
          <a:pathLst>
            <a:path>
              <a:moveTo>
                <a:pt x="949472" y="4221448"/>
              </a:moveTo>
              <a:arcTo wR="2339614" hR="2339614" stAng="7587232" swAng="1633569"/>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47E3F62-905D-4882-AAD1-1E90047BD67B}">
      <dsp:nvSpPr>
        <dsp:cNvPr id="0" name=""/>
        <dsp:cNvSpPr/>
      </dsp:nvSpPr>
      <dsp:spPr>
        <a:xfrm>
          <a:off x="1142963" y="2339875"/>
          <a:ext cx="2178843" cy="1416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Most metabolized in liver (oxidation &amp; conjugation)</a:t>
          </a:r>
          <a:endParaRPr lang="en-US" sz="1600" kern="1200" dirty="0"/>
        </a:p>
      </dsp:txBody>
      <dsp:txXfrm>
        <a:off x="1142963" y="2339875"/>
        <a:ext cx="2178843" cy="1416248"/>
      </dsp:txXfrm>
    </dsp:sp>
    <dsp:sp modelId="{DECD1952-120D-4836-8186-5B62113F9FB3}">
      <dsp:nvSpPr>
        <dsp:cNvPr id="0" name=""/>
        <dsp:cNvSpPr/>
      </dsp:nvSpPr>
      <dsp:spPr>
        <a:xfrm>
          <a:off x="2232385" y="708385"/>
          <a:ext cx="4679228" cy="4679228"/>
        </a:xfrm>
        <a:custGeom>
          <a:avLst/>
          <a:gdLst/>
          <a:ahLst/>
          <a:cxnLst/>
          <a:rect l="0" t="0" r="0" b="0"/>
          <a:pathLst>
            <a:path>
              <a:moveTo>
                <a:pt x="242543" y="1302267"/>
              </a:moveTo>
              <a:arcTo wR="2339614" hR="2339614" stAng="12379199" swAng="1633569"/>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655680-D374-4985-B860-EB69F15C108D}">
      <dsp:nvSpPr>
        <dsp:cNvPr id="0" name=""/>
        <dsp:cNvSpPr/>
      </dsp:nvSpPr>
      <dsp:spPr>
        <a:xfrm>
          <a:off x="2571" y="439560"/>
          <a:ext cx="2507456"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Analgesic</a:t>
          </a:r>
          <a:endParaRPr lang="en-US" sz="2300" kern="1200" dirty="0"/>
        </a:p>
      </dsp:txBody>
      <dsp:txXfrm>
        <a:off x="2571" y="439560"/>
        <a:ext cx="2507456" cy="662400"/>
      </dsp:txXfrm>
    </dsp:sp>
    <dsp:sp modelId="{1371CECA-FD4A-4465-8A5C-96FB952DC95F}">
      <dsp:nvSpPr>
        <dsp:cNvPr id="0" name=""/>
        <dsp:cNvSpPr/>
      </dsp:nvSpPr>
      <dsp:spPr>
        <a:xfrm>
          <a:off x="2571" y="1101960"/>
          <a:ext cx="2507456" cy="30304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Char char="••"/>
          </a:pPr>
          <a:r>
            <a:rPr lang="en-US" sz="2300" b="1" kern="1200" dirty="0" smtClean="0">
              <a:solidFill>
                <a:srgbClr val="FF0000"/>
              </a:solidFill>
            </a:rPr>
            <a:t>Centrally</a:t>
          </a:r>
          <a:endParaRPr lang="en-US" sz="2300" b="1" kern="1200" dirty="0">
            <a:solidFill>
              <a:srgbClr val="FF0000"/>
            </a:solidFill>
          </a:endParaRPr>
        </a:p>
        <a:p>
          <a:pPr marL="228600" lvl="1" indent="-228600" algn="ctr" defTabSz="1022350">
            <a:lnSpc>
              <a:spcPct val="90000"/>
            </a:lnSpc>
            <a:spcBef>
              <a:spcPct val="0"/>
            </a:spcBef>
            <a:spcAft>
              <a:spcPct val="15000"/>
            </a:spcAft>
            <a:buChar char="••"/>
          </a:pPr>
          <a:r>
            <a:rPr lang="en-US" sz="2300" kern="1200" dirty="0" smtClean="0"/>
            <a:t>inhibition of COX enzymes in CNS</a:t>
          </a:r>
          <a:endParaRPr lang="en-US" sz="2300" kern="1200" dirty="0"/>
        </a:p>
        <a:p>
          <a:pPr marL="228600" lvl="1" indent="-228600" algn="ctr" defTabSz="1022350">
            <a:lnSpc>
              <a:spcPct val="90000"/>
            </a:lnSpc>
            <a:spcBef>
              <a:spcPct val="0"/>
            </a:spcBef>
            <a:spcAft>
              <a:spcPct val="15000"/>
            </a:spcAft>
            <a:buChar char="••"/>
          </a:pPr>
          <a:r>
            <a:rPr lang="en-US" sz="2300" b="1" kern="1200" dirty="0" err="1" smtClean="0">
              <a:solidFill>
                <a:srgbClr val="FF0000"/>
              </a:solidFill>
            </a:rPr>
            <a:t>periperally</a:t>
          </a:r>
          <a:endParaRPr lang="en-US" sz="2300" b="1" kern="1200" dirty="0">
            <a:solidFill>
              <a:srgbClr val="FF0000"/>
            </a:solidFill>
          </a:endParaRPr>
        </a:p>
        <a:p>
          <a:pPr marL="228600" lvl="1" indent="-228600" algn="ctr" defTabSz="1022350">
            <a:lnSpc>
              <a:spcPct val="90000"/>
            </a:lnSpc>
            <a:spcBef>
              <a:spcPct val="0"/>
            </a:spcBef>
            <a:spcAft>
              <a:spcPct val="15000"/>
            </a:spcAft>
            <a:buChar char="••"/>
          </a:pPr>
          <a:r>
            <a:rPr lang="en-US" sz="2300" kern="1200" dirty="0" smtClean="0"/>
            <a:t>Anti-Inflammatory action </a:t>
          </a:r>
          <a:endParaRPr lang="en-US" sz="2300" kern="1200" dirty="0"/>
        </a:p>
      </dsp:txBody>
      <dsp:txXfrm>
        <a:off x="2571" y="1101960"/>
        <a:ext cx="2507456" cy="3030479"/>
      </dsp:txXfrm>
    </dsp:sp>
    <dsp:sp modelId="{E0015D56-86E1-4AC6-B5AF-6618688CFE7A}">
      <dsp:nvSpPr>
        <dsp:cNvPr id="0" name=""/>
        <dsp:cNvSpPr/>
      </dsp:nvSpPr>
      <dsp:spPr>
        <a:xfrm>
          <a:off x="2861071" y="439560"/>
          <a:ext cx="2507456"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Antipyretic</a:t>
          </a:r>
          <a:endParaRPr lang="en-US" sz="2300" kern="1200" dirty="0"/>
        </a:p>
      </dsp:txBody>
      <dsp:txXfrm>
        <a:off x="2861071" y="439560"/>
        <a:ext cx="2507456" cy="662400"/>
      </dsp:txXfrm>
    </dsp:sp>
    <dsp:sp modelId="{4B2CB0D6-A5C2-42B5-8D88-CEB2B086499F}">
      <dsp:nvSpPr>
        <dsp:cNvPr id="0" name=""/>
        <dsp:cNvSpPr/>
      </dsp:nvSpPr>
      <dsp:spPr>
        <a:xfrm>
          <a:off x="2861071" y="1101960"/>
          <a:ext cx="2507456" cy="30304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Char char="••"/>
          </a:pPr>
          <a:r>
            <a:rPr lang="en-US" sz="2300" b="1" kern="1200" dirty="0" smtClean="0">
              <a:solidFill>
                <a:srgbClr val="FF0000"/>
              </a:solidFill>
            </a:rPr>
            <a:t>Centrally</a:t>
          </a:r>
          <a:r>
            <a:rPr lang="en-US" sz="2300" kern="1200" dirty="0" smtClean="0"/>
            <a:t> inhibition of COX enzymes</a:t>
          </a:r>
          <a:endParaRPr lang="en-US" sz="2300" kern="1200" dirty="0"/>
        </a:p>
        <a:p>
          <a:pPr marL="228600" lvl="1" indent="-228600" algn="ctr" defTabSz="1022350">
            <a:lnSpc>
              <a:spcPct val="90000"/>
            </a:lnSpc>
            <a:spcBef>
              <a:spcPct val="0"/>
            </a:spcBef>
            <a:spcAft>
              <a:spcPct val="15000"/>
            </a:spcAft>
            <a:buChar char="••"/>
          </a:pPr>
          <a:r>
            <a:rPr lang="en-US" sz="2300" kern="1200" dirty="0" smtClean="0"/>
            <a:t>in CNS</a:t>
          </a:r>
          <a:endParaRPr lang="en-US" sz="2300" kern="1200" dirty="0"/>
        </a:p>
        <a:p>
          <a:pPr marL="228600" lvl="1" indent="-228600" algn="ctr" defTabSz="1022350">
            <a:lnSpc>
              <a:spcPct val="90000"/>
            </a:lnSpc>
            <a:spcBef>
              <a:spcPct val="0"/>
            </a:spcBef>
            <a:spcAft>
              <a:spcPct val="15000"/>
            </a:spcAft>
            <a:buChar char="••"/>
          </a:pPr>
          <a:r>
            <a:rPr lang="en-US" sz="2300" kern="1200" dirty="0" smtClean="0"/>
            <a:t>inhibition of interleukin-1</a:t>
          </a:r>
          <a:endParaRPr lang="en-US" sz="2300" kern="1200" dirty="0"/>
        </a:p>
      </dsp:txBody>
      <dsp:txXfrm>
        <a:off x="2861071" y="1101960"/>
        <a:ext cx="2507456" cy="3030479"/>
      </dsp:txXfrm>
    </dsp:sp>
    <dsp:sp modelId="{A3FBF9EB-A335-4B2B-9703-088492B712B0}">
      <dsp:nvSpPr>
        <dsp:cNvPr id="0" name=""/>
        <dsp:cNvSpPr/>
      </dsp:nvSpPr>
      <dsp:spPr>
        <a:xfrm>
          <a:off x="5719571" y="439560"/>
          <a:ext cx="2507456"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Anti-</a:t>
          </a:r>
          <a:r>
            <a:rPr lang="en-US" sz="2300" kern="1200" dirty="0" err="1" smtClean="0"/>
            <a:t>Inflam</a:t>
          </a:r>
          <a:r>
            <a:rPr lang="en-US" sz="2300" kern="1200" dirty="0" smtClean="0"/>
            <a:t>.</a:t>
          </a:r>
          <a:endParaRPr lang="en-US" sz="2300" kern="1200" dirty="0"/>
        </a:p>
      </dsp:txBody>
      <dsp:txXfrm>
        <a:off x="5719571" y="439560"/>
        <a:ext cx="2507456" cy="662400"/>
      </dsp:txXfrm>
    </dsp:sp>
    <dsp:sp modelId="{577E447C-9660-4471-B428-4B32F71682E3}">
      <dsp:nvSpPr>
        <dsp:cNvPr id="0" name=""/>
        <dsp:cNvSpPr/>
      </dsp:nvSpPr>
      <dsp:spPr>
        <a:xfrm>
          <a:off x="5719571" y="1101960"/>
          <a:ext cx="2507456" cy="30304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Char char="••"/>
          </a:pPr>
          <a:r>
            <a:rPr lang="en-US" sz="2300" b="1" kern="1200" dirty="0" smtClean="0">
              <a:solidFill>
                <a:srgbClr val="FF0000"/>
              </a:solidFill>
            </a:rPr>
            <a:t>Peripherally </a:t>
          </a:r>
          <a:r>
            <a:rPr lang="en-US" sz="2300" kern="1200" dirty="0" smtClean="0"/>
            <a:t>inhibition of COX enzymes </a:t>
          </a:r>
          <a:endParaRPr lang="en-US" sz="2300" kern="1200" dirty="0"/>
        </a:p>
        <a:p>
          <a:pPr marL="228600" lvl="1" indent="-228600" algn="ctr" defTabSz="1022350">
            <a:lnSpc>
              <a:spcPct val="90000"/>
            </a:lnSpc>
            <a:spcBef>
              <a:spcPct val="0"/>
            </a:spcBef>
            <a:spcAft>
              <a:spcPct val="15000"/>
            </a:spcAft>
            <a:buChar char="••"/>
          </a:pPr>
          <a:endParaRPr lang="en-US" sz="2300" kern="1200" dirty="0"/>
        </a:p>
        <a:p>
          <a:pPr marL="228600" lvl="1" indent="-228600" algn="ctr" defTabSz="1022350">
            <a:lnSpc>
              <a:spcPct val="90000"/>
            </a:lnSpc>
            <a:spcBef>
              <a:spcPct val="0"/>
            </a:spcBef>
            <a:spcAft>
              <a:spcPct val="15000"/>
            </a:spcAft>
            <a:buChar char="••"/>
          </a:pPr>
          <a:r>
            <a:rPr lang="en-US" sz="2300" kern="1200" dirty="0" smtClean="0"/>
            <a:t>Antioxidant effect</a:t>
          </a:r>
          <a:endParaRPr lang="en-US" sz="2300" kern="1200" dirty="0"/>
        </a:p>
      </dsp:txBody>
      <dsp:txXfrm>
        <a:off x="5719571" y="1101960"/>
        <a:ext cx="2507456" cy="30304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655680-D374-4985-B860-EB69F15C108D}">
      <dsp:nvSpPr>
        <dsp:cNvPr id="0" name=""/>
        <dsp:cNvSpPr/>
      </dsp:nvSpPr>
      <dsp:spPr>
        <a:xfrm>
          <a:off x="0" y="45224"/>
          <a:ext cx="8229600" cy="132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186944" rIns="327152" bIns="186944" numCol="1" spcCol="1270" anchor="ctr" anchorCtr="0">
          <a:noAutofit/>
        </a:bodyPr>
        <a:lstStyle/>
        <a:p>
          <a:pPr lvl="0" algn="ctr" defTabSz="2044700">
            <a:lnSpc>
              <a:spcPct val="90000"/>
            </a:lnSpc>
            <a:spcBef>
              <a:spcPct val="0"/>
            </a:spcBef>
            <a:spcAft>
              <a:spcPct val="35000"/>
            </a:spcAft>
          </a:pPr>
          <a:r>
            <a:rPr lang="en-US" sz="4600" kern="1200" dirty="0" smtClean="0"/>
            <a:t>Effect on platelets</a:t>
          </a:r>
          <a:endParaRPr lang="en-US" sz="4600" kern="1200" dirty="0"/>
        </a:p>
      </dsp:txBody>
      <dsp:txXfrm>
        <a:off x="0" y="45224"/>
        <a:ext cx="8229600" cy="1324800"/>
      </dsp:txXfrm>
    </dsp:sp>
    <dsp:sp modelId="{1371CECA-FD4A-4465-8A5C-96FB952DC95F}">
      <dsp:nvSpPr>
        <dsp:cNvPr id="0" name=""/>
        <dsp:cNvSpPr/>
      </dsp:nvSpPr>
      <dsp:spPr>
        <a:xfrm>
          <a:off x="0" y="1370025"/>
          <a:ext cx="8229600" cy="31567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364" tIns="245364" rIns="327152" bIns="368046" numCol="1" spcCol="1270" anchor="t" anchorCtr="0">
          <a:noAutofit/>
        </a:bodyPr>
        <a:lstStyle/>
        <a:p>
          <a:pPr marL="285750" lvl="1" indent="-285750" algn="ctr" defTabSz="2044700">
            <a:lnSpc>
              <a:spcPct val="90000"/>
            </a:lnSpc>
            <a:spcBef>
              <a:spcPct val="0"/>
            </a:spcBef>
            <a:spcAft>
              <a:spcPct val="15000"/>
            </a:spcAft>
            <a:buChar char="••"/>
          </a:pPr>
          <a:r>
            <a:rPr lang="en-US" sz="4600" kern="1200" dirty="0" smtClean="0"/>
            <a:t>Inhibit platelet aggregation through inhibition the synthesis of TXA</a:t>
          </a:r>
          <a:r>
            <a:rPr lang="en-US" sz="4600" kern="1200" baseline="-25000" dirty="0" smtClean="0"/>
            <a:t>2 </a:t>
          </a:r>
          <a:r>
            <a:rPr lang="en-US" sz="4600" kern="1200" dirty="0" smtClean="0"/>
            <a:t>  ( inhibit cox-1)</a:t>
          </a:r>
          <a:endParaRPr lang="en-US" sz="4600" kern="1200" dirty="0"/>
        </a:p>
      </dsp:txBody>
      <dsp:txXfrm>
        <a:off x="0" y="1370025"/>
        <a:ext cx="8229600" cy="315675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7E9171-0796-4BAD-ACBD-4BEA7ECAA0F1}" type="datetimeFigureOut">
              <a:rPr lang="en-US"/>
              <a:pPr>
                <a:defRPr/>
              </a:pPr>
              <a:t>12/8/2012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F96E920-46F4-444D-9C0A-F8124526A147}"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cancerweb.ncl.ac.uk/cgi-bin/omd?surgery" TargetMode="External"/><Relationship Id="rId3" Type="http://schemas.openxmlformats.org/officeDocument/2006/relationships/hyperlink" Target="http://cancerweb.ncl.ac.uk/omd/contents/procedure.html" TargetMode="External"/><Relationship Id="rId7" Type="http://schemas.openxmlformats.org/officeDocument/2006/relationships/hyperlink" Target="http://cancerweb.ncl.ac.uk/cgi-bin/omd?abdominal"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cancerweb.ncl.ac.uk/cgi-bin/omd?term" TargetMode="External"/><Relationship Id="rId5" Type="http://schemas.openxmlformats.org/officeDocument/2006/relationships/hyperlink" Target="http://cancerweb.ncl.ac.uk/cgi-bin/omd?General" TargetMode="External"/><Relationship Id="rId4" Type="http://schemas.openxmlformats.org/officeDocument/2006/relationships/hyperlink" Target="http://cancerweb.ncl.ac.uk/omd/contents/surgery.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69DCE65C-A6CB-40A2-8229-491ABE4C63EA}" type="slidenum">
              <a:rPr lang="ar-SA" smtClean="0"/>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BBBF4777-A8A4-4202-9504-A8F50E982C6E}" type="slidenum">
              <a:rPr lang="ar-SA" smtClean="0"/>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r>
              <a:rPr lang="ar-SA" smtClean="0">
                <a:cs typeface="Times New Roman" pitchFamily="18" charset="0"/>
              </a:rPr>
              <a:t>&lt;</a:t>
            </a:r>
            <a:r>
              <a:rPr lang="en-US" smtClean="0">
                <a:cs typeface="Times New Roman" pitchFamily="18" charset="0"/>
                <a:hlinkClick r:id="rId3"/>
              </a:rPr>
              <a:t>procedure</a:t>
            </a:r>
            <a:r>
              <a:rPr lang="ar-SA" smtClean="0">
                <a:cs typeface="Times New Roman" pitchFamily="18" charset="0"/>
              </a:rPr>
              <a:t>, </a:t>
            </a:r>
            <a:r>
              <a:rPr lang="en-US" smtClean="0">
                <a:cs typeface="Times New Roman" pitchFamily="18" charset="0"/>
                <a:hlinkClick r:id="rId4"/>
              </a:rPr>
              <a:t>surgery</a:t>
            </a:r>
            <a:r>
              <a:rPr lang="ar-SA" smtClean="0">
                <a:cs typeface="Times New Roman" pitchFamily="18" charset="0"/>
              </a:rPr>
              <a:t>&gt; </a:t>
            </a:r>
            <a:r>
              <a:rPr lang="en-US" smtClean="0">
                <a:cs typeface="Times New Roman" pitchFamily="18" charset="0"/>
                <a:hlinkClick r:id="rId5"/>
              </a:rPr>
              <a:t>General</a:t>
            </a:r>
            <a:r>
              <a:rPr lang="ar-SA" smtClean="0">
                <a:cs typeface="Times New Roman" pitchFamily="18" charset="0"/>
              </a:rPr>
              <a:t> </a:t>
            </a:r>
            <a:r>
              <a:rPr lang="en-US" smtClean="0">
                <a:cs typeface="Times New Roman" pitchFamily="18" charset="0"/>
                <a:hlinkClick r:id="rId6"/>
              </a:rPr>
              <a:t>term</a:t>
            </a:r>
            <a:r>
              <a:rPr lang="ar-SA" smtClean="0">
                <a:cs typeface="Times New Roman" pitchFamily="18" charset="0"/>
              </a:rPr>
              <a:t> </a:t>
            </a:r>
            <a:r>
              <a:rPr lang="en-US" smtClean="0">
                <a:cs typeface="Times New Roman" pitchFamily="18" charset="0"/>
              </a:rPr>
              <a:t>for</a:t>
            </a:r>
            <a:r>
              <a:rPr lang="ar-SA" smtClean="0">
                <a:cs typeface="Times New Roman" pitchFamily="18" charset="0"/>
              </a:rPr>
              <a:t> </a:t>
            </a:r>
            <a:r>
              <a:rPr lang="en-US" smtClean="0">
                <a:cs typeface="Times New Roman" pitchFamily="18" charset="0"/>
                <a:hlinkClick r:id="rId7"/>
              </a:rPr>
              <a:t>abdominal</a:t>
            </a:r>
            <a:r>
              <a:rPr lang="ar-SA" smtClean="0">
                <a:cs typeface="Times New Roman" pitchFamily="18" charset="0"/>
              </a:rPr>
              <a:t> </a:t>
            </a:r>
            <a:r>
              <a:rPr lang="en-US" smtClean="0">
                <a:cs typeface="Times New Roman" pitchFamily="18" charset="0"/>
                <a:hlinkClick r:id="rId8"/>
              </a:rPr>
              <a:t>surgery</a:t>
            </a:r>
            <a:r>
              <a:rPr lang="ar-SA" smtClean="0"/>
              <a:t> </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CC3D190-5EF6-4E0A-9C1D-BFA7F05E9F35}" type="datetimeFigureOut">
              <a:rPr lang="en-US"/>
              <a:pPr>
                <a:defRPr/>
              </a:pPr>
              <a:t>12/8/2012</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D26ACC5-1F59-46FF-9809-BC536DB6AE2C}"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DFD07D8-BDC7-41CE-BE64-043B8F926A2F}" type="datetimeFigureOut">
              <a:rPr lang="en-US"/>
              <a:pPr>
                <a:defRPr/>
              </a:pPr>
              <a:t>12/8/2012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16A8319-AA3D-4AD4-9317-6B01CF874273}"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82CDB6-F89A-4EB4-BEC3-069EB7BF7349}" type="datetimeFigureOut">
              <a:rPr lang="en-US"/>
              <a:pPr>
                <a:defRPr/>
              </a:pPr>
              <a:t>12/8/2012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85BF00A-1160-437D-92FC-5DAF0BFB449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9B2384C4-18DB-4607-A534-70461149FB62}" type="datetimeFigureOut">
              <a:rPr lang="en-US"/>
              <a:pPr>
                <a:defRPr/>
              </a:pPr>
              <a:t>12/8/2012</a:t>
            </a:fld>
            <a:endParaRPr lang="en-US"/>
          </a:p>
        </p:txBody>
      </p:sp>
      <p:sp>
        <p:nvSpPr>
          <p:cNvPr id="5" name="Slide Number Placeholder 8"/>
          <p:cNvSpPr>
            <a:spLocks noGrp="1"/>
          </p:cNvSpPr>
          <p:nvPr>
            <p:ph type="sldNum" sz="quarter" idx="11"/>
          </p:nvPr>
        </p:nvSpPr>
        <p:spPr/>
        <p:txBody>
          <a:bodyPr/>
          <a:lstStyle>
            <a:lvl1pPr>
              <a:defRPr/>
            </a:lvl1pPr>
          </a:lstStyle>
          <a:p>
            <a:pPr>
              <a:defRPr/>
            </a:pPr>
            <a:fld id="{91C77D19-33B5-479E-B204-43D11199710B}" type="slidenum">
              <a:rPr lang="ar-SA"/>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EEE189F1-EA04-4703-8A12-F76054161C83}" type="datetimeFigureOut">
              <a:rPr lang="en-US"/>
              <a:pPr>
                <a:defRPr/>
              </a:pPr>
              <a:t>12/8/2012</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8ABD5090-FE15-4167-91FF-6F997D737583}"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81E8DC6-1145-438B-8F44-FE25A3794E3A}" type="datetimeFigureOut">
              <a:rPr lang="en-US"/>
              <a:pPr>
                <a:defRPr/>
              </a:pPr>
              <a:t>12/8/2012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AFD5F8E-F8E7-46D1-84E3-B00F1A918B5E}"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5F213D3D-F41D-46E5-A4AB-01290312E75A}" type="datetimeFigureOut">
              <a:rPr lang="en-US"/>
              <a:pPr>
                <a:defRPr/>
              </a:pPr>
              <a:t>12/8/2012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0B203DF-B8BC-4BD7-96A2-25972768C433}"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5BBC346C-ED44-45F0-9631-E72003B89B20}" type="datetimeFigureOut">
              <a:rPr lang="en-US"/>
              <a:pPr>
                <a:defRPr/>
              </a:pPr>
              <a:t>12/8/2012</a:t>
            </a:fld>
            <a:endParaRPr lang="en-US"/>
          </a:p>
        </p:txBody>
      </p:sp>
      <p:sp>
        <p:nvSpPr>
          <p:cNvPr id="4" name="Slide Number Placeholder 6"/>
          <p:cNvSpPr>
            <a:spLocks noGrp="1"/>
          </p:cNvSpPr>
          <p:nvPr>
            <p:ph type="sldNum" sz="quarter" idx="11"/>
          </p:nvPr>
        </p:nvSpPr>
        <p:spPr/>
        <p:txBody>
          <a:bodyPr/>
          <a:lstStyle>
            <a:lvl1pPr>
              <a:defRPr/>
            </a:lvl1pPr>
          </a:lstStyle>
          <a:p>
            <a:pPr>
              <a:defRPr/>
            </a:pPr>
            <a:fld id="{86DA345C-BB46-4B01-852D-F8D188E87DDA}" type="slidenum">
              <a:rPr lang="ar-SA"/>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740BC6A-123B-4188-9F2E-5B0EEE7800CF}" type="datetimeFigureOut">
              <a:rPr lang="en-US"/>
              <a:pPr>
                <a:defRPr/>
              </a:pPr>
              <a:t>12/8/2012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AB6CDA9-627B-4D04-B85B-D55B51D87FC8}"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406FEB10-840B-4B52-9E05-8AB390A6C682}" type="datetimeFigureOut">
              <a:rPr lang="en-US"/>
              <a:pPr>
                <a:defRPr/>
              </a:pPr>
              <a:t>12/8/2012</a:t>
            </a:fld>
            <a:endParaRPr lang="en-US"/>
          </a:p>
        </p:txBody>
      </p:sp>
      <p:sp>
        <p:nvSpPr>
          <p:cNvPr id="13" name="Slide Number Placeholder 21"/>
          <p:cNvSpPr>
            <a:spLocks noGrp="1"/>
          </p:cNvSpPr>
          <p:nvPr>
            <p:ph type="sldNum" sz="quarter" idx="11"/>
          </p:nvPr>
        </p:nvSpPr>
        <p:spPr/>
        <p:txBody>
          <a:bodyPr/>
          <a:lstStyle>
            <a:lvl1pPr>
              <a:defRPr/>
            </a:lvl1pPr>
          </a:lstStyle>
          <a:p>
            <a:pPr>
              <a:defRPr/>
            </a:pPr>
            <a:fld id="{56693B93-2E77-4565-B73B-677E291097C1}" type="slidenum">
              <a:rPr lang="ar-SA"/>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57F95C8C-E544-4503-A766-A599A92DE64C}" type="datetimeFigureOut">
              <a:rPr lang="en-US"/>
              <a:pPr>
                <a:defRPr/>
              </a:pPr>
              <a:t>12/8/2012</a:t>
            </a:fld>
            <a:endParaRPr lang="en-US"/>
          </a:p>
        </p:txBody>
      </p:sp>
      <p:sp>
        <p:nvSpPr>
          <p:cNvPr id="13" name="Slide Number Placeholder 17"/>
          <p:cNvSpPr>
            <a:spLocks noGrp="1"/>
          </p:cNvSpPr>
          <p:nvPr>
            <p:ph type="sldNum" sz="quarter" idx="11"/>
          </p:nvPr>
        </p:nvSpPr>
        <p:spPr/>
        <p:txBody>
          <a:bodyPr/>
          <a:lstStyle>
            <a:lvl1pPr>
              <a:defRPr/>
            </a:lvl1pPr>
          </a:lstStyle>
          <a:p>
            <a:pPr>
              <a:defRPr/>
            </a:pPr>
            <a:fld id="{E8C53B2B-57C0-44BB-B7E5-79710B61EF35}" type="slidenum">
              <a:rPr lang="ar-SA"/>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44F5652F-D988-4444-BC1D-27A956299A53}" type="datetimeFigureOut">
              <a:rPr lang="en-US"/>
              <a:pPr>
                <a:defRPr/>
              </a:pPr>
              <a:t>12/8/2012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pitchFamily="18" charset="0"/>
              </a:defRPr>
            </a:lvl1pPr>
          </a:lstStyle>
          <a:p>
            <a:pPr>
              <a:defRPr/>
            </a:pPr>
            <a:fld id="{5BA6CD79-1482-4F53-AA37-2C42F48B2572}"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03" r:id="rId4"/>
    <p:sldLayoutId id="2147484104" r:id="rId5"/>
    <p:sldLayoutId id="2147484111" r:id="rId6"/>
    <p:sldLayoutId id="2147484105" r:id="rId7"/>
    <p:sldLayoutId id="2147484112" r:id="rId8"/>
    <p:sldLayoutId id="2147484113" r:id="rId9"/>
    <p:sldLayoutId id="2147484106" r:id="rId10"/>
    <p:sldLayoutId id="214748410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4471A6"/>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2C1DB"/>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CB3B2"/>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smtClean="0"/>
              <a:t>Non-steroidal anti-inflammatory drugs</a:t>
            </a:r>
            <a:endParaRPr lang="en-US" dirty="0"/>
          </a:p>
        </p:txBody>
      </p:sp>
      <p:pic>
        <p:nvPicPr>
          <p:cNvPr id="3" name="Picture 3" descr="C:\Users\Mido\AppData\Local\Microsoft\Windows\Temporary Internet Files\Content.IE5\YE162FU6\MCj02502240000[1].wmf"/>
          <p:cNvPicPr>
            <a:picLocks noChangeAspect="1" noChangeArrowheads="1"/>
          </p:cNvPicPr>
          <p:nvPr/>
        </p:nvPicPr>
        <p:blipFill>
          <a:blip r:embed="rId2" cstate="print"/>
          <a:srcRect/>
          <a:stretch>
            <a:fillRect/>
          </a:stretch>
        </p:blipFill>
        <p:spPr bwMode="auto">
          <a:xfrm>
            <a:off x="6553200" y="4267200"/>
            <a:ext cx="2087563" cy="2414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300" fill="hold">
                                          <p:stCondLst>
                                            <p:cond delay="0"/>
                                          </p:stCondLst>
                                        </p:cTn>
                                        <p:tgtEl>
                                          <p:spTgt spid="3"/>
                                        </p:tgtEl>
                                        <p:attrNameLst>
                                          <p:attrName>ppt_x</p:attrName>
                                        </p:attrNameLst>
                                      </p:cBhvr>
                                    </p:anim>
                                    <p:anim from="0" to="-1.0" calcmode="lin" valueType="num">
                                      <p:cBhvr>
                                        <p:cTn id="8" dur="100" decel="50000" autoRev="1" fill="hold">
                                          <p:stCondLst>
                                            <p:cond delay="300"/>
                                          </p:stCondLst>
                                        </p:cTn>
                                        <p:tgtEl>
                                          <p:spTgt spid="3"/>
                                        </p:tgtEl>
                                        <p:attrNameLst>
                                          <p:attrName>xshear</p:attrName>
                                        </p:attrNameLst>
                                      </p:cBhvr>
                                    </p:anim>
                                    <p:animScale>
                                      <p:cBhvr>
                                        <p:cTn id="9" dur="100" decel="100000" autoRev="1" fill="hold">
                                          <p:stCondLst>
                                            <p:cond delay="300"/>
                                          </p:stCondLst>
                                        </p:cTn>
                                        <p:tgtEl>
                                          <p:spTgt spid="3"/>
                                        </p:tgtEl>
                                      </p:cBhvr>
                                      <p:from x="100000" y="100000"/>
                                      <p:to x="80000" y="100000"/>
                                    </p:animScale>
                                    <p:anim by="(#ppt_h/3+#ppt_w*0.1)" calcmode="lin" valueType="num">
                                      <p:cBhvr additive="sum">
                                        <p:cTn id="10" dur="100" decel="100000" autoRev="1" fill="hold">
                                          <p:stCondLst>
                                            <p:cond delay="3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agwa\AppData\Local\Microsoft\Windows\Temporary Internet Files\Content.IE5\HBDXNUEF\MCj01367930000[1].wmf"/>
          <p:cNvPicPr>
            <a:picLocks noChangeAspect="1" noChangeArrowheads="1"/>
          </p:cNvPicPr>
          <p:nvPr/>
        </p:nvPicPr>
        <p:blipFill>
          <a:blip r:embed="rId2" cstate="print"/>
          <a:srcRect/>
          <a:stretch>
            <a:fillRect/>
          </a:stretch>
        </p:blipFill>
        <p:spPr bwMode="auto">
          <a:xfrm>
            <a:off x="4038600" y="2514600"/>
            <a:ext cx="4672013" cy="4057650"/>
          </a:xfrm>
          <a:prstGeom prst="rect">
            <a:avLst/>
          </a:prstGeom>
          <a:noFill/>
          <a:ln w="9525">
            <a:noFill/>
            <a:miter lim="800000"/>
            <a:headEnd/>
            <a:tailEnd/>
          </a:ln>
        </p:spPr>
      </p:pic>
      <p:sp>
        <p:nvSpPr>
          <p:cNvPr id="4" name="Title 3"/>
          <p:cNvSpPr>
            <a:spLocks noGrp="1"/>
          </p:cNvSpPr>
          <p:nvPr>
            <p:ph type="title"/>
          </p:nvPr>
        </p:nvSpPr>
        <p:spPr>
          <a:xfrm>
            <a:off x="152400" y="381000"/>
            <a:ext cx="8229600" cy="2667000"/>
          </a:xfrm>
        </p:spPr>
        <p:txBody>
          <a:bodyPr wrap="square" lIns="91440" tIns="45720" rIns="91440" bIns="45720" numCol="1" anchorCtr="0" compatLnSpc="1">
            <a:prstTxWarp prst="textNoShape">
              <a:avLst/>
            </a:prstTxWarp>
            <a:noAutofit/>
          </a:bodyPr>
          <a:lstStyle/>
          <a:p>
            <a:pPr algn="ctr" eaLnBrk="1" hangingPunct="1">
              <a:defRPr/>
            </a:pPr>
            <a:r>
              <a:rPr lang="en-US" sz="8800" b="1" cap="none" dirty="0" smtClean="0">
                <a:solidFill>
                  <a:srgbClr val="FF0000"/>
                </a:solidFill>
                <a:effectLst>
                  <a:outerShdw blurRad="38100" dist="38100" dir="2700000" algn="tl">
                    <a:srgbClr val="C0C0C0"/>
                  </a:outerShdw>
                </a:effectLst>
              </a:rPr>
              <a:t>DISCUSS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57200" y="762000"/>
            <a:ext cx="7467600" cy="1143000"/>
          </a:xfrm>
        </p:spPr>
        <p:txBody>
          <a:bodyPr wrap="square" lIns="91440" tIns="45720" rIns="91440" bIns="45720" numCol="1" anchorCtr="0" compatLnSpc="1">
            <a:prstTxWarp prst="textNoShape">
              <a:avLst/>
            </a:prstTxWarp>
            <a:normAutofit fontScale="90000"/>
          </a:bodyPr>
          <a:lstStyle/>
          <a:p>
            <a:pPr algn="ctr">
              <a:defRPr/>
            </a:pPr>
            <a:r>
              <a:rPr lang="en-US" sz="4800" b="1" cap="none" dirty="0" smtClean="0">
                <a:solidFill>
                  <a:srgbClr val="FF0000"/>
                </a:solidFill>
              </a:rPr>
              <a:t>MECHANISM OF ACTION OF N-NSAIDS</a:t>
            </a:r>
          </a:p>
        </p:txBody>
      </p:sp>
      <p:sp>
        <p:nvSpPr>
          <p:cNvPr id="18435"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smtClean="0"/>
              <a:t>                   </a:t>
            </a:r>
          </a:p>
        </p:txBody>
      </p:sp>
      <p:pic>
        <p:nvPicPr>
          <p:cNvPr id="4" name="Picture 2" descr="C:\Users\Mido\AppData\Local\Microsoft\Windows\Temporary Internet Files\Content.IE5\T9JKGPRF\MCj04315120000[1].png"/>
          <p:cNvPicPr>
            <a:picLocks noChangeAspect="1" noChangeArrowheads="1"/>
          </p:cNvPicPr>
          <p:nvPr/>
        </p:nvPicPr>
        <p:blipFill>
          <a:blip r:embed="rId2" cstate="print"/>
          <a:srcRect/>
          <a:stretch>
            <a:fillRect/>
          </a:stretch>
        </p:blipFill>
        <p:spPr bwMode="auto">
          <a:xfrm>
            <a:off x="3657600" y="2667000"/>
            <a:ext cx="18288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australianprescriber.com/upload/issue_files/2302_360_1.gif"/>
          <p:cNvPicPr>
            <a:picLocks noChangeAspect="1" noChangeArrowheads="1"/>
          </p:cNvPicPr>
          <p:nvPr/>
        </p:nvPicPr>
        <p:blipFill>
          <a:blip r:embed="rId2" cstate="print"/>
          <a:srcRect b="16931"/>
          <a:stretch>
            <a:fillRect/>
          </a:stretch>
        </p:blipFill>
        <p:spPr bwMode="auto">
          <a:xfrm>
            <a:off x="1503904" y="527539"/>
            <a:ext cx="6047619" cy="5696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Effect transition="in" filter="fade">
                                      <p:cBhvr>
                                        <p:cTn id="9"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457200"/>
            <a:ext cx="8001000" cy="662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2" name="Title 1"/>
          <p:cNvSpPr>
            <a:spLocks noGrp="1"/>
          </p:cNvSpPr>
          <p:nvPr>
            <p:ph type="title"/>
          </p:nvPr>
        </p:nvSpPr>
        <p:spPr>
          <a:xfrm>
            <a:off x="228600" y="1524000"/>
            <a:ext cx="8229600" cy="3810000"/>
          </a:xfrm>
        </p:spPr>
        <p:txBody>
          <a:bodyPr/>
          <a:lstStyle/>
          <a:p>
            <a:pPr algn="ctr">
              <a:defRPr/>
            </a:pPr>
            <a:r>
              <a:rPr lang="en-US" sz="3600" b="1" dirty="0" smtClean="0">
                <a:solidFill>
                  <a:schemeClr val="bg1"/>
                </a:solidFill>
              </a:rPr>
              <a:t> ASPIRIN </a:t>
            </a:r>
            <a:r>
              <a:rPr lang="en-US" b="1" dirty="0" smtClean="0">
                <a:solidFill>
                  <a:schemeClr val="tx1"/>
                </a:solidFill>
              </a:rPr>
              <a:t>is </a:t>
            </a:r>
            <a:r>
              <a:rPr lang="en-US" b="1" dirty="0" smtClean="0">
                <a:solidFill>
                  <a:srgbClr val="C00000"/>
                </a:solidFill>
              </a:rPr>
              <a:t>IRREVERSIBLY </a:t>
            </a:r>
            <a:r>
              <a:rPr lang="en-US" b="1" dirty="0" err="1" smtClean="0">
                <a:solidFill>
                  <a:schemeClr val="tx1"/>
                </a:solidFill>
              </a:rPr>
              <a:t>IN</a:t>
            </a:r>
            <a:r>
              <a:rPr lang="en-US" sz="3600" b="1" dirty="0" err="1" smtClean="0">
                <a:solidFill>
                  <a:schemeClr val="tx1"/>
                </a:solidFill>
              </a:rPr>
              <a:t>activates</a:t>
            </a:r>
            <a:r>
              <a:rPr lang="en-US" b="1" dirty="0" smtClean="0">
                <a:solidFill>
                  <a:schemeClr val="tx1"/>
                </a:solidFill>
              </a:rPr>
              <a:t> </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smtClean="0">
                <a:solidFill>
                  <a:schemeClr val="tx1"/>
                </a:solidFill>
              </a:rPr>
              <a:t>CYCLOOXYGENAS ENZYMES</a:t>
            </a:r>
            <a:endParaRPr lang="ar-SA"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eaLnBrk="1" hangingPunct="1">
              <a:defRPr/>
            </a:pPr>
            <a:r>
              <a:rPr lang="en-US" sz="3600" b="1" dirty="0" smtClean="0">
                <a:solidFill>
                  <a:srgbClr val="FF0000"/>
                </a:solidFill>
              </a:rPr>
              <a:t>Mechanism Of Action</a:t>
            </a:r>
          </a:p>
        </p:txBody>
      </p:sp>
      <p:graphicFrame>
        <p:nvGraphicFramePr>
          <p:cNvPr id="6" name="Content Placeholder 5"/>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amond(in)">
                                      <p:cBhvr>
                                        <p:cTn id="7" dur="20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eaLnBrk="1" hangingPunct="1">
              <a:defRPr/>
            </a:pPr>
            <a:r>
              <a:rPr lang="en-US" sz="3200" b="1" dirty="0" smtClean="0">
                <a:solidFill>
                  <a:srgbClr val="FF0000"/>
                </a:solidFill>
              </a:rPr>
              <a:t> ( continue</a:t>
            </a:r>
            <a:r>
              <a:rPr lang="en-US" dirty="0" smtClean="0"/>
              <a:t>)</a:t>
            </a:r>
          </a:p>
        </p:txBody>
      </p:sp>
      <p:graphicFrame>
        <p:nvGraphicFramePr>
          <p:cNvPr id="6" name="Content Placeholder 5"/>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amond(in)">
                                      <p:cBhvr>
                                        <p:cTn id="7" dur="20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Actions on the kidney</a:t>
            </a:r>
            <a:endParaRPr lang="en-US" b="1" dirty="0"/>
          </a:p>
        </p:txBody>
      </p:sp>
      <p:sp>
        <p:nvSpPr>
          <p:cNvPr id="3" name="Content Placeholder 2"/>
          <p:cNvSpPr>
            <a:spLocks noGrp="1"/>
          </p:cNvSpPr>
          <p:nvPr>
            <p:ph sz="quarter" idx="1"/>
          </p:nvPr>
        </p:nvSpPr>
        <p:spPr>
          <a:xfrm>
            <a:off x="457200" y="1371600"/>
            <a:ext cx="7467600" cy="4873625"/>
          </a:xfrm>
        </p:spPr>
        <p:txBody>
          <a:bodyPr/>
          <a:lstStyle/>
          <a:p>
            <a:pPr>
              <a:buFont typeface="Wingdings" pitchFamily="2" charset="2"/>
              <a:buChar char="Ø"/>
              <a:defRPr/>
            </a:pPr>
            <a:r>
              <a:rPr lang="en-US" b="1" dirty="0" smtClean="0"/>
              <a:t>Salt &amp;water retention &amp; may cause edema</a:t>
            </a:r>
          </a:p>
          <a:p>
            <a:pPr>
              <a:buFont typeface="Wingdings" pitchFamily="2" charset="2"/>
              <a:buNone/>
              <a:defRPr/>
            </a:pPr>
            <a:endParaRPr lang="en-US" b="1" dirty="0" smtClean="0"/>
          </a:p>
          <a:p>
            <a:pPr>
              <a:buFont typeface="Wingdings" pitchFamily="2" charset="2"/>
              <a:buNone/>
              <a:defRPr/>
            </a:pPr>
            <a:r>
              <a:rPr lang="en-US" dirty="0" smtClean="0"/>
              <a:t>   ( </a:t>
            </a:r>
            <a:r>
              <a:rPr lang="en-US" b="1" dirty="0" smtClean="0">
                <a:solidFill>
                  <a:schemeClr val="accent6">
                    <a:lumMod val="75000"/>
                  </a:schemeClr>
                </a:solidFill>
              </a:rPr>
              <a:t>inhibit synthesis of PGE2 &amp; PGI2 that are   	responsible for maintaining renal blood 				flow) </a:t>
            </a:r>
          </a:p>
          <a:p>
            <a:pPr>
              <a:buFont typeface="Wingdings" pitchFamily="2" charset="2"/>
              <a:buNone/>
              <a:defRPr/>
            </a:pPr>
            <a:endParaRPr lang="en-US" b="1" dirty="0" smtClean="0">
              <a:solidFill>
                <a:schemeClr val="accent6">
                  <a:lumMod val="75000"/>
                </a:schemeClr>
              </a:solidFill>
            </a:endParaRPr>
          </a:p>
          <a:p>
            <a:pPr>
              <a:buFont typeface="Wingdings" pitchFamily="2" charset="2"/>
              <a:buNone/>
              <a:defRPr/>
            </a:pPr>
            <a:endParaRPr lang="en-US" b="1" dirty="0" smtClean="0">
              <a:solidFill>
                <a:schemeClr val="accent6">
                  <a:lumMod val="75000"/>
                </a:schemeClr>
              </a:solidFill>
            </a:endParaRPr>
          </a:p>
          <a:p>
            <a:pPr>
              <a:buFont typeface="Wingdings" pitchFamily="2" charset="2"/>
              <a:buNone/>
              <a:defRPr/>
            </a:pPr>
            <a:endParaRPr lang="en-US" b="1" dirty="0" smtClean="0">
              <a:solidFill>
                <a:schemeClr val="accent6">
                  <a:lumMod val="75000"/>
                </a:schemeClr>
              </a:solidFill>
            </a:endParaRPr>
          </a:p>
          <a:p>
            <a:pPr>
              <a:buFont typeface="Wingdings" pitchFamily="2" charset="2"/>
              <a:buChar char="Ø"/>
              <a:defRPr/>
            </a:pPr>
            <a:r>
              <a:rPr lang="en-US" b="1" dirty="0" err="1" smtClean="0"/>
              <a:t>Hyperkalemia</a:t>
            </a:r>
            <a:endParaRPr lang="en-US" b="1" dirty="0" smtClean="0"/>
          </a:p>
          <a:p>
            <a:pPr>
              <a:buFont typeface="Wingdings" pitchFamily="2" charset="2"/>
              <a:buNone/>
              <a:defRPr/>
            </a:pPr>
            <a:endParaRPr lang="en-US" b="1" dirty="0" smtClean="0">
              <a:solidFill>
                <a:schemeClr val="accent6">
                  <a:lumMod val="75000"/>
                </a:schemeClr>
              </a:solidFill>
            </a:endParaRPr>
          </a:p>
          <a:p>
            <a:pPr>
              <a:buFont typeface="Wingdings" pitchFamily="2" charset="2"/>
              <a:buChar char="Ø"/>
              <a:defRPr/>
            </a:pPr>
            <a:r>
              <a:rPr lang="en-US" b="1" dirty="0" smtClean="0"/>
              <a:t>Interstitial nephritis </a:t>
            </a:r>
            <a:r>
              <a:rPr lang="en-US" b="1" dirty="0" smtClean="0">
                <a:solidFill>
                  <a:schemeClr val="accent6">
                    <a:lumMod val="75000"/>
                  </a:schemeClr>
                </a:solidFill>
              </a:rPr>
              <a:t>( except aspirin)</a:t>
            </a:r>
            <a:endParaRPr lang="en-US"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Respiratory actions ( </a:t>
            </a:r>
            <a:r>
              <a:rPr lang="en-US" b="1" dirty="0" smtClean="0">
                <a:solidFill>
                  <a:srgbClr val="C00000"/>
                </a:solidFill>
              </a:rPr>
              <a:t>specific for aspirin</a:t>
            </a:r>
            <a:r>
              <a:rPr lang="en-US" b="1" dirty="0" smtClean="0"/>
              <a:t>)</a:t>
            </a:r>
            <a:endParaRPr lang="en-US" b="1" dirty="0"/>
          </a:p>
        </p:txBody>
      </p:sp>
      <p:sp>
        <p:nvSpPr>
          <p:cNvPr id="24579" name="Content Placeholder 2"/>
          <p:cNvSpPr>
            <a:spLocks noGrp="1"/>
          </p:cNvSpPr>
          <p:nvPr>
            <p:ph sz="quarter" idx="1"/>
          </p:nvPr>
        </p:nvSpPr>
        <p:spPr>
          <a:xfrm>
            <a:off x="457200" y="1600200"/>
            <a:ext cx="7467600" cy="4873625"/>
          </a:xfrm>
        </p:spPr>
        <p:txBody>
          <a:bodyPr/>
          <a:lstStyle/>
          <a:p>
            <a:r>
              <a:rPr lang="en-US" b="1" smtClean="0">
                <a:solidFill>
                  <a:srgbClr val="C00000"/>
                </a:solidFill>
              </a:rPr>
              <a:t>Therapeutic doses </a:t>
            </a:r>
            <a:r>
              <a:rPr lang="en-US" b="1" smtClean="0"/>
              <a:t>aspirin elevates CO2 &amp; increased respiration</a:t>
            </a:r>
          </a:p>
          <a:p>
            <a:pPr>
              <a:buFont typeface="Wingdings" pitchFamily="2" charset="2"/>
              <a:buNone/>
            </a:pPr>
            <a:endParaRPr lang="en-US" b="1" smtClean="0"/>
          </a:p>
          <a:p>
            <a:r>
              <a:rPr lang="en-US" b="1" smtClean="0">
                <a:solidFill>
                  <a:srgbClr val="C00000"/>
                </a:solidFill>
              </a:rPr>
              <a:t>High doses </a:t>
            </a:r>
            <a:r>
              <a:rPr lang="en-US" b="1" smtClean="0"/>
              <a:t>acts directly on the respiratory center resulting in hyperventilation &amp; respiratory alkalosis</a:t>
            </a:r>
          </a:p>
          <a:p>
            <a:endParaRPr lang="en-US" b="1" smtClean="0"/>
          </a:p>
          <a:p>
            <a:r>
              <a:rPr lang="en-US" b="1" smtClean="0">
                <a:solidFill>
                  <a:srgbClr val="C00000"/>
                </a:solidFill>
              </a:rPr>
              <a:t>Toxic doses </a:t>
            </a:r>
            <a:r>
              <a:rPr lang="en-US" b="1" smtClean="0"/>
              <a:t>, central respiratory paralysis &amp; respiratory acidosis ( continued production of CO2)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dissolve">
                                      <p:cBhvr>
                                        <p:cTn id="12" dur="10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10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1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28600" y="0"/>
            <a:ext cx="7467600" cy="2667000"/>
          </a:xfrm>
        </p:spPr>
        <p:txBody>
          <a:bodyPr wrap="square" lIns="91440" tIns="45720" rIns="91440" bIns="45720" numCol="1" anchorCtr="0" compatLnSpc="1">
            <a:prstTxWarp prst="textNoShape">
              <a:avLst/>
            </a:prstTxWarp>
            <a:normAutofit fontScale="90000"/>
          </a:bodyPr>
          <a:lstStyle/>
          <a:p>
            <a:pPr algn="ctr" eaLnBrk="1" hangingPunct="1">
              <a:defRPr/>
            </a:pPr>
            <a:r>
              <a:rPr lang="en-US" sz="6000" b="1" cap="none" dirty="0" smtClean="0">
                <a:solidFill>
                  <a:srgbClr val="FF0000"/>
                </a:solidFill>
              </a:rPr>
              <a:t>THERAPEUTIC USES SHARED BY NS-NSAIDs</a:t>
            </a:r>
          </a:p>
        </p:txBody>
      </p:sp>
      <p:pic>
        <p:nvPicPr>
          <p:cNvPr id="3" name="Picture 4" descr="C:\Users\Mido\AppData\Local\Microsoft\Windows\Temporary Internet Files\Content.IE5\FL6JR4S6\MCj03043110000[1].wmf"/>
          <p:cNvPicPr>
            <a:picLocks noChangeAspect="1" noChangeArrowheads="1"/>
          </p:cNvPicPr>
          <p:nvPr/>
        </p:nvPicPr>
        <p:blipFill>
          <a:blip r:embed="rId2" cstate="print"/>
          <a:srcRect/>
          <a:stretch>
            <a:fillRect/>
          </a:stretch>
        </p:blipFill>
        <p:spPr bwMode="auto">
          <a:xfrm>
            <a:off x="4114800" y="2819400"/>
            <a:ext cx="1809750" cy="3059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1"/>
          </p:nvPr>
        </p:nvSpPr>
        <p:spPr>
          <a:xfrm>
            <a:off x="457200" y="1600200"/>
            <a:ext cx="7467600" cy="4873625"/>
          </a:xfrm>
        </p:spPr>
        <p:txBody>
          <a:bodyPr/>
          <a:lstStyle/>
          <a:p>
            <a:pPr eaLnBrk="1" hangingPunct="1"/>
            <a:r>
              <a:rPr lang="en-US" sz="4800" smtClean="0"/>
              <a:t>Antipyretic</a:t>
            </a:r>
          </a:p>
          <a:p>
            <a:pPr eaLnBrk="1" hangingPunct="1"/>
            <a:r>
              <a:rPr lang="en-US" sz="4800" smtClean="0"/>
              <a:t>Analgesic (Type of pain?)</a:t>
            </a:r>
          </a:p>
          <a:p>
            <a:pPr eaLnBrk="1" hangingPunct="1">
              <a:buFont typeface="Wingdings" pitchFamily="2" charset="2"/>
              <a:buNone/>
            </a:pPr>
            <a:r>
              <a:rPr lang="en-US" sz="3600" smtClean="0"/>
              <a:t>Headache, Migraine, </a:t>
            </a:r>
          </a:p>
          <a:p>
            <a:pPr eaLnBrk="1" hangingPunct="1">
              <a:buFont typeface="Wingdings" pitchFamily="2" charset="2"/>
              <a:buNone/>
            </a:pPr>
            <a:r>
              <a:rPr lang="en-US" sz="3600" smtClean="0"/>
              <a:t>Dental pain</a:t>
            </a:r>
          </a:p>
          <a:p>
            <a:pPr eaLnBrk="1" hangingPunct="1"/>
            <a:r>
              <a:rPr lang="en-US" sz="4800" smtClean="0"/>
              <a:t>Common cold.</a:t>
            </a:r>
          </a:p>
          <a:p>
            <a:pPr eaLnBrk="1" hangingPunct="1"/>
            <a:endParaRPr lang="en-US" smtClean="0"/>
          </a:p>
        </p:txBody>
      </p:sp>
      <p:pic>
        <p:nvPicPr>
          <p:cNvPr id="26627" name="Picture 4" descr="C:\Users\Nagwa\AppData\Local\Microsoft\Windows\Temporary Internet Files\Content.IE5\HBDXNUEF\MCj02990730000[1].wmf"/>
          <p:cNvPicPr>
            <a:picLocks noChangeAspect="1" noChangeArrowheads="1"/>
          </p:cNvPicPr>
          <p:nvPr/>
        </p:nvPicPr>
        <p:blipFill>
          <a:blip r:embed="rId2" cstate="print"/>
          <a:srcRect/>
          <a:stretch>
            <a:fillRect/>
          </a:stretch>
        </p:blipFill>
        <p:spPr bwMode="auto">
          <a:xfrm>
            <a:off x="5715000" y="3810000"/>
            <a:ext cx="2297113" cy="1801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dissolve">
                                      <p:cBhvr>
                                        <p:cTn id="7" dur="10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dissolve">
                                      <p:cBhvr>
                                        <p:cTn id="12" dur="10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dissolve">
                                      <p:cBhvr>
                                        <p:cTn id="17" dur="1000"/>
                                        <p:tgtEl>
                                          <p:spTgt spid="2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6">
                                            <p:txEl>
                                              <p:pRg st="3" end="3"/>
                                            </p:txEl>
                                          </p:spTgt>
                                        </p:tgtEl>
                                        <p:attrNameLst>
                                          <p:attrName>style.visibility</p:attrName>
                                        </p:attrNameLst>
                                      </p:cBhvr>
                                      <p:to>
                                        <p:strVal val="visible"/>
                                      </p:to>
                                    </p:set>
                                    <p:animEffect transition="in" filter="dissolve">
                                      <p:cBhvr>
                                        <p:cTn id="22" dur="1000"/>
                                        <p:tgtEl>
                                          <p:spTgt spid="26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6">
                                            <p:txEl>
                                              <p:pRg st="4" end="4"/>
                                            </p:txEl>
                                          </p:spTgt>
                                        </p:tgtEl>
                                        <p:attrNameLst>
                                          <p:attrName>style.visibility</p:attrName>
                                        </p:attrNameLst>
                                      </p:cBhvr>
                                      <p:to>
                                        <p:strVal val="visible"/>
                                      </p:to>
                                    </p:set>
                                    <p:animEffect transition="in" filter="dissolve">
                                      <p:cBhvr>
                                        <p:cTn id="27" dur="1000"/>
                                        <p:tgtEl>
                                          <p:spTgt spid="266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627"/>
                                        </p:tgtEl>
                                        <p:attrNameLst>
                                          <p:attrName>style.visibility</p:attrName>
                                        </p:attrNameLst>
                                      </p:cBhvr>
                                      <p:to>
                                        <p:strVal val="visible"/>
                                      </p:to>
                                    </p:set>
                                    <p:anim calcmode="lin" valueType="num">
                                      <p:cBhvr additive="base">
                                        <p:cTn id="32" dur="1000" fill="hold"/>
                                        <p:tgtEl>
                                          <p:spTgt spid="26627"/>
                                        </p:tgtEl>
                                        <p:attrNameLst>
                                          <p:attrName>ppt_x</p:attrName>
                                        </p:attrNameLst>
                                      </p:cBhvr>
                                      <p:tavLst>
                                        <p:tav tm="0">
                                          <p:val>
                                            <p:strVal val="#ppt_x"/>
                                          </p:val>
                                        </p:tav>
                                        <p:tav tm="100000">
                                          <p:val>
                                            <p:strVal val="#ppt_x"/>
                                          </p:val>
                                        </p:tav>
                                      </p:tavLst>
                                    </p:anim>
                                    <p:anim calcmode="lin" valueType="num">
                                      <p:cBhvr additive="base">
                                        <p:cTn id="33" dur="10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b="1" dirty="0" smtClean="0"/>
              <a:t>BY</a:t>
            </a:r>
            <a:endParaRPr lang="en-US" b="1" dirty="0"/>
          </a:p>
        </p:txBody>
      </p:sp>
      <p:sp>
        <p:nvSpPr>
          <p:cNvPr id="10243" name="Content Placeholder 2"/>
          <p:cNvSpPr>
            <a:spLocks noGrp="1"/>
          </p:cNvSpPr>
          <p:nvPr>
            <p:ph sz="quarter" idx="1"/>
          </p:nvPr>
        </p:nvSpPr>
        <p:spPr>
          <a:xfrm>
            <a:off x="457200" y="1600200"/>
            <a:ext cx="3657600" cy="1676400"/>
          </a:xfrm>
          <a:solidFill>
            <a:schemeClr val="accent2">
              <a:lumMod val="60000"/>
              <a:lumOff val="40000"/>
            </a:schemeClr>
          </a:solidFill>
        </p:spPr>
        <p:txBody>
          <a:bodyPr/>
          <a:lstStyle/>
          <a:p>
            <a:pPr>
              <a:buFont typeface="Wingdings" pitchFamily="2" charset="2"/>
              <a:buNone/>
              <a:defRPr/>
            </a:pPr>
            <a:r>
              <a:rPr lang="en-US" b="1" dirty="0" smtClean="0"/>
              <a:t>       PROF.</a:t>
            </a:r>
          </a:p>
          <a:p>
            <a:pPr>
              <a:buFont typeface="Wingdings" pitchFamily="2" charset="2"/>
              <a:buNone/>
              <a:defRPr/>
            </a:pPr>
            <a:endParaRPr lang="en-US" b="1" dirty="0" smtClean="0"/>
          </a:p>
          <a:p>
            <a:pPr>
              <a:buFont typeface="Wingdings" pitchFamily="2" charset="2"/>
              <a:buNone/>
              <a:defRPr/>
            </a:pPr>
            <a:r>
              <a:rPr lang="en-US" b="1" dirty="0" smtClean="0"/>
              <a:t> AZZA EL-MEDANY</a:t>
            </a:r>
          </a:p>
        </p:txBody>
      </p:sp>
      <p:sp>
        <p:nvSpPr>
          <p:cNvPr id="10244" name="Content Placeholder 3"/>
          <p:cNvSpPr>
            <a:spLocks noGrp="1"/>
          </p:cNvSpPr>
          <p:nvPr>
            <p:ph sz="quarter" idx="2"/>
          </p:nvPr>
        </p:nvSpPr>
        <p:spPr>
          <a:xfrm>
            <a:off x="4270375" y="1600200"/>
            <a:ext cx="3657600" cy="1676400"/>
          </a:xfrm>
          <a:solidFill>
            <a:schemeClr val="tx2">
              <a:lumMod val="60000"/>
              <a:lumOff val="40000"/>
            </a:schemeClr>
          </a:solidFill>
        </p:spPr>
        <p:txBody>
          <a:bodyPr/>
          <a:lstStyle/>
          <a:p>
            <a:pPr>
              <a:buFont typeface="Wingdings" pitchFamily="2" charset="2"/>
              <a:buNone/>
              <a:defRPr/>
            </a:pPr>
            <a:r>
              <a:rPr lang="en-US" b="1" dirty="0" smtClean="0"/>
              <a:t>           DR. </a:t>
            </a:r>
          </a:p>
          <a:p>
            <a:pPr>
              <a:defRPr/>
            </a:pPr>
            <a:endParaRPr lang="en-US" b="1" dirty="0" smtClean="0"/>
          </a:p>
          <a:p>
            <a:pPr>
              <a:buFont typeface="Wingdings" pitchFamily="2" charset="2"/>
              <a:buNone/>
              <a:defRPr/>
            </a:pPr>
            <a:r>
              <a:rPr lang="en-US" b="1" dirty="0" smtClean="0"/>
              <a:t>   OSAMA YOUSIF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3">
                                            <p:bg/>
                                          </p:spTgt>
                                        </p:tgtEl>
                                        <p:attrNameLst>
                                          <p:attrName>style.visibility</p:attrName>
                                        </p:attrNameLst>
                                      </p:cBhvr>
                                      <p:to>
                                        <p:strVal val="visible"/>
                                      </p:to>
                                    </p:set>
                                    <p:anim calcmode="lin" valueType="num">
                                      <p:cBhvr additive="base">
                                        <p:cTn id="12" dur="500" fill="hold"/>
                                        <p:tgtEl>
                                          <p:spTgt spid="1024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 calcmode="lin" valueType="num">
                                      <p:cBhvr additive="base">
                                        <p:cTn id="1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 calcmode="lin" valueType="num">
                                      <p:cBhvr additive="base">
                                        <p:cTn id="22"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244">
                                            <p:bg/>
                                          </p:spTgt>
                                        </p:tgtEl>
                                        <p:attrNameLst>
                                          <p:attrName>style.visibility</p:attrName>
                                        </p:attrNameLst>
                                      </p:cBhvr>
                                      <p:to>
                                        <p:strVal val="visible"/>
                                      </p:to>
                                    </p:set>
                                    <p:anim calcmode="lin" valueType="num">
                                      <p:cBhvr additive="base">
                                        <p:cTn id="27" dur="500" fill="hold"/>
                                        <p:tgtEl>
                                          <p:spTgt spid="10244">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4">
                                            <p:bg/>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244">
                                            <p:txEl>
                                              <p:pRg st="0" end="0"/>
                                            </p:txEl>
                                          </p:spTgt>
                                        </p:tgtEl>
                                        <p:attrNameLst>
                                          <p:attrName>style.visibility</p:attrName>
                                        </p:attrNameLst>
                                      </p:cBhvr>
                                      <p:to>
                                        <p:strVal val="visible"/>
                                      </p:to>
                                    </p:set>
                                    <p:anim calcmode="lin" valueType="num">
                                      <p:cBhvr additive="base">
                                        <p:cTn id="32"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44">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244">
                                            <p:txEl>
                                              <p:pRg st="2" end="2"/>
                                            </p:txEl>
                                          </p:spTgt>
                                        </p:tgtEl>
                                        <p:attrNameLst>
                                          <p:attrName>style.visibility</p:attrName>
                                        </p:attrNameLst>
                                      </p:cBhvr>
                                      <p:to>
                                        <p:strVal val="visible"/>
                                      </p:to>
                                    </p:set>
                                    <p:anim calcmode="lin" valueType="num">
                                      <p:cBhvr additive="base">
                                        <p:cTn id="37" dur="5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3" grpId="0" build="p" animBg="1"/>
      <p:bldP spid="1024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solidFill>
                  <a:srgbClr val="FF0000"/>
                </a:solidFill>
              </a:rPr>
              <a:t>Continue</a:t>
            </a:r>
            <a:endParaRPr lang="en-US" sz="3600" b="1" dirty="0">
              <a:solidFill>
                <a:srgbClr val="FF0000"/>
              </a:solidFill>
            </a:endParaRPr>
          </a:p>
        </p:txBody>
      </p:sp>
      <p:sp>
        <p:nvSpPr>
          <p:cNvPr id="27651" name="Content Placeholder 2"/>
          <p:cNvSpPr>
            <a:spLocks noGrp="1"/>
          </p:cNvSpPr>
          <p:nvPr>
            <p:ph sz="quarter" idx="1"/>
          </p:nvPr>
        </p:nvSpPr>
        <p:spPr>
          <a:xfrm>
            <a:off x="457200" y="1600200"/>
            <a:ext cx="7467600" cy="4873625"/>
          </a:xfrm>
        </p:spPr>
        <p:txBody>
          <a:bodyPr/>
          <a:lstStyle/>
          <a:p>
            <a:r>
              <a:rPr lang="en-US" sz="3200" b="1" smtClean="0"/>
              <a:t>Rheumatic / Rheumatoid arthritis / myositis or other forms of inflammatory conditions.</a:t>
            </a:r>
          </a:p>
          <a:p>
            <a:endParaRPr lang="en-US" sz="3200" smtClean="0"/>
          </a:p>
          <a:p>
            <a:endParaRPr lang="en-US" sz="3200" smtClean="0"/>
          </a:p>
          <a:p>
            <a:endParaRPr lang="en-US" sz="3200" smtClean="0"/>
          </a:p>
          <a:p>
            <a:r>
              <a:rPr lang="en-US" sz="3200" b="1" smtClean="0"/>
              <a:t>Dysmenrrhea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dissolve">
                                      <p:cBhvr>
                                        <p:cTn id="12" dur="10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dissolve">
                                      <p:cBhvr>
                                        <p:cTn id="17" dur="1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6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Autofit/>
          </a:bodyPr>
          <a:lstStyle/>
          <a:p>
            <a:pPr algn="ctr" eaLnBrk="1" hangingPunct="1">
              <a:defRPr/>
            </a:pPr>
            <a:r>
              <a:rPr lang="en-US" sz="3600" b="1" dirty="0" smtClean="0">
                <a:solidFill>
                  <a:srgbClr val="FF0000"/>
                </a:solidFill>
              </a:rPr>
              <a:t>Adverse effects shared by N-NSAIDs</a:t>
            </a:r>
          </a:p>
        </p:txBody>
      </p:sp>
      <p:sp>
        <p:nvSpPr>
          <p:cNvPr id="27651" name="Content Placeholder 2"/>
          <p:cNvSpPr>
            <a:spLocks noGrp="1"/>
          </p:cNvSpPr>
          <p:nvPr>
            <p:ph idx="1"/>
          </p:nvPr>
        </p:nvSpPr>
        <p:spPr>
          <a:xfrm>
            <a:off x="457200" y="2438400"/>
            <a:ext cx="8229600" cy="3886200"/>
          </a:xfrm>
        </p:spPr>
        <p:txBody>
          <a:bodyPr/>
          <a:lstStyle/>
          <a:p>
            <a:pPr eaLnBrk="1" hangingPunct="1"/>
            <a:r>
              <a:rPr lang="en-US" b="1" smtClean="0">
                <a:solidFill>
                  <a:srgbClr val="0070C0"/>
                </a:solidFill>
              </a:rPr>
              <a:t>GIT upsets ( nausea, vomiting)</a:t>
            </a:r>
          </a:p>
          <a:p>
            <a:pPr eaLnBrk="1" hangingPunct="1"/>
            <a:r>
              <a:rPr lang="en-US" b="1" smtClean="0">
                <a:solidFill>
                  <a:srgbClr val="0070C0"/>
                </a:solidFill>
              </a:rPr>
              <a:t>GIT bleeding &amp; ulceration</a:t>
            </a:r>
          </a:p>
          <a:p>
            <a:pPr eaLnBrk="1" hangingPunct="1"/>
            <a:r>
              <a:rPr lang="en-US" b="1" smtClean="0">
                <a:solidFill>
                  <a:srgbClr val="0070C0"/>
                </a:solidFill>
              </a:rPr>
              <a:t>Bleeding</a:t>
            </a:r>
          </a:p>
          <a:p>
            <a:pPr eaLnBrk="1" hangingPunct="1"/>
            <a:r>
              <a:rPr lang="en-US" b="1" smtClean="0">
                <a:solidFill>
                  <a:srgbClr val="0070C0"/>
                </a:solidFill>
              </a:rPr>
              <a:t>Hypersensitivity reaction</a:t>
            </a:r>
          </a:p>
          <a:p>
            <a:pPr eaLnBrk="1" hangingPunct="1"/>
            <a:r>
              <a:rPr lang="en-US" b="1" smtClean="0">
                <a:solidFill>
                  <a:srgbClr val="0070C0"/>
                </a:solidFill>
              </a:rPr>
              <a:t>Inhibition of uterine</a:t>
            </a:r>
          </a:p>
          <a:p>
            <a:pPr eaLnBrk="1" hangingPunct="1">
              <a:buFont typeface="Wingdings" pitchFamily="2" charset="2"/>
              <a:buNone/>
            </a:pPr>
            <a:r>
              <a:rPr lang="en-US" b="1" smtClean="0">
                <a:solidFill>
                  <a:srgbClr val="0070C0"/>
                </a:solidFill>
              </a:rPr>
              <a:t> 	contraction</a:t>
            </a:r>
          </a:p>
          <a:p>
            <a:pPr eaLnBrk="1" hangingPunct="1"/>
            <a:r>
              <a:rPr lang="en-US" b="1" smtClean="0">
                <a:solidFill>
                  <a:srgbClr val="0070C0"/>
                </a:solidFill>
              </a:rPr>
              <a:t>Salt &amp; water retention</a:t>
            </a:r>
          </a:p>
          <a:p>
            <a:pPr eaLnBrk="1" hangingPunct="1"/>
            <a:endParaRPr lang="en-US" smtClean="0">
              <a:solidFill>
                <a:srgbClr val="0070C0"/>
              </a:solidFill>
            </a:endParaRPr>
          </a:p>
        </p:txBody>
      </p:sp>
      <p:pic>
        <p:nvPicPr>
          <p:cNvPr id="28676" name="Picture 3" descr="gastric-stomach-ulcers-345200.jpg"/>
          <p:cNvPicPr>
            <a:picLocks noChangeAspect="1"/>
          </p:cNvPicPr>
          <p:nvPr/>
        </p:nvPicPr>
        <p:blipFill>
          <a:blip r:embed="rId2" cstate="print"/>
          <a:srcRect/>
          <a:stretch>
            <a:fillRect/>
          </a:stretch>
        </p:blipFill>
        <p:spPr bwMode="auto">
          <a:xfrm>
            <a:off x="4724400" y="4000500"/>
            <a:ext cx="6934200" cy="2857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diamond(in)">
                                      <p:cBhvr>
                                        <p:cTn id="7" dur="20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dissolve">
                                      <p:cBhvr>
                                        <p:cTn id="12" dur="500"/>
                                        <p:tgtEl>
                                          <p:spTgt spid="27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dissolve">
                                      <p:cBhvr>
                                        <p:cTn id="17" dur="500"/>
                                        <p:tgtEl>
                                          <p:spTgt spid="276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dissolve">
                                      <p:cBhvr>
                                        <p:cTn id="22" dur="500"/>
                                        <p:tgtEl>
                                          <p:spTgt spid="276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dissolve">
                                      <p:cBhvr>
                                        <p:cTn id="27" dur="500"/>
                                        <p:tgtEl>
                                          <p:spTgt spid="276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651">
                                            <p:txEl>
                                              <p:pRg st="4" end="4"/>
                                            </p:txEl>
                                          </p:spTgt>
                                        </p:tgtEl>
                                        <p:attrNameLst>
                                          <p:attrName>style.visibility</p:attrName>
                                        </p:attrNameLst>
                                      </p:cBhvr>
                                      <p:to>
                                        <p:strVal val="visible"/>
                                      </p:to>
                                    </p:set>
                                    <p:animEffect transition="in" filter="dissolve">
                                      <p:cBhvr>
                                        <p:cTn id="32" dur="500"/>
                                        <p:tgtEl>
                                          <p:spTgt spid="276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Effect transition="in" filter="dissolve">
                                      <p:cBhvr>
                                        <p:cTn id="37" dur="500"/>
                                        <p:tgtEl>
                                          <p:spTgt spid="276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651">
                                            <p:txEl>
                                              <p:pRg st="6" end="6"/>
                                            </p:txEl>
                                          </p:spTgt>
                                        </p:tgtEl>
                                        <p:attrNameLst>
                                          <p:attrName>style.visibility</p:attrName>
                                        </p:attrNameLst>
                                      </p:cBhvr>
                                      <p:to>
                                        <p:strVal val="visible"/>
                                      </p:to>
                                    </p:set>
                                    <p:animEffect transition="in" filter="dissolve">
                                      <p:cBhvr>
                                        <p:cTn id="42"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cbc.ca/news/background/drugs/gfx/aspirin.jpg"/>
          <p:cNvPicPr>
            <a:picLocks noChangeAspect="1" noChangeArrowheads="1"/>
          </p:cNvPicPr>
          <p:nvPr/>
        </p:nvPicPr>
        <p:blipFill>
          <a:blip r:embed="rId2" cstate="print"/>
          <a:srcRect t="10292" b="8405"/>
          <a:stretch>
            <a:fillRect/>
          </a:stretch>
        </p:blipFill>
        <p:spPr bwMode="auto">
          <a:xfrm>
            <a:off x="609600" y="-152400"/>
            <a:ext cx="7404100" cy="601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sz="4000" dirty="0" smtClean="0"/>
              <a:t> </a:t>
            </a:r>
            <a:r>
              <a:rPr lang="en-US" sz="4000" b="1" dirty="0" smtClean="0">
                <a:solidFill>
                  <a:srgbClr val="FF0000"/>
                </a:solidFill>
              </a:rPr>
              <a:t>Clinical uses</a:t>
            </a:r>
            <a:br>
              <a:rPr lang="en-US" sz="4000" b="1" dirty="0" smtClean="0">
                <a:solidFill>
                  <a:srgbClr val="FF0000"/>
                </a:solidFill>
              </a:rPr>
            </a:br>
            <a:endParaRPr lang="en-US" sz="4000" b="1" dirty="0" smtClean="0">
              <a:solidFill>
                <a:srgbClr val="FF0000"/>
              </a:solidFill>
            </a:endParaRPr>
          </a:p>
        </p:txBody>
      </p:sp>
      <p:pic>
        <p:nvPicPr>
          <p:cNvPr id="30723" name="Picture 4" descr="aspirin325"/>
          <p:cNvPicPr>
            <a:picLocks noChangeAspect="1" noChangeArrowheads="1"/>
          </p:cNvPicPr>
          <p:nvPr/>
        </p:nvPicPr>
        <p:blipFill>
          <a:blip r:embed="rId2" cstate="print"/>
          <a:srcRect/>
          <a:stretch>
            <a:fillRect/>
          </a:stretch>
        </p:blipFill>
        <p:spPr bwMode="auto">
          <a:xfrm>
            <a:off x="6705600" y="304800"/>
            <a:ext cx="1922463" cy="3495675"/>
          </a:xfrm>
          <a:prstGeom prst="rect">
            <a:avLst/>
          </a:prstGeom>
          <a:noFill/>
          <a:ln w="9525">
            <a:noFill/>
            <a:miter lim="800000"/>
            <a:headEnd/>
            <a:tailEnd/>
          </a:ln>
        </p:spPr>
      </p:pic>
      <p:sp>
        <p:nvSpPr>
          <p:cNvPr id="29700" name="Rectangle 3"/>
          <p:cNvSpPr>
            <a:spLocks noGrp="1" noChangeArrowheads="1"/>
          </p:cNvSpPr>
          <p:nvPr>
            <p:ph type="body" idx="1"/>
          </p:nvPr>
        </p:nvSpPr>
        <p:spPr>
          <a:xfrm>
            <a:off x="457200" y="1600200"/>
            <a:ext cx="7467600" cy="4873625"/>
          </a:xfrm>
        </p:spPr>
        <p:txBody>
          <a:bodyPr/>
          <a:lstStyle/>
          <a:p>
            <a:pPr eaLnBrk="1" hangingPunct="1">
              <a:defRPr/>
            </a:pPr>
            <a:r>
              <a:rPr lang="en-US" sz="2800" b="1" dirty="0" smtClean="0"/>
              <a:t>Acute rheumatic fever   </a:t>
            </a:r>
          </a:p>
          <a:p>
            <a:pPr eaLnBrk="1" hangingPunct="1">
              <a:defRPr/>
            </a:pPr>
            <a:endParaRPr lang="en-US" sz="2800" b="1" dirty="0" smtClean="0"/>
          </a:p>
          <a:p>
            <a:pPr eaLnBrk="1" hangingPunct="1">
              <a:defRPr/>
            </a:pPr>
            <a:endParaRPr lang="en-US" sz="2800" b="1" dirty="0" smtClean="0"/>
          </a:p>
          <a:p>
            <a:pPr eaLnBrk="1" hangingPunct="1">
              <a:buFont typeface="Wingdings" pitchFamily="2" charset="2"/>
              <a:buNone/>
              <a:defRPr/>
            </a:pPr>
            <a:endParaRPr lang="en-US" sz="2800" b="1" dirty="0" smtClean="0"/>
          </a:p>
          <a:p>
            <a:pPr eaLnBrk="1" hangingPunct="1">
              <a:buFont typeface="Wingdings" pitchFamily="2" charset="2"/>
              <a:buNone/>
              <a:defRPr/>
            </a:pPr>
            <a:endParaRPr lang="en-US" sz="2800" b="1" dirty="0" smtClean="0"/>
          </a:p>
          <a:p>
            <a:pPr eaLnBrk="1" hangingPunct="1">
              <a:defRPr/>
            </a:pPr>
            <a:r>
              <a:rPr lang="en-US" sz="2800" b="1" dirty="0" smtClean="0"/>
              <a:t>Low doses reduce the incidence of myocardial infarction &amp; unstable angina ( </a:t>
            </a:r>
            <a:r>
              <a:rPr lang="en-US" sz="2800" b="1" dirty="0" err="1" smtClean="0">
                <a:solidFill>
                  <a:schemeClr val="accent6">
                    <a:lumMod val="75000"/>
                  </a:schemeClr>
                </a:solidFill>
              </a:rPr>
              <a:t>cardioprotective</a:t>
            </a:r>
            <a:r>
              <a:rPr lang="en-US" sz="2800" b="1" dirty="0" smtClean="0">
                <a:solidFill>
                  <a:schemeClr val="accent6">
                    <a:lumMod val="75000"/>
                  </a:schemeClr>
                </a:solidFill>
              </a:rPr>
              <a:t>)</a:t>
            </a:r>
          </a:p>
          <a:p>
            <a:pPr eaLnBrk="1" hangingPunct="1">
              <a:defRPr/>
            </a:pPr>
            <a:endParaRPr lang="en-US" sz="2800" b="1" dirty="0" smtClean="0"/>
          </a:p>
          <a:p>
            <a:pPr eaLnBrk="1" hangingPunct="1">
              <a:buFont typeface="Wingdings" pitchFamily="2" charset="2"/>
              <a:buNone/>
              <a:defRPr/>
            </a:pPr>
            <a:endParaRPr lang="en-US" sz="2800" b="1" dirty="0" smtClean="0"/>
          </a:p>
          <a:p>
            <a:pPr eaLnBrk="1" hangingPunct="1">
              <a:buFont typeface="Wingdings" pitchFamily="2" charset="2"/>
              <a:buNone/>
              <a:defRPr/>
            </a:pPr>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 calcmode="lin" valueType="num">
                                      <p:cBhvr additive="base">
                                        <p:cTn id="12" dur="1000" fill="hold"/>
                                        <p:tgtEl>
                                          <p:spTgt spid="30723"/>
                                        </p:tgtEl>
                                        <p:attrNameLst>
                                          <p:attrName>ppt_x</p:attrName>
                                        </p:attrNameLst>
                                      </p:cBhvr>
                                      <p:tavLst>
                                        <p:tav tm="0">
                                          <p:val>
                                            <p:strVal val="#ppt_x"/>
                                          </p:val>
                                        </p:tav>
                                        <p:tav tm="100000">
                                          <p:val>
                                            <p:strVal val="#ppt_x"/>
                                          </p:val>
                                        </p:tav>
                                      </p:tavLst>
                                    </p:anim>
                                    <p:anim calcmode="lin" valueType="num">
                                      <p:cBhvr additive="base">
                                        <p:cTn id="13" dur="10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9700">
                                            <p:txEl>
                                              <p:pRg st="0" end="0"/>
                                            </p:txEl>
                                          </p:spTgt>
                                        </p:tgtEl>
                                        <p:attrNameLst>
                                          <p:attrName>style.visibility</p:attrName>
                                        </p:attrNameLst>
                                      </p:cBhvr>
                                      <p:to>
                                        <p:strVal val="visible"/>
                                      </p:to>
                                    </p:set>
                                    <p:animEffect transition="in" filter="dissolve">
                                      <p:cBhvr>
                                        <p:cTn id="18" dur="1000"/>
                                        <p:tgtEl>
                                          <p:spTgt spid="2970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animEffect transition="in" filter="dissolve">
                                      <p:cBhvr>
                                        <p:cTn id="23" dur="1000"/>
                                        <p:tgtEl>
                                          <p:spTgt spid="297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2970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mednote.co.kr/images/arf.gif"/>
          <p:cNvPicPr>
            <a:picLocks noChangeAspect="1" noChangeArrowheads="1"/>
          </p:cNvPicPr>
          <p:nvPr/>
        </p:nvPicPr>
        <p:blipFill>
          <a:blip r:embed="rId2" cstate="print"/>
          <a:srcRect/>
          <a:stretch>
            <a:fillRect/>
          </a:stretch>
        </p:blipFill>
        <p:spPr bwMode="auto">
          <a:xfrm>
            <a:off x="152400" y="533400"/>
            <a:ext cx="8801100" cy="5867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sz="4000" b="1" dirty="0" smtClean="0">
                <a:solidFill>
                  <a:srgbClr val="FF0000"/>
                </a:solidFill>
              </a:rPr>
              <a:t>  ( continue</a:t>
            </a:r>
            <a:r>
              <a:rPr lang="en-US" sz="4000" b="1" dirty="0" smtClean="0"/>
              <a:t>)</a:t>
            </a:r>
            <a:br>
              <a:rPr lang="en-US" sz="4000" b="1" dirty="0" smtClean="0"/>
            </a:br>
            <a:endParaRPr lang="en-US" sz="4000" b="1" dirty="0" smtClean="0"/>
          </a:p>
        </p:txBody>
      </p:sp>
      <p:pic>
        <p:nvPicPr>
          <p:cNvPr id="32771" name="Picture 4" descr="aspirin325"/>
          <p:cNvPicPr>
            <a:picLocks noChangeAspect="1" noChangeArrowheads="1"/>
          </p:cNvPicPr>
          <p:nvPr/>
        </p:nvPicPr>
        <p:blipFill>
          <a:blip r:embed="rId2" cstate="print"/>
          <a:srcRect/>
          <a:stretch>
            <a:fillRect/>
          </a:stretch>
        </p:blipFill>
        <p:spPr bwMode="auto">
          <a:xfrm>
            <a:off x="6705600" y="304800"/>
            <a:ext cx="1922463" cy="3495675"/>
          </a:xfrm>
          <a:prstGeom prst="rect">
            <a:avLst/>
          </a:prstGeom>
          <a:noFill/>
          <a:ln w="9525">
            <a:noFill/>
            <a:miter lim="800000"/>
            <a:headEnd/>
            <a:tailEnd/>
          </a:ln>
        </p:spPr>
      </p:pic>
      <p:sp>
        <p:nvSpPr>
          <p:cNvPr id="32772" name="Rectangle 3"/>
          <p:cNvSpPr>
            <a:spLocks noGrp="1" noChangeArrowheads="1"/>
          </p:cNvSpPr>
          <p:nvPr>
            <p:ph type="body" idx="1"/>
          </p:nvPr>
        </p:nvSpPr>
        <p:spPr>
          <a:xfrm>
            <a:off x="457200" y="1600200"/>
            <a:ext cx="7467600" cy="4873625"/>
          </a:xfrm>
        </p:spPr>
        <p:txBody>
          <a:bodyPr/>
          <a:lstStyle/>
          <a:p>
            <a:pPr eaLnBrk="1" hangingPunct="1"/>
            <a:r>
              <a:rPr lang="en-US" sz="2800" b="1" smtClean="0"/>
              <a:t>Chronic gouty arthritis with</a:t>
            </a:r>
          </a:p>
          <a:p>
            <a:pPr eaLnBrk="1" hangingPunct="1">
              <a:buFont typeface="Wingdings" pitchFamily="2" charset="2"/>
              <a:buNone/>
            </a:pPr>
            <a:r>
              <a:rPr lang="en-US" sz="2800" b="1" smtClean="0"/>
              <a:t>			 large doses </a:t>
            </a:r>
          </a:p>
          <a:p>
            <a:pPr eaLnBrk="1" hangingPunct="1"/>
            <a:endParaRPr lang="en-US" sz="2800" b="1" smtClean="0"/>
          </a:p>
          <a:p>
            <a:pPr eaLnBrk="1" hangingPunct="1"/>
            <a:endParaRPr lang="en-US" sz="2800" b="1" smtClean="0"/>
          </a:p>
          <a:p>
            <a:pPr eaLnBrk="1" hangingPunct="1">
              <a:buFont typeface="Wingdings" pitchFamily="2" charset="2"/>
              <a:buNone/>
            </a:pPr>
            <a:endParaRPr lang="en-US" sz="2800" b="1" smtClean="0"/>
          </a:p>
          <a:p>
            <a:pPr eaLnBrk="1" hangingPunct="1"/>
            <a:r>
              <a:rPr lang="en-US" sz="2800" b="1" smtClean="0"/>
              <a:t>Chronic use of small doses of aspirin  reduces the incidence of colorectal cancer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 calcmode="lin" valueType="num">
                                      <p:cBhvr additive="base">
                                        <p:cTn id="12" dur="1000" fill="hold"/>
                                        <p:tgtEl>
                                          <p:spTgt spid="32771"/>
                                        </p:tgtEl>
                                        <p:attrNameLst>
                                          <p:attrName>ppt_x</p:attrName>
                                        </p:attrNameLst>
                                      </p:cBhvr>
                                      <p:tavLst>
                                        <p:tav tm="0">
                                          <p:val>
                                            <p:strVal val="#ppt_x"/>
                                          </p:val>
                                        </p:tav>
                                        <p:tav tm="100000">
                                          <p:val>
                                            <p:strVal val="#ppt_x"/>
                                          </p:val>
                                        </p:tav>
                                      </p:tavLst>
                                    </p:anim>
                                    <p:anim calcmode="lin" valueType="num">
                                      <p:cBhvr additive="base">
                                        <p:cTn id="13" dur="10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2772">
                                            <p:txEl>
                                              <p:pRg st="0" end="0"/>
                                            </p:txEl>
                                          </p:spTgt>
                                        </p:tgtEl>
                                        <p:attrNameLst>
                                          <p:attrName>style.visibility</p:attrName>
                                        </p:attrNameLst>
                                      </p:cBhvr>
                                      <p:to>
                                        <p:strVal val="visible"/>
                                      </p:to>
                                    </p:set>
                                    <p:animEffect transition="in" filter="dissolve">
                                      <p:cBhvr>
                                        <p:cTn id="18" dur="1000"/>
                                        <p:tgtEl>
                                          <p:spTgt spid="3277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2772">
                                            <p:txEl>
                                              <p:pRg st="1" end="1"/>
                                            </p:txEl>
                                          </p:spTgt>
                                        </p:tgtEl>
                                        <p:attrNameLst>
                                          <p:attrName>style.visibility</p:attrName>
                                        </p:attrNameLst>
                                      </p:cBhvr>
                                      <p:to>
                                        <p:strVal val="visible"/>
                                      </p:to>
                                    </p:set>
                                    <p:animEffect transition="in" filter="dissolve">
                                      <p:cBhvr>
                                        <p:cTn id="23" dur="1000"/>
                                        <p:tgtEl>
                                          <p:spTgt spid="3277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2772">
                                            <p:txEl>
                                              <p:pRg st="5" end="5"/>
                                            </p:txEl>
                                          </p:spTgt>
                                        </p:tgtEl>
                                        <p:attrNameLst>
                                          <p:attrName>style.visibility</p:attrName>
                                        </p:attrNameLst>
                                      </p:cBhvr>
                                      <p:to>
                                        <p:strVal val="visible"/>
                                      </p:to>
                                    </p:set>
                                    <p:animEffect transition="in" filter="dissolve">
                                      <p:cBhvr>
                                        <p:cTn id="28" dur="1000"/>
                                        <p:tgtEl>
                                          <p:spTgt spid="327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3277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FF0000"/>
                </a:solidFill>
              </a:rPr>
              <a:t>Continue</a:t>
            </a:r>
            <a:endParaRPr lang="en-US" b="1" dirty="0">
              <a:solidFill>
                <a:srgbClr val="FF0000"/>
              </a:solidFill>
            </a:endParaRPr>
          </a:p>
        </p:txBody>
      </p:sp>
      <p:sp>
        <p:nvSpPr>
          <p:cNvPr id="33795"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b="1" smtClean="0">
                <a:solidFill>
                  <a:srgbClr val="0070C0"/>
                </a:solidFill>
              </a:rPr>
              <a:t>External applications : </a:t>
            </a:r>
          </a:p>
          <a:p>
            <a:endParaRPr lang="en-US" b="1" smtClean="0"/>
          </a:p>
          <a:p>
            <a:r>
              <a:rPr lang="en-US" b="1" smtClean="0"/>
              <a:t>Salicylic acid is used topically to treat corns</a:t>
            </a:r>
          </a:p>
          <a:p>
            <a:endParaRPr lang="en-US" b="1" smtClean="0"/>
          </a:p>
          <a:p>
            <a:endParaRPr lang="en-US" b="1" smtClean="0"/>
          </a:p>
          <a:p>
            <a:r>
              <a:rPr lang="en-US" b="1" smtClean="0"/>
              <a:t>Methyl salicylate ( oil of wintergreen ) is used as counter irritant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dissolve">
                                      <p:cBhvr>
                                        <p:cTn id="12" dur="1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dissolve">
                                      <p:cBhvr>
                                        <p:cTn id="17" dur="10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5">
                                            <p:txEl>
                                              <p:pRg st="5" end="5"/>
                                            </p:txEl>
                                          </p:spTgt>
                                        </p:tgtEl>
                                        <p:attrNameLst>
                                          <p:attrName>style.visibility</p:attrName>
                                        </p:attrNameLst>
                                      </p:cBhvr>
                                      <p:to>
                                        <p:strVal val="visible"/>
                                      </p:to>
                                    </p:set>
                                    <p:animEffect transition="in" filter="dissolve">
                                      <p:cBhvr>
                                        <p:cTn id="22" dur="10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7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algn="ctr" eaLnBrk="1" hangingPunct="1">
              <a:defRPr/>
            </a:pPr>
            <a:r>
              <a:rPr lang="en-US" sz="3600" b="1" cap="none" dirty="0" smtClean="0">
                <a:solidFill>
                  <a:srgbClr val="FF0000"/>
                </a:solidFill>
              </a:rPr>
              <a:t>Adverse  Effects Related to</a:t>
            </a:r>
            <a:br>
              <a:rPr lang="en-US" sz="3600" b="1" cap="none" dirty="0" smtClean="0">
                <a:solidFill>
                  <a:srgbClr val="FF0000"/>
                </a:solidFill>
              </a:rPr>
            </a:br>
            <a:r>
              <a:rPr lang="en-US" sz="3600" b="1" cap="none" dirty="0" smtClean="0">
                <a:solidFill>
                  <a:srgbClr val="FF0000"/>
                </a:solidFill>
              </a:rPr>
              <a:t> (</a:t>
            </a:r>
            <a:r>
              <a:rPr lang="en-US" sz="3600" b="1" cap="none" dirty="0" smtClean="0">
                <a:solidFill>
                  <a:srgbClr val="0070C0"/>
                </a:solidFill>
              </a:rPr>
              <a:t>A</a:t>
            </a:r>
            <a:r>
              <a:rPr lang="en-US" sz="3600" b="1" cap="none" dirty="0" smtClean="0">
                <a:solidFill>
                  <a:srgbClr val="FF0000"/>
                </a:solidFill>
              </a:rPr>
              <a:t>) </a:t>
            </a:r>
            <a:r>
              <a:rPr lang="en-US" sz="3600" b="1" cap="none" dirty="0" smtClean="0">
                <a:solidFill>
                  <a:srgbClr val="00B050"/>
                </a:solidFill>
              </a:rPr>
              <a:t>Therapeutic Doses Of Aspirin</a:t>
            </a:r>
            <a:endParaRPr lang="en-US" sz="3600" cap="none" dirty="0" smtClean="0">
              <a:solidFill>
                <a:srgbClr val="00B050"/>
              </a:solidFill>
            </a:endParaRPr>
          </a:p>
        </p:txBody>
      </p:sp>
      <p:sp>
        <p:nvSpPr>
          <p:cNvPr id="3" name="Content Placeholder 2"/>
          <p:cNvSpPr>
            <a:spLocks noGrp="1"/>
          </p:cNvSpPr>
          <p:nvPr>
            <p:ph sz="quarter" idx="1"/>
          </p:nvPr>
        </p:nvSpPr>
        <p:spPr>
          <a:xfrm>
            <a:off x="457200" y="1600200"/>
            <a:ext cx="7467600" cy="4873625"/>
          </a:xfrm>
        </p:spPr>
        <p:txBody>
          <a:bodyPr/>
          <a:lstStyle/>
          <a:p>
            <a:pPr eaLnBrk="1" hangingPunct="1"/>
            <a:r>
              <a:rPr lang="en-US" sz="4400" b="1" smtClean="0"/>
              <a:t>Nausea &amp; vomiting</a:t>
            </a:r>
          </a:p>
          <a:p>
            <a:pPr eaLnBrk="1" hangingPunct="1"/>
            <a:r>
              <a:rPr lang="en-US" sz="4400" b="1" smtClean="0"/>
              <a:t>Hypersensitivity</a:t>
            </a:r>
          </a:p>
          <a:p>
            <a:pPr eaLnBrk="1" hangingPunct="1">
              <a:buFont typeface="Wingdings" pitchFamily="2" charset="2"/>
              <a:buNone/>
            </a:pPr>
            <a:r>
              <a:rPr lang="en-US" sz="4400" b="1" smtClean="0"/>
              <a:t>	( </a:t>
            </a:r>
            <a:r>
              <a:rPr lang="en-US" sz="4400" b="1" smtClean="0">
                <a:solidFill>
                  <a:srgbClr val="0070C0"/>
                </a:solidFill>
              </a:rPr>
              <a:t>Aspirin asthma</a:t>
            </a:r>
            <a:r>
              <a:rPr lang="en-US" sz="4400" b="1" smtClean="0"/>
              <a:t>)</a:t>
            </a:r>
          </a:p>
          <a:p>
            <a:pPr eaLnBrk="1" hangingPunct="1"/>
            <a:r>
              <a:rPr lang="en-US" sz="4400" b="1" smtClean="0"/>
              <a:t>Acute Gouty arthritis</a:t>
            </a:r>
          </a:p>
          <a:p>
            <a:pPr eaLnBrk="1" hangingPunct="1"/>
            <a:r>
              <a:rPr lang="en-US" sz="4400" b="1" smtClean="0"/>
              <a:t>Reye's syndrome</a:t>
            </a:r>
          </a:p>
          <a:p>
            <a:pPr eaLnBrk="1" hangingPunct="1">
              <a:buFont typeface="Wingdings" pitchFamily="2" charset="2"/>
              <a:buNone/>
            </a:pPr>
            <a:endParaRPr lang="en-US" sz="4400" smtClean="0"/>
          </a:p>
          <a:p>
            <a:pPr eaLnBrk="1" hangingPunct="1"/>
            <a:endParaRPr lang="en-US" b="1" smtClean="0"/>
          </a:p>
        </p:txBody>
      </p:sp>
      <p:pic>
        <p:nvPicPr>
          <p:cNvPr id="7172" name="Picture 4" descr="C:\Users\Mido\AppData\Local\Microsoft\Windows\Temporary Internet Files\Content.IE5\T9JKGPRF\MCj00822790000[1].wmf"/>
          <p:cNvPicPr>
            <a:picLocks noChangeAspect="1" noChangeArrowheads="1"/>
          </p:cNvPicPr>
          <p:nvPr/>
        </p:nvPicPr>
        <p:blipFill>
          <a:blip r:embed="rId2" cstate="print"/>
          <a:srcRect/>
          <a:stretch>
            <a:fillRect/>
          </a:stretch>
        </p:blipFill>
        <p:spPr bwMode="auto">
          <a:xfrm>
            <a:off x="6219825" y="2895600"/>
            <a:ext cx="1933575" cy="1763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sz="4000" b="1" dirty="0" smtClean="0">
                <a:solidFill>
                  <a:srgbClr val="FF0000"/>
                </a:solidFill>
              </a:rPr>
              <a:t>( </a:t>
            </a:r>
            <a:r>
              <a:rPr lang="en-US" sz="4000" b="1" dirty="0" smtClean="0">
                <a:solidFill>
                  <a:srgbClr val="0070C0"/>
                </a:solidFill>
              </a:rPr>
              <a:t>B</a:t>
            </a:r>
            <a:r>
              <a:rPr lang="en-US" sz="4000" b="1" dirty="0" smtClean="0">
                <a:solidFill>
                  <a:srgbClr val="FF0000"/>
                </a:solidFill>
              </a:rPr>
              <a:t>)  </a:t>
            </a:r>
            <a:r>
              <a:rPr lang="en-US" sz="4000" b="1" dirty="0" smtClean="0">
                <a:solidFill>
                  <a:srgbClr val="00B050"/>
                </a:solidFill>
              </a:rPr>
              <a:t>LARGE  doses or Chronic use  of aspirin</a:t>
            </a:r>
          </a:p>
        </p:txBody>
      </p:sp>
      <p:pic>
        <p:nvPicPr>
          <p:cNvPr id="35843" name="Picture 4" descr="aspirin325"/>
          <p:cNvPicPr>
            <a:picLocks noChangeAspect="1" noChangeArrowheads="1"/>
          </p:cNvPicPr>
          <p:nvPr/>
        </p:nvPicPr>
        <p:blipFill>
          <a:blip r:embed="rId2" cstate="print"/>
          <a:srcRect/>
          <a:stretch>
            <a:fillRect/>
          </a:stretch>
        </p:blipFill>
        <p:spPr bwMode="auto">
          <a:xfrm>
            <a:off x="6705600" y="304800"/>
            <a:ext cx="1922463" cy="3495675"/>
          </a:xfrm>
          <a:prstGeom prst="rect">
            <a:avLst/>
          </a:prstGeom>
          <a:noFill/>
          <a:ln w="9525">
            <a:noFill/>
            <a:miter lim="800000"/>
            <a:headEnd/>
            <a:tailEnd/>
          </a:ln>
        </p:spPr>
      </p:pic>
      <p:sp>
        <p:nvSpPr>
          <p:cNvPr id="33796" name="Rectangle 3"/>
          <p:cNvSpPr>
            <a:spLocks noGrp="1" noChangeArrowheads="1"/>
          </p:cNvSpPr>
          <p:nvPr>
            <p:ph type="body" idx="1"/>
          </p:nvPr>
        </p:nvSpPr>
        <p:spPr>
          <a:xfrm>
            <a:off x="457200" y="1600200"/>
            <a:ext cx="7467600" cy="4873625"/>
          </a:xfrm>
        </p:spPr>
        <p:txBody>
          <a:bodyPr/>
          <a:lstStyle/>
          <a:p>
            <a:pPr eaLnBrk="1" hangingPunct="1"/>
            <a:r>
              <a:rPr lang="en-US" b="1" smtClean="0"/>
              <a:t>Salicylism ( ringing of ear( tinnitus) , vertigo)</a:t>
            </a:r>
          </a:p>
          <a:p>
            <a:pPr eaLnBrk="1" hangingPunct="1">
              <a:buFont typeface="Wingdings" pitchFamily="2" charset="2"/>
              <a:buNone/>
            </a:pPr>
            <a:endParaRPr lang="en-US" b="1" smtClean="0"/>
          </a:p>
          <a:p>
            <a:pPr eaLnBrk="1" hangingPunct="1"/>
            <a:r>
              <a:rPr lang="en-US" b="1" smtClean="0"/>
              <a:t>Hyperthermia</a:t>
            </a:r>
          </a:p>
          <a:p>
            <a:pPr eaLnBrk="1" hangingPunct="1">
              <a:buFont typeface="Wingdings" pitchFamily="2" charset="2"/>
              <a:buNone/>
            </a:pPr>
            <a:endParaRPr lang="en-US" b="1" smtClean="0"/>
          </a:p>
          <a:p>
            <a:pPr eaLnBrk="1" hangingPunct="1"/>
            <a:r>
              <a:rPr lang="en-US" sz="2800" b="1" smtClean="0"/>
              <a:t>Gastric ulceration &amp; bleeding</a:t>
            </a:r>
          </a:p>
          <a:p>
            <a:pPr eaLnBrk="1" hangingPunct="1"/>
            <a:endParaRPr lang="en-US" sz="2800" b="1" smtClean="0"/>
          </a:p>
          <a:p>
            <a:pPr eaLnBrk="1" hangingPunct="1"/>
            <a:r>
              <a:rPr lang="en-US" sz="2800" b="1" smtClean="0"/>
              <a:t>Respiratory depression &amp; uncompensated respiratory &amp; metabolic acidoses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Effect transition="in" filter="dissolve">
                                      <p:cBhvr>
                                        <p:cTn id="12" dur="500"/>
                                        <p:tgtEl>
                                          <p:spTgt spid="337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dissolve">
                                      <p:cBhvr>
                                        <p:cTn id="17" dur="500"/>
                                        <p:tgtEl>
                                          <p:spTgt spid="337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6">
                                            <p:txEl>
                                              <p:pRg st="4" end="4"/>
                                            </p:txEl>
                                          </p:spTgt>
                                        </p:tgtEl>
                                        <p:attrNameLst>
                                          <p:attrName>style.visibility</p:attrName>
                                        </p:attrNameLst>
                                      </p:cBhvr>
                                      <p:to>
                                        <p:strVal val="visible"/>
                                      </p:to>
                                    </p:set>
                                    <p:animEffect transition="in" filter="dissolve">
                                      <p:cBhvr>
                                        <p:cTn id="22" dur="500"/>
                                        <p:tgtEl>
                                          <p:spTgt spid="3379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796">
                                            <p:txEl>
                                              <p:pRg st="6" end="6"/>
                                            </p:txEl>
                                          </p:spTgt>
                                        </p:tgtEl>
                                        <p:attrNameLst>
                                          <p:attrName>style.visibility</p:attrName>
                                        </p:attrNameLst>
                                      </p:cBhvr>
                                      <p:to>
                                        <p:strVal val="visible"/>
                                      </p:to>
                                    </p:set>
                                    <p:animEffect transition="in" filter="dissolve">
                                      <p:cBhvr>
                                        <p:cTn id="27" dur="500"/>
                                        <p:tgtEl>
                                          <p:spTgt spid="337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3379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defRPr/>
            </a:pPr>
            <a:r>
              <a:rPr lang="en-US" b="1" dirty="0" smtClean="0">
                <a:solidFill>
                  <a:srgbClr val="FF0000"/>
                </a:solidFill>
              </a:rPr>
              <a:t>ADVERSE effects Related to High doses </a:t>
            </a:r>
            <a:endParaRPr lang="en-MY" b="1" dirty="0" smtClean="0">
              <a:solidFill>
                <a:srgbClr val="FF0000"/>
              </a:solidFill>
            </a:endParaRPr>
          </a:p>
        </p:txBody>
      </p:sp>
      <p:pic>
        <p:nvPicPr>
          <p:cNvPr id="36867" name="Content Placeholder 3" descr="tinnitus-ringing-in-the-ears.jpg"/>
          <p:cNvPicPr>
            <a:picLocks noGrp="1" noChangeAspect="1"/>
          </p:cNvPicPr>
          <p:nvPr>
            <p:ph idx="1"/>
          </p:nvPr>
        </p:nvPicPr>
        <p:blipFill>
          <a:blip r:embed="rId2" cstate="print"/>
          <a:srcRect/>
          <a:stretch>
            <a:fillRect/>
          </a:stretch>
        </p:blipFill>
        <p:spPr>
          <a:xfrm rot="420000">
            <a:off x="6145213" y="4192588"/>
            <a:ext cx="2857500" cy="2500312"/>
          </a:xfrm>
        </p:spPr>
      </p:pic>
      <p:pic>
        <p:nvPicPr>
          <p:cNvPr id="36868" name="Picture 4" descr="2106896.jpg"/>
          <p:cNvPicPr>
            <a:picLocks noChangeAspect="1"/>
          </p:cNvPicPr>
          <p:nvPr/>
        </p:nvPicPr>
        <p:blipFill>
          <a:blip r:embed="rId3" cstate="print"/>
          <a:srcRect/>
          <a:stretch>
            <a:fillRect/>
          </a:stretch>
        </p:blipFill>
        <p:spPr bwMode="auto">
          <a:xfrm>
            <a:off x="2286000" y="1714500"/>
            <a:ext cx="3071813" cy="2166938"/>
          </a:xfrm>
          <a:prstGeom prst="rect">
            <a:avLst/>
          </a:prstGeom>
          <a:noFill/>
          <a:ln w="9525">
            <a:noFill/>
            <a:miter lim="800000"/>
            <a:headEnd/>
            <a:tailEnd/>
          </a:ln>
        </p:spPr>
      </p:pic>
      <p:pic>
        <p:nvPicPr>
          <p:cNvPr id="36869" name="Picture 5" descr="Blood_Pressure_Cartoon.jpg"/>
          <p:cNvPicPr>
            <a:picLocks noChangeAspect="1"/>
          </p:cNvPicPr>
          <p:nvPr/>
        </p:nvPicPr>
        <p:blipFill>
          <a:blip r:embed="rId4" cstate="print"/>
          <a:srcRect/>
          <a:stretch>
            <a:fillRect/>
          </a:stretch>
        </p:blipFill>
        <p:spPr bwMode="auto">
          <a:xfrm>
            <a:off x="214313" y="1857375"/>
            <a:ext cx="2071687" cy="3857625"/>
          </a:xfrm>
          <a:prstGeom prst="rect">
            <a:avLst/>
          </a:prstGeom>
          <a:noFill/>
          <a:ln w="9525">
            <a:noFill/>
            <a:miter lim="800000"/>
            <a:headEnd/>
            <a:tailEnd/>
          </a:ln>
        </p:spPr>
      </p:pic>
      <p:pic>
        <p:nvPicPr>
          <p:cNvPr id="36870" name="Picture 6" descr="dizziness1.jpg"/>
          <p:cNvPicPr>
            <a:picLocks noChangeAspect="1"/>
          </p:cNvPicPr>
          <p:nvPr/>
        </p:nvPicPr>
        <p:blipFill>
          <a:blip r:embed="rId5" cstate="print"/>
          <a:srcRect/>
          <a:stretch>
            <a:fillRect/>
          </a:stretch>
        </p:blipFill>
        <p:spPr bwMode="auto">
          <a:xfrm rot="-600000">
            <a:off x="5627688" y="1473200"/>
            <a:ext cx="2381250" cy="2500313"/>
          </a:xfrm>
          <a:prstGeom prst="rect">
            <a:avLst/>
          </a:prstGeom>
          <a:noFill/>
          <a:ln w="9525">
            <a:noFill/>
            <a:miter lim="800000"/>
            <a:headEnd/>
            <a:tailEnd/>
          </a:ln>
        </p:spPr>
      </p:pic>
      <p:pic>
        <p:nvPicPr>
          <p:cNvPr id="36871" name="Picture 7" descr="ist2_1457667-confusion-1.jpg"/>
          <p:cNvPicPr>
            <a:picLocks noChangeAspect="1"/>
          </p:cNvPicPr>
          <p:nvPr/>
        </p:nvPicPr>
        <p:blipFill>
          <a:blip r:embed="rId6" cstate="print"/>
          <a:srcRect/>
          <a:stretch>
            <a:fillRect/>
          </a:stretch>
        </p:blipFill>
        <p:spPr bwMode="auto">
          <a:xfrm>
            <a:off x="4071938" y="3929063"/>
            <a:ext cx="2178050" cy="2428875"/>
          </a:xfrm>
          <a:prstGeom prst="rect">
            <a:avLst/>
          </a:prstGeom>
          <a:noFill/>
          <a:ln w="9525">
            <a:noFill/>
            <a:miter lim="800000"/>
            <a:headEnd/>
            <a:tailEnd/>
          </a:ln>
        </p:spPr>
      </p:pic>
      <p:pic>
        <p:nvPicPr>
          <p:cNvPr id="36872" name="Picture 9" descr="stomach2.gif"/>
          <p:cNvPicPr>
            <a:picLocks noChangeAspect="1"/>
          </p:cNvPicPr>
          <p:nvPr/>
        </p:nvPicPr>
        <p:blipFill>
          <a:blip r:embed="rId7" cstate="print"/>
          <a:srcRect/>
          <a:stretch>
            <a:fillRect/>
          </a:stretch>
        </p:blipFill>
        <p:spPr bwMode="auto">
          <a:xfrm>
            <a:off x="2214563" y="3857625"/>
            <a:ext cx="1830387"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b="1" dirty="0" smtClean="0"/>
              <a:t>OBJECTIVES</a:t>
            </a:r>
            <a:endParaRPr lang="en-US" b="1" dirty="0"/>
          </a:p>
        </p:txBody>
      </p:sp>
      <p:sp>
        <p:nvSpPr>
          <p:cNvPr id="10243" name="Content Placeholder 2"/>
          <p:cNvSpPr>
            <a:spLocks noGrp="1"/>
          </p:cNvSpPr>
          <p:nvPr>
            <p:ph sz="quarter" idx="1"/>
          </p:nvPr>
        </p:nvSpPr>
        <p:spPr>
          <a:xfrm>
            <a:off x="457200" y="1600200"/>
            <a:ext cx="7467600" cy="4873625"/>
          </a:xfrm>
        </p:spPr>
        <p:txBody>
          <a:bodyPr/>
          <a:lstStyle/>
          <a:p>
            <a:r>
              <a:rPr lang="en-US" b="1" smtClean="0"/>
              <a:t>At the end of the lecture the students should :</a:t>
            </a:r>
          </a:p>
          <a:p>
            <a:r>
              <a:rPr lang="en-US" b="1" smtClean="0"/>
              <a:t>Define NSAIDs</a:t>
            </a:r>
          </a:p>
          <a:p>
            <a:r>
              <a:rPr lang="en-US" b="1" smtClean="0"/>
              <a:t>Describe the classification of this group of drugs</a:t>
            </a:r>
          </a:p>
          <a:p>
            <a:pPr>
              <a:buFont typeface="Wingdings" pitchFamily="2" charset="2"/>
              <a:buNone/>
            </a:pPr>
            <a:endParaRPr lang="en-US" b="1" smtClean="0"/>
          </a:p>
          <a:p>
            <a:r>
              <a:rPr lang="en-US" b="1" smtClean="0"/>
              <a:t>Describe the general mechanism of actions </a:t>
            </a:r>
          </a:p>
          <a:p>
            <a:r>
              <a:rPr lang="en-US" b="1" smtClean="0"/>
              <a:t>Define the following terms :</a:t>
            </a:r>
          </a:p>
          <a:p>
            <a:pPr>
              <a:buFont typeface="Wingdings" pitchFamily="2" charset="2"/>
              <a:buNone/>
            </a:pPr>
            <a:r>
              <a:rPr lang="en-US" b="1" smtClean="0"/>
              <a:t>       Analgesic</a:t>
            </a:r>
          </a:p>
          <a:p>
            <a:pPr>
              <a:buFont typeface="Wingdings" pitchFamily="2" charset="2"/>
              <a:buNone/>
            </a:pPr>
            <a:r>
              <a:rPr lang="en-US" b="1" smtClean="0"/>
              <a:t>        Antipyretics</a:t>
            </a:r>
          </a:p>
          <a:p>
            <a:pPr>
              <a:buFont typeface="Wingdings" pitchFamily="2" charset="2"/>
              <a:buNone/>
            </a:pPr>
            <a:r>
              <a:rPr lang="en-US" b="1" smtClean="0"/>
              <a:t>       </a:t>
            </a:r>
          </a:p>
          <a:p>
            <a:pPr>
              <a:buFont typeface="Wingdings" pitchFamily="2" charset="2"/>
              <a:buNone/>
            </a:pPr>
            <a:endParaRPr lang="en-US" b="1"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dissolve">
                                      <p:cBhvr>
                                        <p:cTn id="12" dur="5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dissolve">
                                      <p:cBhvr>
                                        <p:cTn id="17" dur="5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dissolve">
                                      <p:cBhvr>
                                        <p:cTn id="22" dur="5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dissolve">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dissolve">
                                      <p:cBhvr>
                                        <p:cTn id="32" dur="500"/>
                                        <p:tgtEl>
                                          <p:spTgt spid="102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dissolve">
                                      <p:cBhvr>
                                        <p:cTn id="37" dur="500"/>
                                        <p:tgtEl>
                                          <p:spTgt spid="102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243">
                                            <p:txEl>
                                              <p:pRg st="7" end="7"/>
                                            </p:txEl>
                                          </p:spTgt>
                                        </p:tgtEl>
                                        <p:attrNameLst>
                                          <p:attrName>style.visibility</p:attrName>
                                        </p:attrNameLst>
                                      </p:cBhvr>
                                      <p:to>
                                        <p:strVal val="visible"/>
                                      </p:to>
                                    </p:set>
                                    <p:animEffect transition="in" filter="dissolve">
                                      <p:cBhvr>
                                        <p:cTn id="42" dur="500"/>
                                        <p:tgtEl>
                                          <p:spTgt spid="102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243">
                                            <p:txEl>
                                              <p:pRg st="8" end="8"/>
                                            </p:txEl>
                                          </p:spTgt>
                                        </p:tgtEl>
                                        <p:attrNameLst>
                                          <p:attrName>style.visibility</p:attrName>
                                        </p:attrNameLst>
                                      </p:cBhvr>
                                      <p:to>
                                        <p:strVal val="visible"/>
                                      </p:to>
                                    </p:set>
                                    <p:animEffect transition="in" filter="dissolve">
                                      <p:cBhvr>
                                        <p:cTn id="47"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solidFill>
                  <a:srgbClr val="FF0000"/>
                </a:solidFill>
              </a:rPr>
              <a:t>Contraindications</a:t>
            </a:r>
            <a:r>
              <a:rPr lang="en-US" sz="3600" b="1" dirty="0" smtClean="0"/>
              <a:t> </a:t>
            </a:r>
            <a:endParaRPr lang="en-US" sz="3600" b="1" dirty="0"/>
          </a:p>
        </p:txBody>
      </p:sp>
      <p:sp>
        <p:nvSpPr>
          <p:cNvPr id="35843" name="Content Placeholder 2"/>
          <p:cNvSpPr>
            <a:spLocks noGrp="1"/>
          </p:cNvSpPr>
          <p:nvPr>
            <p:ph sz="quarter" idx="1"/>
          </p:nvPr>
        </p:nvSpPr>
        <p:spPr>
          <a:xfrm>
            <a:off x="457200" y="1600200"/>
            <a:ext cx="7467600" cy="4873625"/>
          </a:xfrm>
        </p:spPr>
        <p:txBody>
          <a:bodyPr/>
          <a:lstStyle/>
          <a:p>
            <a:r>
              <a:rPr lang="en-US" sz="2800" b="1" smtClean="0"/>
              <a:t>Peptic ulcer</a:t>
            </a:r>
          </a:p>
          <a:p>
            <a:r>
              <a:rPr lang="en-US" sz="2800" b="1" smtClean="0"/>
              <a:t>Pregnancy</a:t>
            </a:r>
          </a:p>
          <a:p>
            <a:r>
              <a:rPr lang="en-US" sz="2800" b="1" smtClean="0"/>
              <a:t>Hemophilic patients</a:t>
            </a:r>
          </a:p>
          <a:p>
            <a:r>
              <a:rPr lang="en-US" sz="2800" b="1" smtClean="0"/>
              <a:t>Patients taking anticoagulants</a:t>
            </a:r>
          </a:p>
          <a:p>
            <a:r>
              <a:rPr lang="en-US" sz="2800" b="1" smtClean="0"/>
              <a:t>Children with viral infections</a:t>
            </a:r>
          </a:p>
          <a:p>
            <a:r>
              <a:rPr lang="en-US" sz="2800" b="1" smtClean="0"/>
              <a:t>Gout ( small doses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dissolve">
                                      <p:cBhvr>
                                        <p:cTn id="12" dur="5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dissolve">
                                      <p:cBhvr>
                                        <p:cTn id="17" dur="500"/>
                                        <p:tgtEl>
                                          <p:spTgt spid="358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dissolve">
                                      <p:cBhvr>
                                        <p:cTn id="22" dur="500"/>
                                        <p:tgtEl>
                                          <p:spTgt spid="358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dissolve">
                                      <p:cBhvr>
                                        <p:cTn id="27" dur="500"/>
                                        <p:tgtEl>
                                          <p:spTgt spid="358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843">
                                            <p:txEl>
                                              <p:pRg st="4" end="4"/>
                                            </p:txEl>
                                          </p:spTgt>
                                        </p:tgtEl>
                                        <p:attrNameLst>
                                          <p:attrName>style.visibility</p:attrName>
                                        </p:attrNameLst>
                                      </p:cBhvr>
                                      <p:to>
                                        <p:strVal val="visible"/>
                                      </p:to>
                                    </p:set>
                                    <p:animEffect transition="in" filter="dissolve">
                                      <p:cBhvr>
                                        <p:cTn id="32" dur="500"/>
                                        <p:tgtEl>
                                          <p:spTgt spid="358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Effect transition="in" filter="dissolve">
                                      <p:cBhvr>
                                        <p:cTn id="37"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8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8601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8602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8602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8602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8602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86025"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eaLnBrk="0" hangingPunct="0">
              <a:lnSpc>
                <a:spcPct val="90000"/>
              </a:lnSpc>
            </a:pPr>
            <a:r>
              <a:rPr lang="en-US" sz="2100" b="1">
                <a:solidFill>
                  <a:schemeClr val="tx2"/>
                </a:solidFill>
                <a:latin typeface="Century Schoolbook" pitchFamily="18" charset="0"/>
              </a:rPr>
              <a:t>Quiz?</a:t>
            </a:r>
            <a:endParaRPr lang="en-US" sz="3000">
              <a:solidFill>
                <a:schemeClr val="tx2"/>
              </a:solidFill>
              <a:latin typeface="Century Schoolbook" pitchFamily="18" charset="0"/>
            </a:endParaRPr>
          </a:p>
        </p:txBody>
      </p:sp>
      <p:sp>
        <p:nvSpPr>
          <p:cNvPr id="86026" name="Rectangle 10"/>
          <p:cNvSpPr>
            <a:spLocks noChangeArrowheads="1"/>
          </p:cNvSpPr>
          <p:nvPr/>
        </p:nvSpPr>
        <p:spPr bwMode="auto">
          <a:xfrm>
            <a:off x="381000" y="1752600"/>
            <a:ext cx="6248400" cy="4876800"/>
          </a:xfrm>
          <a:prstGeom prst="rect">
            <a:avLst/>
          </a:prstGeom>
          <a:solidFill>
            <a:srgbClr val="FFFFFF"/>
          </a:solidFill>
          <a:ln w="9525">
            <a:solidFill>
              <a:srgbClr val="000000"/>
            </a:solidFill>
            <a:miter lim="800000"/>
            <a:headEnd/>
            <a:tailEnd/>
          </a:ln>
        </p:spPr>
        <p:txBody>
          <a:bodyPr/>
          <a:lstStyle/>
          <a:p>
            <a:r>
              <a:rPr lang="en-US" sz="2800" dirty="0" smtClean="0"/>
              <a:t>Which of the following is the most effective in reducing risk of myocardial infarction?</a:t>
            </a:r>
          </a:p>
          <a:p>
            <a:r>
              <a:rPr lang="en-US" sz="2800" b="1" dirty="0" smtClean="0"/>
              <a:t>A. </a:t>
            </a:r>
            <a:r>
              <a:rPr lang="en-US" sz="2800" dirty="0" smtClean="0"/>
              <a:t>Acetaminophen </a:t>
            </a:r>
          </a:p>
          <a:p>
            <a:r>
              <a:rPr lang="en-US" sz="2800" b="1" dirty="0" smtClean="0"/>
              <a:t>B. </a:t>
            </a:r>
            <a:r>
              <a:rPr lang="en-US" sz="2800" dirty="0" smtClean="0"/>
              <a:t>Aspirin </a:t>
            </a:r>
          </a:p>
          <a:p>
            <a:r>
              <a:rPr lang="en-US" sz="2800" b="1" dirty="0" smtClean="0"/>
              <a:t>C. </a:t>
            </a:r>
            <a:r>
              <a:rPr lang="en-US" sz="2800" dirty="0" err="1" smtClean="0"/>
              <a:t>Celecoxib</a:t>
            </a:r>
            <a:r>
              <a:rPr lang="en-US" sz="2800" dirty="0" smtClean="0"/>
              <a:t> </a:t>
            </a:r>
          </a:p>
          <a:p>
            <a:r>
              <a:rPr lang="en-US" sz="2800" b="1" dirty="0" smtClean="0"/>
              <a:t>D. </a:t>
            </a:r>
            <a:r>
              <a:rPr lang="en-US" sz="2800" dirty="0" smtClean="0"/>
              <a:t>Ibuprofen</a:t>
            </a:r>
            <a:br>
              <a:rPr lang="en-US" sz="2800" dirty="0" smtClean="0"/>
            </a:br>
            <a:endParaRPr lang="en-US" sz="2800" b="1" dirty="0">
              <a:latin typeface="Century Schoolbook" pitchFamily="18" charset="0"/>
            </a:endParaRPr>
          </a:p>
        </p:txBody>
      </p:sp>
      <p:pic>
        <p:nvPicPr>
          <p:cNvPr id="86027" name="Picture 11" descr="QUESTION"/>
          <p:cNvPicPr>
            <a:picLocks noChangeAspect="1" noChangeArrowheads="1"/>
          </p:cNvPicPr>
          <p:nvPr/>
        </p:nvPicPr>
        <p:blipFill>
          <a:blip r:embed="rId2" cstate="print"/>
          <a:srcRect/>
          <a:stretch>
            <a:fillRect/>
          </a:stretch>
        </p:blipFill>
        <p:spPr bwMode="auto">
          <a:xfrm>
            <a:off x="6588125" y="2514600"/>
            <a:ext cx="2376488" cy="40100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US" sz="4800" b="1" cap="none" smtClean="0"/>
              <a:t>PARACETAMOL</a:t>
            </a:r>
          </a:p>
        </p:txBody>
      </p:sp>
      <p:sp>
        <p:nvSpPr>
          <p:cNvPr id="3" name="Content Placeholder 2"/>
          <p:cNvSpPr>
            <a:spLocks noGrp="1"/>
          </p:cNvSpPr>
          <p:nvPr>
            <p:ph sz="quarter" idx="1"/>
          </p:nvPr>
        </p:nvSpPr>
        <p:spPr>
          <a:xfrm>
            <a:off x="381000" y="1676400"/>
            <a:ext cx="8229600" cy="2590800"/>
          </a:xfrm>
        </p:spPr>
        <p:txBody>
          <a:bodyPr/>
          <a:lstStyle/>
          <a:p>
            <a:pPr marL="0" indent="0" eaLnBrk="1" hangingPunct="1">
              <a:buFont typeface="Wingdings" pitchFamily="2" charset="2"/>
              <a:buNone/>
            </a:pPr>
            <a:r>
              <a:rPr lang="en-US" sz="4800" smtClean="0"/>
              <a:t>IS commonly used </a:t>
            </a:r>
            <a:r>
              <a:rPr lang="en-US" sz="4800" b="1" smtClean="0"/>
              <a:t>as </a:t>
            </a:r>
            <a:r>
              <a:rPr lang="en-US" sz="4800" b="1" smtClean="0">
                <a:solidFill>
                  <a:srgbClr val="FF0000"/>
                </a:solidFill>
              </a:rPr>
              <a:t>analgesic antipyretic </a:t>
            </a:r>
            <a:endParaRPr lang="en-US" sz="4800" b="1" smtClean="0"/>
          </a:p>
        </p:txBody>
      </p:sp>
      <p:pic>
        <p:nvPicPr>
          <p:cNvPr id="1026" name="Picture 2" descr="C:\Users\Mido\AppData\Local\Microsoft\Windows\Temporary Internet Files\Content.IE5\FL6JR4S6\MPj04331650000[1].jpg"/>
          <p:cNvPicPr>
            <a:picLocks noChangeAspect="1" noChangeArrowheads="1"/>
          </p:cNvPicPr>
          <p:nvPr/>
        </p:nvPicPr>
        <p:blipFill>
          <a:blip r:embed="rId3" cstate="print"/>
          <a:srcRect l="12250" t="6528" r="9801" b="3264"/>
          <a:stretch>
            <a:fillRect/>
          </a:stretch>
        </p:blipFill>
        <p:spPr bwMode="auto">
          <a:xfrm>
            <a:off x="4495800" y="4800600"/>
            <a:ext cx="1900238" cy="165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path" presetSubtype="0" accel="50000" decel="50000" fill="hold" nodeType="clickEffect">
                                  <p:stCondLst>
                                    <p:cond delay="0"/>
                                  </p:stCondLst>
                                  <p:childTnLst>
                                    <p:animMotion origin="layout" path="M -0.09462 -0.60347 C -0.09549 -0.54143 -0.00035 -0.48634 0.12014 -0.48426 C 0.21545 -0.4794 0.29375 -0.50926 0.29618 -0.54699 C 0.29618 -0.5838 0.21857 -0.61898 0.12152 -0.62037 C 0.07309 -0.62037 0.02916 -0.61643 -0.00226 -0.60347 C -0.04757 -0.58634 -0.07414 -0.55903 -0.07414 -0.52639 C -0.07414 -0.50926 -0.06598 -0.4919 -0.05191 -0.47639 C -0.01927 -0.44468 0.04479 -0.42199 0.11805 -0.41991 C 0.20451 -0.41412 0.275 -0.44213 0.275 -0.47384 C 0.27673 -0.50926 0.20642 -0.53912 0.12014 -0.54421 C 0.07604 -0.54421 0.03732 -0.53912 0.00729 -0.52893 C -0.03212 -0.51157 -0.05712 -0.48426 -0.05712 -0.45671 C -0.05712 -0.44213 -0.04896 -0.42685 -0.03681 -0.41157 C -0.00677 -0.38449 0.04948 -0.36204 0.11684 -0.36018 C 0.19548 -0.35764 0.25816 -0.38218 0.25816 -0.41157 C 0.25937 -0.44213 0.19687 -0.46921 0.11805 -0.47176 C 0.07934 -0.47384 0.0434 -0.46921 0.01649 -0.45949 C -0.01927 -0.44468 -0.03976 -0.42199 -0.03976 -0.39444 C -0.03976 -0.38218 -0.03351 -0.3669 -0.02223 -0.35486 C 0.00399 -0.32963 0.05573 -0.30995 0.1151 -0.30764 C 0.18593 -0.30764 0.24201 -0.32708 0.24201 -0.35486 C 0.24201 -0.38218 0.18767 -0.40671 0.11684 -0.40972 C 0.08264 -0.40972 0.04948 -0.40463 0.02673 -0.39699 C -0.00677 -0.38449 -0.0257 -0.36204 -0.02726 -0.33958 C -0.02726 -0.32708 -0.01927 -0.31481 -0.0099 -0.30509 C 0.01354 -0.27986 0.06041 -0.26273 0.11389 -0.26273 C 0.17656 -0.25995 0.22847 -0.27685 0.22847 -0.30231 C 0.22951 -0.32708 0.17777 -0.34954 0.1151 -0.35185 C 0.0842 -0.35185 0.05434 -0.34954 0.03368 -0.33958 C 0.00399 -0.32963 -0.01302 -0.30995 -0.01302 -0.29005 C -0.01302 -0.27685 -0.00816 -0.26736 0.00104 -0.25718 C 0.02274 -0.23518 0.06354 -0.21991 0.11215 -0.21736 C 0.16996 -0.21736 0.21545 -0.23264 0.21545 -0.25532 C 0.21736 -0.27685 0.1717 -0.29745 0.11389 -0.29954 C 0.08524 -0.29954 0.06041 -0.29745 0.04184 -0.29005 C 0.0151 -0.27986 -0.00035 -0.26273 -0.00035 -0.24282 C -0.00035 -0.23264 0.00399 -0.22477 0.0118 -0.21505 C 0.0309 -0.19491 0.0684 -0.18241 0.11215 -0.17963 C 0.16371 -0.17685 0.20451 -0.19259 0.20451 -0.21505 C 0.20451 -0.23264 0.16562 -0.25255 0.11389 -0.25255 C 0.08698 -0.25532 0.06354 -0.25023 0.04618 -0.2456 C 0.02274 -0.23518 0.00868 -0.21991 0.00868 -0.20278 C 0.00868 -0.19259 0.01354 -0.18518 0.02152 -0.17755 C 0.03854 -0.16042 0.07309 -0.14745 0.11076 -0.14514 C 0.15764 -0.14259 0.19548 -0.15764 0.19548 -0.17523 C 0.19548 -0.19491 0.15764 -0.21018 0.11215 -0.2125 C 0.09045 -0.2125 0.0684 -0.21018 0.0526 -0.20278 C 0.0309 -0.19491 0.01857 -0.18287 0.01857 -0.16505 C 0.01857 -0.15764 0.02274 -0.15046 0.02916 -0.14259 C 0.04479 -0.12778 0.07448 -0.11551 0.11076 -0.11551 C 0.15156 -0.11273 0.18593 -0.12523 0.18593 -0.14259 C 0.18593 -0.15764 0.15277 -0.17292 0.11076 -0.17292 C 0.09201 -0.17523 0.0717 -0.17292 0.05746 -0.16782 C 0.03854 -0.15764 0.0276 -0.14514 0.0276 -0.13264 C 0.0276 -0.12523 0.0309 -0.11806 0.03732 -0.11273 C 0.05139 -0.09792 0.07812 -0.08796 0.11076 -0.08565 C 0.14809 -0.08565 0.17777 -0.09792 0.17777 -0.11042 C 0.17777 -0.12523 0.14809 -0.14051 0.11076 -0.14051 C 0.09201 -0.14051 0.07448 -0.13773 0.06354 -0.13264 C 0.04479 -0.12778 0.03524 -0.11551 0.03524 -0.10278 C 0.03524 -0.09792 0.03854 -0.09005 0.0434 -0.08565 C 0.05573 -0.07037 0.08073 -0.06273 0.1092 -0.05949 C 0.14392 -0.05949 0.16996 -0.07037 0.16996 -0.08264 C 0.16996 -0.09792 0.14392 -0.1081 0.11076 -0.11042 C 0.0934 -0.11042 0.07812 -0.1081 0.06649 -0.10278 C 0.05139 -0.09792 0.04184 -0.08796 0.04184 -0.07523 C 0.04184 -0.07037 0.04479 -0.06551 0.04948 -0.05949 " pathEditMode="relative" rAng="0" ptsTypes="fffffffffffffffffffffffffffffffffffffffffffffffffffffffffffffffffff">
                                      <p:cBhvr>
                                        <p:cTn id="16" dur="2000" spd="-100000" fill="hold"/>
                                        <p:tgtEl>
                                          <p:spTgt spid="1026"/>
                                        </p:tgtEl>
                                        <p:attrNameLst>
                                          <p:attrName>ppt_x</p:attrName>
                                          <p:attrName>ppt_y</p:attrName>
                                        </p:attrNameLst>
                                      </p:cBhvr>
                                      <p:rCtr x="195" y="2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905000"/>
            <a:ext cx="6172200" cy="4267200"/>
          </a:xfrm>
        </p:spPr>
        <p:txBody>
          <a:bodyPr/>
          <a:lstStyle/>
          <a:p>
            <a:pPr>
              <a:defRPr/>
            </a:pPr>
            <a:r>
              <a:rPr lang="en-US" dirty="0" smtClean="0">
                <a:solidFill>
                  <a:schemeClr val="tx1"/>
                </a:solidFill>
              </a:rPr>
              <a:t>Therapeutic applications </a:t>
            </a:r>
            <a:r>
              <a:rPr lang="en-US" dirty="0" smtClean="0">
                <a:solidFill>
                  <a:srgbClr val="C00000"/>
                </a:solidFill>
              </a:rPr>
              <a:t>of</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t>
            </a:r>
            <a:r>
              <a:rPr lang="en-US" dirty="0" err="1" smtClean="0">
                <a:solidFill>
                  <a:srgbClr val="C00000"/>
                </a:solidFill>
              </a:rPr>
              <a:t>paracetamol</a:t>
            </a:r>
            <a:r>
              <a:rPr lang="en-US" dirty="0" smtClean="0">
                <a:solidFill>
                  <a:srgbClr val="C00000"/>
                </a:solidFill>
              </a:rPr>
              <a:t> </a:t>
            </a:r>
            <a:r>
              <a:rPr lang="en-US" dirty="0" smtClean="0">
                <a:solidFill>
                  <a:srgbClr val="0070C0"/>
                </a:solidFill>
              </a:rPr>
              <a:t>as</a:t>
            </a:r>
            <a:r>
              <a:rPr lang="en-US" dirty="0" smtClean="0">
                <a:solidFill>
                  <a:srgbClr val="C00000"/>
                </a:solidFill>
              </a:rPr>
              <a:t> </a:t>
            </a:r>
            <a:r>
              <a:rPr lang="en-US" sz="3600" dirty="0" smtClean="0">
                <a:solidFill>
                  <a:srgbClr val="7030A0"/>
                </a:solidFill>
              </a:rPr>
              <a:t>analgesic</a:t>
            </a:r>
            <a:r>
              <a:rPr lang="en-US" dirty="0" smtClean="0">
                <a:solidFill>
                  <a:srgbClr val="7030A0"/>
                </a:solidFill>
              </a:rPr>
              <a:t> 			</a:t>
            </a:r>
            <a:r>
              <a:rPr lang="en-US" dirty="0" smtClean="0">
                <a:solidFill>
                  <a:srgbClr val="C00000"/>
                </a:solidFill>
              </a:rPr>
              <a:t>&amp;</a:t>
            </a:r>
            <a:br>
              <a:rPr lang="en-US" dirty="0" smtClean="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t>
            </a:r>
            <a:r>
              <a:rPr lang="en-US" sz="3600" dirty="0" smtClean="0">
                <a:solidFill>
                  <a:srgbClr val="7030A0"/>
                </a:solidFill>
              </a:rPr>
              <a:t>antipyretic</a:t>
            </a:r>
            <a:endParaRPr lang="en-US" sz="36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467600" cy="4873625"/>
          </a:xfrm>
        </p:spPr>
        <p:txBody>
          <a:bodyPr/>
          <a:lstStyle/>
          <a:p>
            <a:pPr eaLnBrk="1" hangingPunct="1">
              <a:buFont typeface="Wingdings" pitchFamily="2" charset="2"/>
              <a:buNone/>
            </a:pPr>
            <a:r>
              <a:rPr lang="en-US" sz="4000" b="1" smtClean="0">
                <a:solidFill>
                  <a:srgbClr val="C00000"/>
                </a:solidFill>
              </a:rPr>
              <a:t>In  patients with </a:t>
            </a:r>
            <a:r>
              <a:rPr lang="en-US" sz="4000" b="1" smtClean="0"/>
              <a:t>:</a:t>
            </a:r>
          </a:p>
          <a:p>
            <a:pPr eaLnBrk="1" hangingPunct="1"/>
            <a:r>
              <a:rPr lang="en-US" sz="4000" b="1" smtClean="0"/>
              <a:t>Peptic or gastric ulcers. </a:t>
            </a:r>
          </a:p>
          <a:p>
            <a:pPr eaLnBrk="1" hangingPunct="1"/>
            <a:r>
              <a:rPr lang="en-US" sz="4000" b="1" smtClean="0"/>
              <a:t>Bleeding tendency. </a:t>
            </a:r>
          </a:p>
          <a:p>
            <a:pPr eaLnBrk="1" hangingPunct="1"/>
            <a:r>
              <a:rPr lang="en-US" sz="4000" b="1" smtClean="0"/>
              <a:t>Allergy to aspirin.</a:t>
            </a:r>
          </a:p>
          <a:p>
            <a:pPr eaLnBrk="1" hangingPunct="1"/>
            <a:r>
              <a:rPr lang="en-US" sz="4000" b="1" smtClean="0"/>
              <a:t>Viral infections especially in children .</a:t>
            </a:r>
          </a:p>
          <a:p>
            <a:pPr eaLnBrk="1" hangingPunct="1">
              <a:buFont typeface="Wingdings" pitchFamily="2" charset="2"/>
              <a:buNone/>
            </a:pPr>
            <a:r>
              <a:rPr lang="en-US" sz="4000" b="1" smtClean="0">
                <a:solidFill>
                  <a:srgbClr val="C00000"/>
                </a:solidFill>
              </a:rPr>
              <a:t>During  Pregnancy.</a:t>
            </a:r>
          </a:p>
          <a:p>
            <a:pPr eaLnBrk="1" hangingPunct="1"/>
            <a:endParaRPr lang="en-US" sz="4000" smtClean="0"/>
          </a:p>
        </p:txBody>
      </p:sp>
      <p:pic>
        <p:nvPicPr>
          <p:cNvPr id="4" name="Picture 3" descr="C:\Users\Mido\AppData\Local\Microsoft\Windows\Temporary Internet Files\Content.IE5\JFXZ6SKY\MCj03970740000[1].wmf"/>
          <p:cNvPicPr>
            <a:picLocks noChangeAspect="1" noChangeArrowheads="1"/>
          </p:cNvPicPr>
          <p:nvPr/>
        </p:nvPicPr>
        <p:blipFill>
          <a:blip r:embed="rId2" cstate="print"/>
          <a:srcRect/>
          <a:stretch>
            <a:fillRect/>
          </a:stretch>
        </p:blipFill>
        <p:spPr bwMode="auto">
          <a:xfrm>
            <a:off x="6324600" y="1447800"/>
            <a:ext cx="1230313"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360"/>
                                          </p:val>
                                        </p:tav>
                                        <p:tav tm="100000">
                                          <p:val>
                                            <p:fltVal val="0"/>
                                          </p:val>
                                        </p:tav>
                                      </p:tavLst>
                                    </p:anim>
                                    <p:animEffect transition="in" filter="fade">
                                      <p:cBhvr>
                                        <p:cTn id="40" dur="1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solidFill>
                  <a:srgbClr val="FF0000"/>
                </a:solidFill>
              </a:rPr>
              <a:t>Adverse   Effects</a:t>
            </a:r>
            <a:endParaRPr lang="en-US" sz="3600" b="1" dirty="0">
              <a:solidFill>
                <a:srgbClr val="FF0000"/>
              </a:solidFill>
            </a:endParaRPr>
          </a:p>
        </p:txBody>
      </p:sp>
      <p:sp>
        <p:nvSpPr>
          <p:cNvPr id="38915"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b="1" smtClean="0"/>
              <a:t>Mainly on liver due to its </a:t>
            </a:r>
            <a:r>
              <a:rPr lang="en-US" b="1" smtClean="0">
                <a:solidFill>
                  <a:srgbClr val="C00000"/>
                </a:solidFill>
              </a:rPr>
              <a:t>active metabolite</a:t>
            </a:r>
          </a:p>
          <a:p>
            <a:pPr>
              <a:buFont typeface="Wingdings" pitchFamily="2" charset="2"/>
              <a:buNone/>
            </a:pPr>
            <a:r>
              <a:rPr lang="en-US" b="1" smtClean="0">
                <a:solidFill>
                  <a:srgbClr val="C00000"/>
                </a:solidFill>
              </a:rPr>
              <a:t>( N-acetyl-p-benzoquinone)</a:t>
            </a:r>
          </a:p>
          <a:p>
            <a:endParaRPr lang="en-US" b="1" smtClean="0"/>
          </a:p>
          <a:p>
            <a:r>
              <a:rPr lang="en-US" b="1" u="sng" smtClean="0">
                <a:solidFill>
                  <a:srgbClr val="00B050"/>
                </a:solidFill>
              </a:rPr>
              <a:t>Therapeutic doses </a:t>
            </a:r>
            <a:r>
              <a:rPr lang="en-US" b="1" smtClean="0"/>
              <a:t>elevate liver enzymes</a:t>
            </a:r>
          </a:p>
          <a:p>
            <a:pPr>
              <a:buFont typeface="Wingdings" pitchFamily="2" charset="2"/>
              <a:buNone/>
            </a:pPr>
            <a:endParaRPr lang="en-US" b="1" smtClean="0"/>
          </a:p>
          <a:p>
            <a:r>
              <a:rPr lang="en-US" b="1" u="sng" smtClean="0">
                <a:solidFill>
                  <a:srgbClr val="00B050"/>
                </a:solidFill>
              </a:rPr>
              <a:t>Large  doses cause </a:t>
            </a:r>
            <a:r>
              <a:rPr lang="en-US" b="1" smtClean="0"/>
              <a:t>liver &amp; kidney necrosis</a:t>
            </a:r>
          </a:p>
          <a:p>
            <a:pPr>
              <a:buFont typeface="Wingdings" pitchFamily="2" charset="2"/>
              <a:buNone/>
            </a:pPr>
            <a:endParaRPr lang="en-US" b="1" smtClean="0"/>
          </a:p>
          <a:p>
            <a:r>
              <a:rPr lang="en-US" b="1" smtClean="0"/>
              <a:t>Treatment Of  toxicity of paracetamol by :</a:t>
            </a:r>
          </a:p>
          <a:p>
            <a:pPr>
              <a:buFont typeface="Wingdings" pitchFamily="2" charset="2"/>
              <a:buNone/>
            </a:pPr>
            <a:r>
              <a:rPr lang="en-US" b="1" smtClean="0"/>
              <a:t>     	</a:t>
            </a:r>
            <a:r>
              <a:rPr lang="en-US" b="1" smtClean="0">
                <a:solidFill>
                  <a:srgbClr val="C00000"/>
                </a:solidFill>
              </a:rPr>
              <a:t>N- acetylcysteine  ( SH- donor </a:t>
            </a:r>
            <a:r>
              <a:rPr lang="en-US" b="1" smtClean="0"/>
              <a:t>to neutralize the toxic metabolite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dissolve">
                                      <p:cBhvr>
                                        <p:cTn id="12" dur="5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dissolve">
                                      <p:cBhvr>
                                        <p:cTn id="17" dur="500"/>
                                        <p:tgtEl>
                                          <p:spTgt spid="389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dissolve">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Effect transition="in" filter="dissolve">
                                      <p:cBhvr>
                                        <p:cTn id="27" dur="500"/>
                                        <p:tgtEl>
                                          <p:spTgt spid="389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915">
                                            <p:txEl>
                                              <p:pRg st="7" end="7"/>
                                            </p:txEl>
                                          </p:spTgt>
                                        </p:tgtEl>
                                        <p:attrNameLst>
                                          <p:attrName>style.visibility</p:attrName>
                                        </p:attrNameLst>
                                      </p:cBhvr>
                                      <p:to>
                                        <p:strVal val="visible"/>
                                      </p:to>
                                    </p:set>
                                    <p:animEffect transition="in" filter="dissolve">
                                      <p:cBhvr>
                                        <p:cTn id="32" dur="500"/>
                                        <p:tgtEl>
                                          <p:spTgt spid="3891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8915">
                                            <p:txEl>
                                              <p:pRg st="8" end="8"/>
                                            </p:txEl>
                                          </p:spTgt>
                                        </p:tgtEl>
                                        <p:attrNameLst>
                                          <p:attrName>style.visibility</p:attrName>
                                        </p:attrNameLst>
                                      </p:cBhvr>
                                      <p:to>
                                        <p:strVal val="visible"/>
                                      </p:to>
                                    </p:set>
                                    <p:animEffect transition="in" filter="dissolve">
                                      <p:cBhvr>
                                        <p:cTn id="37" dur="500"/>
                                        <p:tgtEl>
                                          <p:spTgt spid="389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9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8601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8602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8602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8602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8602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86025"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eaLnBrk="0" hangingPunct="0">
              <a:lnSpc>
                <a:spcPct val="90000"/>
              </a:lnSpc>
            </a:pPr>
            <a:r>
              <a:rPr lang="en-US" sz="2100" b="1">
                <a:solidFill>
                  <a:schemeClr val="tx2"/>
                </a:solidFill>
                <a:latin typeface="Century Schoolbook" pitchFamily="18" charset="0"/>
              </a:rPr>
              <a:t>Quiz?</a:t>
            </a:r>
            <a:endParaRPr lang="en-US" sz="3000">
              <a:solidFill>
                <a:schemeClr val="tx2"/>
              </a:solidFill>
              <a:latin typeface="Century Schoolbook" pitchFamily="18" charset="0"/>
            </a:endParaRPr>
          </a:p>
        </p:txBody>
      </p:sp>
      <p:sp>
        <p:nvSpPr>
          <p:cNvPr id="86026" name="Rectangle 10"/>
          <p:cNvSpPr>
            <a:spLocks noChangeArrowheads="1"/>
          </p:cNvSpPr>
          <p:nvPr/>
        </p:nvSpPr>
        <p:spPr bwMode="auto">
          <a:xfrm>
            <a:off x="381000" y="1752600"/>
            <a:ext cx="6248400" cy="4876800"/>
          </a:xfrm>
          <a:prstGeom prst="rect">
            <a:avLst/>
          </a:prstGeom>
          <a:solidFill>
            <a:srgbClr val="FFFFFF"/>
          </a:solidFill>
          <a:ln w="9525">
            <a:solidFill>
              <a:srgbClr val="000000"/>
            </a:solidFill>
            <a:miter lim="800000"/>
            <a:headEnd/>
            <a:tailEnd/>
          </a:ln>
        </p:spPr>
        <p:txBody>
          <a:bodyPr/>
          <a:lstStyle/>
          <a:p>
            <a:r>
              <a:rPr lang="en-US" sz="2800" dirty="0" smtClean="0"/>
              <a:t>A 26-year-old woman takes a "handful" of acetaminophen in a suicide attempt. At the emergency department, it is determined that she has taken enough to be potentially harmful. Which of the following is the best treatment for this patient?</a:t>
            </a:r>
          </a:p>
          <a:p>
            <a:r>
              <a:rPr lang="en-US" sz="2800" b="1" dirty="0" smtClean="0"/>
              <a:t>A. </a:t>
            </a:r>
            <a:r>
              <a:rPr lang="en-US" sz="2800" dirty="0" smtClean="0"/>
              <a:t>Calcium </a:t>
            </a:r>
            <a:r>
              <a:rPr lang="en-US" sz="2800" dirty="0" err="1" smtClean="0"/>
              <a:t>gluconate</a:t>
            </a:r>
            <a:r>
              <a:rPr lang="en-US" sz="2800" dirty="0" smtClean="0"/>
              <a:t> </a:t>
            </a:r>
          </a:p>
          <a:p>
            <a:r>
              <a:rPr lang="en-US" sz="2800" b="1" dirty="0" smtClean="0"/>
              <a:t>B. </a:t>
            </a:r>
            <a:r>
              <a:rPr lang="en-US" sz="2800" dirty="0" err="1" smtClean="0"/>
              <a:t>IgG</a:t>
            </a:r>
            <a:r>
              <a:rPr lang="en-US" sz="2800" dirty="0" smtClean="0"/>
              <a:t> against acetaminophen </a:t>
            </a:r>
          </a:p>
          <a:p>
            <a:r>
              <a:rPr lang="en-US" sz="2800" b="1" dirty="0" smtClean="0"/>
              <a:t>C. </a:t>
            </a:r>
            <a:r>
              <a:rPr lang="en-US" sz="2800" i="1" dirty="0" smtClean="0"/>
              <a:t>N</a:t>
            </a:r>
            <a:r>
              <a:rPr lang="en-US" sz="2800" dirty="0" smtClean="0"/>
              <a:t>-</a:t>
            </a:r>
            <a:r>
              <a:rPr lang="en-US" sz="2800" dirty="0" err="1" smtClean="0"/>
              <a:t>acetylcysteine</a:t>
            </a:r>
            <a:r>
              <a:rPr lang="en-US" sz="2800" dirty="0" smtClean="0"/>
              <a:t> </a:t>
            </a:r>
          </a:p>
          <a:p>
            <a:r>
              <a:rPr lang="en-US" sz="2800" b="1" dirty="0" smtClean="0"/>
              <a:t>D. </a:t>
            </a:r>
            <a:r>
              <a:rPr lang="en-US" sz="2800" dirty="0" err="1" smtClean="0"/>
              <a:t>Penicillamine</a:t>
            </a:r>
            <a:endParaRPr lang="en-US" sz="2800" b="1" dirty="0">
              <a:latin typeface="Century Schoolbook" pitchFamily="18" charset="0"/>
            </a:endParaRPr>
          </a:p>
        </p:txBody>
      </p:sp>
      <p:pic>
        <p:nvPicPr>
          <p:cNvPr id="86027" name="Picture 11" descr="QUESTION"/>
          <p:cNvPicPr>
            <a:picLocks noChangeAspect="1" noChangeArrowheads="1"/>
          </p:cNvPicPr>
          <p:nvPr/>
        </p:nvPicPr>
        <p:blipFill>
          <a:blip r:embed="rId2" cstate="print"/>
          <a:srcRect/>
          <a:stretch>
            <a:fillRect/>
          </a:stretch>
        </p:blipFill>
        <p:spPr bwMode="auto">
          <a:xfrm>
            <a:off x="6588125" y="2514600"/>
            <a:ext cx="2376488" cy="40100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solidFill>
                  <a:srgbClr val="FF0000"/>
                </a:solidFill>
              </a:rPr>
              <a:t>DICLOFENAC</a:t>
            </a:r>
            <a:endParaRPr lang="en-US" sz="3600" b="1" dirty="0">
              <a:solidFill>
                <a:srgbClr val="FF0000"/>
              </a:solidFill>
            </a:endParaRPr>
          </a:p>
        </p:txBody>
      </p:sp>
      <p:sp>
        <p:nvSpPr>
          <p:cNvPr id="39939"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sz="3600" b="1" smtClean="0">
                <a:solidFill>
                  <a:srgbClr val="0070C0"/>
                </a:solidFill>
              </a:rPr>
              <a:t>Clinical uses</a:t>
            </a:r>
          </a:p>
          <a:p>
            <a:pPr>
              <a:buFont typeface="Courier New" pitchFamily="49" charset="0"/>
              <a:buChar char="o"/>
            </a:pPr>
            <a:r>
              <a:rPr lang="en-US" sz="2800" b="1" smtClean="0"/>
              <a:t>Long-term use in treatment of rheumatoid arthritis , osteoarthritis &amp; ankylosing spondylitis</a:t>
            </a:r>
          </a:p>
          <a:p>
            <a:pPr>
              <a:buFont typeface="Courier New" pitchFamily="49" charset="0"/>
              <a:buChar char="o"/>
            </a:pPr>
            <a:r>
              <a:rPr lang="en-US" sz="2800" b="1" smtClean="0"/>
              <a:t>Analgesic</a:t>
            </a:r>
          </a:p>
          <a:p>
            <a:pPr>
              <a:buFont typeface="Courier New" pitchFamily="49" charset="0"/>
              <a:buChar char="o"/>
            </a:pPr>
            <a:r>
              <a:rPr lang="en-US" sz="2800" b="1" smtClean="0"/>
              <a:t>Antipyretic</a:t>
            </a:r>
          </a:p>
          <a:p>
            <a:pPr>
              <a:buFont typeface="Courier New" pitchFamily="49" charset="0"/>
              <a:buChar char="o"/>
            </a:pPr>
            <a:r>
              <a:rPr lang="en-US" sz="2800" b="1" smtClean="0"/>
              <a:t>Acute gouty arthritis</a:t>
            </a:r>
          </a:p>
          <a:p>
            <a:pPr>
              <a:buFont typeface="Courier New" pitchFamily="49" charset="0"/>
              <a:buChar char="o"/>
            </a:pPr>
            <a:r>
              <a:rPr lang="en-US" sz="2800" b="1" smtClean="0"/>
              <a:t>Locally to prevent post-opthalmic inflammation</a:t>
            </a:r>
          </a:p>
          <a:p>
            <a:endParaRPr lang="en-US" sz="2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dissolve">
                                      <p:cBhvr>
                                        <p:cTn id="12" dur="5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dissolve">
                                      <p:cBhvr>
                                        <p:cTn id="17" dur="500"/>
                                        <p:tgtEl>
                                          <p:spTgt spid="39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dissolve">
                                      <p:cBhvr>
                                        <p:cTn id="22" dur="500"/>
                                        <p:tgtEl>
                                          <p:spTgt spid="399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dissolve">
                                      <p:cBhvr>
                                        <p:cTn id="27" dur="500"/>
                                        <p:tgtEl>
                                          <p:spTgt spid="399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9939">
                                            <p:txEl>
                                              <p:pRg st="4" end="4"/>
                                            </p:txEl>
                                          </p:spTgt>
                                        </p:tgtEl>
                                        <p:attrNameLst>
                                          <p:attrName>style.visibility</p:attrName>
                                        </p:attrNameLst>
                                      </p:cBhvr>
                                      <p:to>
                                        <p:strVal val="visible"/>
                                      </p:to>
                                    </p:set>
                                    <p:animEffect transition="in" filter="dissolve">
                                      <p:cBhvr>
                                        <p:cTn id="32" dur="500"/>
                                        <p:tgtEl>
                                          <p:spTgt spid="399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Effect transition="in" filter="dissolve">
                                      <p:cBhvr>
                                        <p:cTn id="37"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9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b="1" dirty="0">
                <a:solidFill>
                  <a:schemeClr val="accent6">
                    <a:lumMod val="75000"/>
                  </a:schemeClr>
                </a:solidFill>
              </a:rPr>
              <a:t>Preparations of </a:t>
            </a:r>
            <a:r>
              <a:rPr lang="en-US" b="1" dirty="0" err="1">
                <a:solidFill>
                  <a:schemeClr val="accent6">
                    <a:lumMod val="75000"/>
                  </a:schemeClr>
                </a:solidFill>
              </a:rPr>
              <a:t>Diclofenac</a:t>
            </a:r>
            <a:endParaRPr lang="en-US" b="1" dirty="0">
              <a:solidFill>
                <a:schemeClr val="accent6">
                  <a:lumMod val="75000"/>
                </a:schemeClr>
              </a:solidFill>
            </a:endParaRPr>
          </a:p>
        </p:txBody>
      </p:sp>
      <p:sp>
        <p:nvSpPr>
          <p:cNvPr id="44035" name="Rectangle 3"/>
          <p:cNvSpPr>
            <a:spLocks noGrp="1" noChangeArrowheads="1"/>
          </p:cNvSpPr>
          <p:nvPr>
            <p:ph type="body" idx="1"/>
          </p:nvPr>
        </p:nvSpPr>
        <p:spPr>
          <a:xfrm>
            <a:off x="457200" y="1600200"/>
            <a:ext cx="7467600" cy="4873625"/>
          </a:xfrm>
        </p:spPr>
        <p:txBody>
          <a:bodyPr/>
          <a:lstStyle/>
          <a:p>
            <a:pPr>
              <a:lnSpc>
                <a:spcPct val="90000"/>
              </a:lnSpc>
            </a:pPr>
            <a:r>
              <a:rPr lang="en-US" sz="2800" smtClean="0"/>
              <a:t>Diclofenac with misoprostol  decreases upper gastrointestinal ulceration ,but result in diarrhea.</a:t>
            </a:r>
          </a:p>
          <a:p>
            <a:pPr>
              <a:lnSpc>
                <a:spcPct val="90000"/>
              </a:lnSpc>
            </a:pPr>
            <a:r>
              <a:rPr lang="en-US" sz="2800" smtClean="0"/>
              <a:t>Diclofenac with omeprazole to prevent recurrent bleeding.</a:t>
            </a:r>
          </a:p>
          <a:p>
            <a:pPr>
              <a:lnSpc>
                <a:spcPct val="90000"/>
              </a:lnSpc>
            </a:pPr>
            <a:r>
              <a:rPr lang="en-US" sz="2800" smtClean="0"/>
              <a:t>.1% opthalmic preparation for postoperative opthalmic inflammation.</a:t>
            </a:r>
          </a:p>
          <a:p>
            <a:pPr>
              <a:lnSpc>
                <a:spcPct val="90000"/>
              </a:lnSpc>
            </a:pPr>
            <a:r>
              <a:rPr lang="en-US" sz="2800" smtClean="0"/>
              <a:t>A topical gel 3% for solar keratoses.</a:t>
            </a:r>
          </a:p>
          <a:p>
            <a:pPr>
              <a:lnSpc>
                <a:spcPct val="90000"/>
              </a:lnSpc>
            </a:pPr>
            <a:r>
              <a:rPr lang="en-US" sz="2800" smtClean="0"/>
              <a:t>Rectal suppository as analgesic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amond(in)">
                                      <p:cBhvr>
                                        <p:cTn id="7" dur="20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dissolve">
                                      <p:cBhvr>
                                        <p:cTn id="12" dur="10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dissolve">
                                      <p:cBhvr>
                                        <p:cTn id="17" dur="1000"/>
                                        <p:tgtEl>
                                          <p:spTgt spid="44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5">
                                            <p:txEl>
                                              <p:pRg st="2" end="2"/>
                                            </p:txEl>
                                          </p:spTgt>
                                        </p:tgtEl>
                                        <p:attrNameLst>
                                          <p:attrName>style.visibility</p:attrName>
                                        </p:attrNameLst>
                                      </p:cBhvr>
                                      <p:to>
                                        <p:strVal val="visible"/>
                                      </p:to>
                                    </p:set>
                                    <p:animEffect transition="in" filter="dissolve">
                                      <p:cBhvr>
                                        <p:cTn id="22" dur="1000"/>
                                        <p:tgtEl>
                                          <p:spTgt spid="440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35">
                                            <p:txEl>
                                              <p:pRg st="3" end="3"/>
                                            </p:txEl>
                                          </p:spTgt>
                                        </p:tgtEl>
                                        <p:attrNameLst>
                                          <p:attrName>style.visibility</p:attrName>
                                        </p:attrNameLst>
                                      </p:cBhvr>
                                      <p:to>
                                        <p:strVal val="visible"/>
                                      </p:to>
                                    </p:set>
                                    <p:animEffect transition="in" filter="dissolve">
                                      <p:cBhvr>
                                        <p:cTn id="27" dur="1000"/>
                                        <p:tgtEl>
                                          <p:spTgt spid="440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035">
                                            <p:txEl>
                                              <p:pRg st="4" end="4"/>
                                            </p:txEl>
                                          </p:spTgt>
                                        </p:tgtEl>
                                        <p:attrNameLst>
                                          <p:attrName>style.visibility</p:attrName>
                                        </p:attrNameLst>
                                      </p:cBhvr>
                                      <p:to>
                                        <p:strVal val="visible"/>
                                      </p:to>
                                    </p:set>
                                    <p:animEffect transition="in" filter="dissolve">
                                      <p:cBhvr>
                                        <p:cTn id="32" dur="10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4403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defRPr/>
            </a:pPr>
            <a:r>
              <a:rPr lang="en-US" b="1" dirty="0" smtClean="0">
                <a:solidFill>
                  <a:schemeClr val="accent6">
                    <a:lumMod val="75000"/>
                  </a:schemeClr>
                </a:solidFill>
              </a:rPr>
              <a:t>Continue</a:t>
            </a:r>
            <a:endParaRPr lang="en-US" b="1" dirty="0">
              <a:solidFill>
                <a:schemeClr val="accent6">
                  <a:lumMod val="75000"/>
                </a:schemeClr>
              </a:solidFill>
            </a:endParaRPr>
          </a:p>
        </p:txBody>
      </p:sp>
      <p:sp>
        <p:nvSpPr>
          <p:cNvPr id="45059" name="Rectangle 3"/>
          <p:cNvSpPr>
            <a:spLocks noGrp="1" noChangeArrowheads="1"/>
          </p:cNvSpPr>
          <p:nvPr>
            <p:ph type="body" idx="1"/>
          </p:nvPr>
        </p:nvSpPr>
        <p:spPr>
          <a:xfrm>
            <a:off x="457200" y="1600200"/>
            <a:ext cx="7467600" cy="4873625"/>
          </a:xfrm>
        </p:spPr>
        <p:txBody>
          <a:bodyPr/>
          <a:lstStyle/>
          <a:p>
            <a:r>
              <a:rPr lang="en-US" smtClean="0"/>
              <a:t>Oral mouth wash.</a:t>
            </a:r>
          </a:p>
          <a:p>
            <a:r>
              <a:rPr lang="en-US" smtClean="0"/>
              <a:t>Intramuscular preparations.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diamond(in)">
                                      <p:cBhvr>
                                        <p:cTn id="7" dur="2000"/>
                                        <p:tgtEl>
                                          <p:spTgt spid="983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dissolve">
                                      <p:cBhvr>
                                        <p:cTn id="12" dur="1000"/>
                                        <p:tgtEl>
                                          <p:spTgt spid="45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dissolve">
                                      <p:cBhvr>
                                        <p:cTn id="17" dur="10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450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b="1" dirty="0" smtClean="0"/>
              <a:t>Objectives ( continue)</a:t>
            </a:r>
            <a:endParaRPr lang="en-US" b="1" dirty="0"/>
          </a:p>
        </p:txBody>
      </p:sp>
      <p:sp>
        <p:nvSpPr>
          <p:cNvPr id="11267"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b="1" smtClean="0"/>
              <a:t>    Anti-inflammatory</a:t>
            </a:r>
          </a:p>
          <a:p>
            <a:pPr>
              <a:buFont typeface="Wingdings" pitchFamily="2" charset="2"/>
              <a:buNone/>
            </a:pPr>
            <a:r>
              <a:rPr lang="en-US" b="1" smtClean="0"/>
              <a:t>    Anti-platelet</a:t>
            </a:r>
          </a:p>
          <a:p>
            <a:pPr>
              <a:buFont typeface="Courier New" pitchFamily="49" charset="0"/>
              <a:buChar char="o"/>
            </a:pPr>
            <a:r>
              <a:rPr lang="en-US" b="1" smtClean="0"/>
              <a:t>Describe the general pharmacological actions</a:t>
            </a:r>
          </a:p>
          <a:p>
            <a:r>
              <a:rPr lang="en-US" b="1" smtClean="0"/>
              <a:t>Describe the general therapeutic uses</a:t>
            </a:r>
          </a:p>
          <a:p>
            <a:r>
              <a:rPr lang="en-US" b="1" smtClean="0"/>
              <a:t>Describe the general adverse effects </a:t>
            </a:r>
          </a:p>
          <a:p>
            <a:r>
              <a:rPr lang="en-US" b="1" smtClean="0"/>
              <a:t>Describe the general contraindications</a:t>
            </a:r>
          </a:p>
          <a:p>
            <a:r>
              <a:rPr lang="en-US" b="1" smtClean="0"/>
              <a:t>Know some examples of each group of NSAIDs</a:t>
            </a:r>
          </a:p>
          <a:p>
            <a:r>
              <a:rPr lang="en-US" b="1" smtClean="0"/>
              <a:t>Know the difference between the selective &amp; non-selective NSAIDs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ssolve">
                                      <p:cBhvr>
                                        <p:cTn id="12"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solidFill>
                  <a:srgbClr val="FF0000"/>
                </a:solidFill>
              </a:rPr>
              <a:t>Selective COX-2 inhibitors</a:t>
            </a:r>
            <a:endParaRPr lang="en-US" sz="3600" b="1" dirty="0">
              <a:solidFill>
                <a:srgbClr val="FF0000"/>
              </a:solidFill>
            </a:endParaRPr>
          </a:p>
        </p:txBody>
      </p:sp>
      <p:sp>
        <p:nvSpPr>
          <p:cNvPr id="40963"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sz="3600" b="1" smtClean="0">
                <a:solidFill>
                  <a:srgbClr val="0070C0"/>
                </a:solidFill>
              </a:rPr>
              <a:t>General advantages </a:t>
            </a:r>
            <a:r>
              <a:rPr lang="en-US" sz="3600" b="1" smtClean="0"/>
              <a:t>:</a:t>
            </a:r>
          </a:p>
          <a:p>
            <a:pPr>
              <a:buFont typeface="Courier New" pitchFamily="49" charset="0"/>
              <a:buChar char="o"/>
            </a:pPr>
            <a:r>
              <a:rPr lang="en-US" sz="3600" b="1" smtClean="0"/>
              <a:t>Potent anti-inflammatory</a:t>
            </a:r>
          </a:p>
          <a:p>
            <a:pPr>
              <a:buFont typeface="Courier New" pitchFamily="49" charset="0"/>
              <a:buChar char="o"/>
            </a:pPr>
            <a:r>
              <a:rPr lang="en-US" sz="3600" b="1" smtClean="0"/>
              <a:t>Antipyretic &amp; analgesic</a:t>
            </a:r>
          </a:p>
          <a:p>
            <a:pPr>
              <a:buFont typeface="Courier New" pitchFamily="49" charset="0"/>
              <a:buChar char="o"/>
            </a:pPr>
            <a:r>
              <a:rPr lang="en-US" sz="3600" b="1" smtClean="0">
                <a:solidFill>
                  <a:srgbClr val="FF0000"/>
                </a:solidFill>
              </a:rPr>
              <a:t>Lower incidence of gastric upset</a:t>
            </a:r>
          </a:p>
          <a:p>
            <a:pPr>
              <a:buFont typeface="Courier New" pitchFamily="49" charset="0"/>
              <a:buChar char="o"/>
            </a:pPr>
            <a:r>
              <a:rPr lang="en-US" sz="3600" b="1" smtClean="0"/>
              <a:t>No effect on platelet aggregation ( COX-1)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dissolve">
                                      <p:cBhvr>
                                        <p:cTn id="12" dur="500"/>
                                        <p:tgtEl>
                                          <p:spTgt spid="40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dissolve">
                                      <p:cBhvr>
                                        <p:cTn id="17" dur="500"/>
                                        <p:tgtEl>
                                          <p:spTgt spid="409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dissolve">
                                      <p:cBhvr>
                                        <p:cTn id="22" dur="500"/>
                                        <p:tgtEl>
                                          <p:spTgt spid="409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Effect transition="in" filter="dissolve">
                                      <p:cBhvr>
                                        <p:cTn id="27" dur="500"/>
                                        <p:tgtEl>
                                          <p:spTgt spid="409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63">
                                            <p:txEl>
                                              <p:pRg st="4" end="4"/>
                                            </p:txEl>
                                          </p:spTgt>
                                        </p:tgtEl>
                                        <p:attrNameLst>
                                          <p:attrName>style.visibility</p:attrName>
                                        </p:attrNameLst>
                                      </p:cBhvr>
                                      <p:to>
                                        <p:strVal val="visible"/>
                                      </p:to>
                                    </p:set>
                                    <p:animEffect transition="in" filter="dissolve">
                                      <p:cBhvr>
                                        <p:cTn id="32"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solidFill>
                  <a:srgbClr val="FF0000"/>
                </a:solidFill>
              </a:rPr>
              <a:t>General adverse effects</a:t>
            </a:r>
            <a:endParaRPr lang="en-US" sz="3600" b="1" dirty="0">
              <a:solidFill>
                <a:srgbClr val="FF0000"/>
              </a:solidFill>
            </a:endParaRPr>
          </a:p>
        </p:txBody>
      </p:sp>
      <p:sp>
        <p:nvSpPr>
          <p:cNvPr id="41987" name="Content Placeholder 2"/>
          <p:cNvSpPr>
            <a:spLocks noGrp="1"/>
          </p:cNvSpPr>
          <p:nvPr>
            <p:ph sz="quarter" idx="1"/>
          </p:nvPr>
        </p:nvSpPr>
        <p:spPr>
          <a:xfrm>
            <a:off x="457200" y="1600200"/>
            <a:ext cx="7467600" cy="4873625"/>
          </a:xfrm>
        </p:spPr>
        <p:txBody>
          <a:bodyPr/>
          <a:lstStyle/>
          <a:p>
            <a:r>
              <a:rPr lang="en-US" sz="2800" b="1" smtClean="0"/>
              <a:t>Renal toxicity</a:t>
            </a:r>
          </a:p>
          <a:p>
            <a:r>
              <a:rPr lang="en-US" sz="2800" b="1" smtClean="0"/>
              <a:t>Dyspepsia &amp; heartburn</a:t>
            </a:r>
          </a:p>
          <a:p>
            <a:r>
              <a:rPr lang="en-US" sz="2800" b="1" smtClean="0"/>
              <a:t>Allergy</a:t>
            </a:r>
          </a:p>
          <a:p>
            <a:r>
              <a:rPr lang="en-US" sz="2800" b="1" smtClean="0"/>
              <a:t>Cardiovascular ( do not offer the cardioprotective effects of non-selective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dissolve">
                                      <p:cBhvr>
                                        <p:cTn id="12" dur="500"/>
                                        <p:tgtEl>
                                          <p:spTgt spid="41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dissolve">
                                      <p:cBhvr>
                                        <p:cTn id="17" dur="500"/>
                                        <p:tgtEl>
                                          <p:spTgt spid="419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dissolve">
                                      <p:cBhvr>
                                        <p:cTn id="22" dur="500"/>
                                        <p:tgtEl>
                                          <p:spTgt spid="41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dissolve">
                                      <p:cBhvr>
                                        <p:cTn id="27"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98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solidFill>
                  <a:srgbClr val="FF0000"/>
                </a:solidFill>
              </a:rPr>
              <a:t>GENERAL CLINICAL USES</a:t>
            </a:r>
            <a:endParaRPr lang="en-US" sz="3600" b="1" dirty="0">
              <a:solidFill>
                <a:srgbClr val="FF0000"/>
              </a:solidFill>
            </a:endParaRPr>
          </a:p>
        </p:txBody>
      </p:sp>
      <p:sp>
        <p:nvSpPr>
          <p:cNvPr id="43011" name="Content Placeholder 2"/>
          <p:cNvSpPr>
            <a:spLocks noGrp="1"/>
          </p:cNvSpPr>
          <p:nvPr>
            <p:ph sz="quarter" idx="1"/>
          </p:nvPr>
        </p:nvSpPr>
        <p:spPr>
          <a:xfrm>
            <a:off x="457200" y="1600200"/>
            <a:ext cx="7467600" cy="4873625"/>
          </a:xfrm>
        </p:spPr>
        <p:txBody>
          <a:bodyPr/>
          <a:lstStyle/>
          <a:p>
            <a:r>
              <a:rPr lang="en-US" sz="3600" b="1" smtClean="0"/>
              <a:t>Rheumatoid arthritis</a:t>
            </a:r>
          </a:p>
          <a:p>
            <a:r>
              <a:rPr lang="en-US" sz="3600" b="1" smtClean="0"/>
              <a:t>Osteoarthritis</a:t>
            </a:r>
          </a:p>
          <a:p>
            <a:r>
              <a:rPr lang="en-US" sz="3600" b="1" smtClean="0"/>
              <a:t>Acute gouty arthritis</a:t>
            </a:r>
          </a:p>
          <a:p>
            <a:r>
              <a:rPr lang="en-US" sz="3600" b="1" smtClean="0"/>
              <a:t>Acute musculoskeletal pain</a:t>
            </a:r>
          </a:p>
          <a:p>
            <a:r>
              <a:rPr lang="en-US" sz="3600" b="1" smtClean="0"/>
              <a:t>Ankylosing spondylitis</a:t>
            </a:r>
          </a:p>
          <a:p>
            <a:r>
              <a:rPr lang="en-US" sz="3600" b="1" smtClean="0"/>
              <a:t>Dysmenorrhea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dissolve">
                                      <p:cBhvr>
                                        <p:cTn id="12" dur="5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dissolve">
                                      <p:cBhvr>
                                        <p:cTn id="17" dur="500"/>
                                        <p:tgtEl>
                                          <p:spTgt spid="43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dissolve">
                                      <p:cBhvr>
                                        <p:cTn id="22" dur="500"/>
                                        <p:tgtEl>
                                          <p:spTgt spid="430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Effect transition="in" filter="dissolve">
                                      <p:cBhvr>
                                        <p:cTn id="27" dur="500"/>
                                        <p:tgtEl>
                                          <p:spTgt spid="430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3011">
                                            <p:txEl>
                                              <p:pRg st="4" end="4"/>
                                            </p:txEl>
                                          </p:spTgt>
                                        </p:tgtEl>
                                        <p:attrNameLst>
                                          <p:attrName>style.visibility</p:attrName>
                                        </p:attrNameLst>
                                      </p:cBhvr>
                                      <p:to>
                                        <p:strVal val="visible"/>
                                      </p:to>
                                    </p:set>
                                    <p:animEffect transition="in" filter="dissolve">
                                      <p:cBhvr>
                                        <p:cTn id="32" dur="500"/>
                                        <p:tgtEl>
                                          <p:spTgt spid="430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Effect transition="in" filter="dissolve">
                                      <p:cBhvr>
                                        <p:cTn id="37" dur="5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0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p:cNvSpPr>
            <a:spLocks noGrp="1" noChangeArrowheads="1"/>
          </p:cNvSpPr>
          <p:nvPr>
            <p:ph type="title"/>
          </p:nvPr>
        </p:nvSpPr>
        <p:spPr/>
        <p:txBody>
          <a:bodyPr/>
          <a:lstStyle/>
          <a:p>
            <a:pPr>
              <a:defRPr/>
            </a:pPr>
            <a:r>
              <a:rPr lang="en-US" b="1" dirty="0" smtClean="0">
                <a:solidFill>
                  <a:schemeClr val="accent6">
                    <a:lumMod val="75000"/>
                  </a:schemeClr>
                </a:solidFill>
              </a:rPr>
              <a:t>Continue</a:t>
            </a:r>
            <a:endParaRPr lang="en-US" b="1" dirty="0">
              <a:solidFill>
                <a:schemeClr val="accent6">
                  <a:lumMod val="75000"/>
                </a:schemeClr>
              </a:solidFill>
            </a:endParaRPr>
          </a:p>
        </p:txBody>
      </p:sp>
      <p:sp>
        <p:nvSpPr>
          <p:cNvPr id="49155" name="Rectangle 1027"/>
          <p:cNvSpPr>
            <a:spLocks noGrp="1" noChangeArrowheads="1"/>
          </p:cNvSpPr>
          <p:nvPr>
            <p:ph type="body" idx="1"/>
          </p:nvPr>
        </p:nvSpPr>
        <p:spPr>
          <a:xfrm>
            <a:off x="457200" y="1600200"/>
            <a:ext cx="7467600" cy="4873625"/>
          </a:xfrm>
        </p:spPr>
        <p:txBody>
          <a:bodyPr/>
          <a:lstStyle/>
          <a:p>
            <a:pPr lvl="2"/>
            <a:r>
              <a:rPr lang="en-US" smtClean="0"/>
              <a:t>   </a:t>
            </a:r>
            <a:r>
              <a:rPr lang="en-US" b="1" smtClean="0"/>
              <a:t>They are recommended in postoperative  patients undergoing bone repair.</a:t>
            </a:r>
          </a:p>
          <a:p>
            <a:pPr lvl="2"/>
            <a:endParaRPr lang="en-US" b="1" smtClean="0"/>
          </a:p>
          <a:p>
            <a:pPr lvl="2"/>
            <a:endParaRPr lang="en-US" b="1" smtClean="0"/>
          </a:p>
          <a:p>
            <a:pPr lvl="2">
              <a:buFont typeface="Wingdings" pitchFamily="2" charset="2"/>
              <a:buNone/>
            </a:pPr>
            <a:endParaRPr lang="en-US" b="1" smtClean="0"/>
          </a:p>
          <a:p>
            <a:pPr lvl="2"/>
            <a:r>
              <a:rPr lang="en-US" b="1" smtClean="0"/>
              <a:t>  Indicated in primary familial 	adenomatous polyposis,  </a:t>
            </a:r>
          </a:p>
          <a:p>
            <a:pPr lvl="2">
              <a:buFont typeface="Wingdings" pitchFamily="2" charset="2"/>
              <a:buNone/>
            </a:pP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amond(in)">
                                      <p:cBhvr>
                                        <p:cTn id="7" dur="2000"/>
                                        <p:tgtEl>
                                          <p:spTgt spid="1003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dissolve">
                                      <p:cBhvr>
                                        <p:cTn id="12" dur="1000"/>
                                        <p:tgtEl>
                                          <p:spTgt spid="4915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animEffect transition="in" filter="dissolve">
                                      <p:cBhvr>
                                        <p:cTn id="15" dur="10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4915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err="1" smtClean="0">
                <a:solidFill>
                  <a:srgbClr val="FF0000"/>
                </a:solidFill>
              </a:rPr>
              <a:t>Celecoxib</a:t>
            </a:r>
            <a:endParaRPr lang="en-US" sz="4400" b="1" dirty="0">
              <a:solidFill>
                <a:srgbClr val="FF0000"/>
              </a:solidFill>
            </a:endParaRPr>
          </a:p>
        </p:txBody>
      </p:sp>
      <p:sp>
        <p:nvSpPr>
          <p:cNvPr id="44035" name="Content Placeholder 2"/>
          <p:cNvSpPr>
            <a:spLocks noGrp="1"/>
          </p:cNvSpPr>
          <p:nvPr>
            <p:ph sz="quarter" idx="1"/>
          </p:nvPr>
        </p:nvSpPr>
        <p:spPr>
          <a:xfrm>
            <a:off x="457200" y="1600200"/>
            <a:ext cx="7467600" cy="4873625"/>
          </a:xfrm>
        </p:spPr>
        <p:txBody>
          <a:bodyPr/>
          <a:lstStyle/>
          <a:p>
            <a:r>
              <a:rPr lang="en-US" sz="4000" b="1" smtClean="0"/>
              <a:t>Half-life 11 hours</a:t>
            </a:r>
          </a:p>
          <a:p>
            <a:pPr>
              <a:buFont typeface="Wingdings" pitchFamily="2" charset="2"/>
              <a:buNone/>
            </a:pPr>
            <a:endParaRPr lang="en-US" sz="4000" b="1" smtClean="0"/>
          </a:p>
          <a:p>
            <a:r>
              <a:rPr lang="en-US" sz="4000" b="1" smtClean="0"/>
              <a:t>Food decrease its absorption</a:t>
            </a:r>
          </a:p>
          <a:p>
            <a:pPr>
              <a:buFont typeface="Wingdings" pitchFamily="2" charset="2"/>
              <a:buNone/>
            </a:pPr>
            <a:endParaRPr lang="en-US" sz="4000" b="1" smtClean="0"/>
          </a:p>
          <a:p>
            <a:r>
              <a:rPr lang="en-US" sz="4000" b="1" smtClean="0"/>
              <a:t>Highly bound to plasma proteins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dissolve">
                                      <p:cBhvr>
                                        <p:cTn id="12" dur="5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dissolve">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5">
                                            <p:txEl>
                                              <p:pRg st="4" end="4"/>
                                            </p:txEl>
                                          </p:spTgt>
                                        </p:tgtEl>
                                        <p:attrNameLst>
                                          <p:attrName>style.visibility</p:attrName>
                                        </p:attrNameLst>
                                      </p:cBhvr>
                                      <p:to>
                                        <p:strVal val="visible"/>
                                      </p:to>
                                    </p:set>
                                    <p:animEffect transition="in" filter="dissolve">
                                      <p:cBhvr>
                                        <p:cTn id="22"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03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8601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8602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8602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8602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8602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86025"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eaLnBrk="0" hangingPunct="0">
              <a:lnSpc>
                <a:spcPct val="90000"/>
              </a:lnSpc>
            </a:pPr>
            <a:r>
              <a:rPr lang="en-US" sz="2100" b="1">
                <a:solidFill>
                  <a:schemeClr val="tx2"/>
                </a:solidFill>
                <a:latin typeface="Century Schoolbook" pitchFamily="18" charset="0"/>
              </a:rPr>
              <a:t>Quiz?</a:t>
            </a:r>
            <a:endParaRPr lang="en-US" sz="3000">
              <a:solidFill>
                <a:schemeClr val="tx2"/>
              </a:solidFill>
              <a:latin typeface="Century Schoolbook" pitchFamily="18" charset="0"/>
            </a:endParaRPr>
          </a:p>
        </p:txBody>
      </p:sp>
      <p:sp>
        <p:nvSpPr>
          <p:cNvPr id="86026" name="Rectangle 10"/>
          <p:cNvSpPr>
            <a:spLocks noChangeArrowheads="1"/>
          </p:cNvSpPr>
          <p:nvPr/>
        </p:nvSpPr>
        <p:spPr bwMode="auto">
          <a:xfrm>
            <a:off x="381000" y="1752600"/>
            <a:ext cx="6248400" cy="4876800"/>
          </a:xfrm>
          <a:prstGeom prst="rect">
            <a:avLst/>
          </a:prstGeom>
          <a:solidFill>
            <a:srgbClr val="FFFFFF"/>
          </a:solidFill>
          <a:ln w="9525">
            <a:solidFill>
              <a:srgbClr val="000000"/>
            </a:solidFill>
            <a:miter lim="800000"/>
            <a:headEnd/>
            <a:tailEnd/>
          </a:ln>
        </p:spPr>
        <p:txBody>
          <a:bodyPr/>
          <a:lstStyle/>
          <a:p>
            <a:r>
              <a:rPr lang="en-US" sz="2800" dirty="0" smtClean="0"/>
              <a:t>Which of the following is the advantage of specific cyclooxygenase-2 (COX-2) inhibitors?</a:t>
            </a:r>
          </a:p>
          <a:p>
            <a:r>
              <a:rPr lang="en-US" sz="2800" b="1" dirty="0" smtClean="0"/>
              <a:t>A. </a:t>
            </a:r>
            <a:r>
              <a:rPr lang="en-US" sz="2800" dirty="0" smtClean="0"/>
              <a:t>Decreased GI side effects </a:t>
            </a:r>
            <a:r>
              <a:rPr lang="en-US" sz="2800" b="1" dirty="0" smtClean="0"/>
              <a:t>B. </a:t>
            </a:r>
            <a:r>
              <a:rPr lang="en-US" sz="2800" dirty="0" smtClean="0"/>
              <a:t>Decreased vasoconstrictor activity </a:t>
            </a:r>
            <a:r>
              <a:rPr lang="en-US" sz="2800" b="1" dirty="0" smtClean="0"/>
              <a:t>C. </a:t>
            </a:r>
            <a:r>
              <a:rPr lang="en-US" sz="2800" dirty="0" smtClean="0"/>
              <a:t>Increased anti-inflammatory activity </a:t>
            </a:r>
            <a:r>
              <a:rPr lang="en-US" sz="2800" b="1" dirty="0" smtClean="0"/>
              <a:t>D. </a:t>
            </a:r>
            <a:r>
              <a:rPr lang="en-US" sz="2800" dirty="0" smtClean="0"/>
              <a:t>Increased inhibition of platelet aggregation</a:t>
            </a:r>
            <a:endParaRPr lang="en-US" sz="2800" b="1" dirty="0">
              <a:latin typeface="Century Schoolbook" pitchFamily="18" charset="0"/>
            </a:endParaRPr>
          </a:p>
        </p:txBody>
      </p:sp>
      <p:pic>
        <p:nvPicPr>
          <p:cNvPr id="86027" name="Picture 11" descr="QUESTION"/>
          <p:cNvPicPr>
            <a:picLocks noChangeAspect="1" noChangeArrowheads="1"/>
          </p:cNvPicPr>
          <p:nvPr/>
        </p:nvPicPr>
        <p:blipFill>
          <a:blip r:embed="rId2" cstate="print"/>
          <a:srcRect/>
          <a:stretch>
            <a:fillRect/>
          </a:stretch>
        </p:blipFill>
        <p:spPr bwMode="auto">
          <a:xfrm>
            <a:off x="6588125" y="2514600"/>
            <a:ext cx="2376488" cy="401002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6">
                    <a:lumMod val="75000"/>
                  </a:schemeClr>
                </a:solidFill>
              </a:rPr>
              <a:t>Clinical uses &amp; Adverse effects</a:t>
            </a:r>
            <a:endParaRPr lang="en-US" b="1" dirty="0">
              <a:solidFill>
                <a:schemeClr val="accent6">
                  <a:lumMod val="75000"/>
                </a:schemeClr>
              </a:solidFill>
            </a:endParaRPr>
          </a:p>
        </p:txBody>
      </p:sp>
      <p:sp>
        <p:nvSpPr>
          <p:cNvPr id="51203" name="Content Placeholder 2"/>
          <p:cNvSpPr>
            <a:spLocks noGrp="1"/>
          </p:cNvSpPr>
          <p:nvPr>
            <p:ph sz="quarter" idx="1"/>
          </p:nvPr>
        </p:nvSpPr>
        <p:spPr>
          <a:xfrm>
            <a:off x="457200" y="1600200"/>
            <a:ext cx="7467600" cy="4873625"/>
          </a:xfrm>
        </p:spPr>
        <p:txBody>
          <a:bodyPr/>
          <a:lstStyle/>
          <a:p>
            <a:r>
              <a:rPr lang="en-US" b="1" smtClean="0"/>
              <a:t>Discussed before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838200"/>
            <a:ext cx="7772400" cy="762000"/>
          </a:xfrm>
        </p:spPr>
        <p:txBody>
          <a:bodyPr/>
          <a:lstStyle/>
          <a:p>
            <a:pPr>
              <a:defRPr/>
            </a:pPr>
            <a:r>
              <a:rPr lang="en-US" b="1" dirty="0"/>
              <a:t>Drug interactions</a:t>
            </a:r>
          </a:p>
        </p:txBody>
      </p:sp>
      <p:sp>
        <p:nvSpPr>
          <p:cNvPr id="52227" name="Rectangle 3"/>
          <p:cNvSpPr>
            <a:spLocks noGrp="1" noChangeArrowheads="1"/>
          </p:cNvSpPr>
          <p:nvPr>
            <p:ph type="body" idx="1"/>
          </p:nvPr>
        </p:nvSpPr>
        <p:spPr>
          <a:xfrm>
            <a:off x="457200" y="1600200"/>
            <a:ext cx="7467600" cy="4873625"/>
          </a:xfrm>
        </p:spPr>
        <p:txBody>
          <a:bodyPr/>
          <a:lstStyle/>
          <a:p>
            <a:endParaRPr lang="en-US" smtClean="0"/>
          </a:p>
          <a:p>
            <a:endParaRPr lang="en-US" smtClean="0"/>
          </a:p>
          <a:p>
            <a:endParaRPr lang="en-US" smtClean="0"/>
          </a:p>
          <a:p>
            <a:r>
              <a:rPr lang="en-US" b="1" smtClean="0"/>
              <a:t>With warfarin potentiate its actions through interfering with its metabolism.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body" idx="1"/>
          </p:nvPr>
        </p:nvSpPr>
        <p:spPr>
          <a:xfrm>
            <a:off x="228600" y="1066800"/>
            <a:ext cx="5715000" cy="5791200"/>
          </a:xfrm>
        </p:spPr>
        <p:txBody>
          <a:bodyPr/>
          <a:lstStyle/>
          <a:p>
            <a:pPr>
              <a:lnSpc>
                <a:spcPct val="80000"/>
              </a:lnSpc>
              <a:buClr>
                <a:schemeClr val="tx1"/>
              </a:buClr>
              <a:buFont typeface="Wingdings 2" pitchFamily="18" charset="2"/>
              <a:buBlip>
                <a:blip r:embed="rId3"/>
              </a:buBlip>
            </a:pPr>
            <a:endParaRPr lang="en-US" sz="2200" smtClean="0"/>
          </a:p>
          <a:p>
            <a:pPr>
              <a:lnSpc>
                <a:spcPct val="80000"/>
              </a:lnSpc>
              <a:buFont typeface="Wingdings 2" pitchFamily="18" charset="2"/>
              <a:buNone/>
            </a:pPr>
            <a:endParaRPr lang="en-US" sz="2200" smtClean="0"/>
          </a:p>
        </p:txBody>
      </p:sp>
      <p:sp>
        <p:nvSpPr>
          <p:cNvPr id="80899" name="AutoShape 3" descr="VIP_Ambulance"/>
          <p:cNvSpPr>
            <a:spLocks noChangeAspect="1" noChangeArrowheads="1"/>
          </p:cNvSpPr>
          <p:nvPr/>
        </p:nvSpPr>
        <p:spPr bwMode="auto">
          <a:xfrm>
            <a:off x="8899525" y="46038"/>
            <a:ext cx="4752975" cy="3810000"/>
          </a:xfrm>
          <a:prstGeom prst="rect">
            <a:avLst/>
          </a:prstGeom>
          <a:noFill/>
          <a:ln w="9525">
            <a:noFill/>
            <a:miter lim="800000"/>
            <a:headEnd/>
            <a:tailEnd/>
          </a:ln>
        </p:spPr>
        <p:txBody>
          <a:bodyPr/>
          <a:lstStyle/>
          <a:p>
            <a:endParaRPr lang="en-US"/>
          </a:p>
        </p:txBody>
      </p:sp>
      <p:pic>
        <p:nvPicPr>
          <p:cNvPr id="80900" name="Picture 4" descr="VIP_Ambulance"/>
          <p:cNvPicPr>
            <a:picLocks noChangeAspect="1" noChangeArrowheads="1"/>
          </p:cNvPicPr>
          <p:nvPr/>
        </p:nvPicPr>
        <p:blipFill>
          <a:blip r:embed="rId4" cstate="print"/>
          <a:srcRect/>
          <a:stretch>
            <a:fillRect/>
          </a:stretch>
        </p:blipFill>
        <p:spPr bwMode="auto">
          <a:xfrm>
            <a:off x="7239000" y="0"/>
            <a:ext cx="1905000" cy="1143000"/>
          </a:xfrm>
          <a:prstGeom prst="rect">
            <a:avLst/>
          </a:prstGeom>
          <a:noFill/>
          <a:ln w="9525">
            <a:noFill/>
            <a:miter lim="800000"/>
            <a:headEnd/>
            <a:tailEnd/>
          </a:ln>
        </p:spPr>
      </p:pic>
      <p:pic>
        <p:nvPicPr>
          <p:cNvPr id="80901" name="Picture 5" descr="Ambulance_Stretcher"/>
          <p:cNvPicPr>
            <a:picLocks noChangeAspect="1" noChangeArrowheads="1"/>
          </p:cNvPicPr>
          <p:nvPr/>
        </p:nvPicPr>
        <p:blipFill>
          <a:blip r:embed="rId5" cstate="print"/>
          <a:srcRect/>
          <a:stretch>
            <a:fillRect/>
          </a:stretch>
        </p:blipFill>
        <p:spPr bwMode="auto">
          <a:xfrm>
            <a:off x="5029200" y="-685800"/>
            <a:ext cx="2057400" cy="2362200"/>
          </a:xfrm>
          <a:prstGeom prst="rect">
            <a:avLst/>
          </a:prstGeom>
          <a:noFill/>
          <a:ln w="9525">
            <a:noFill/>
            <a:miter lim="800000"/>
            <a:headEnd/>
            <a:tailEnd/>
          </a:ln>
        </p:spPr>
      </p:pic>
      <p:sp>
        <p:nvSpPr>
          <p:cNvPr id="80902" name="WordArt 6"/>
          <p:cNvSpPr>
            <a:spLocks noChangeArrowheads="1" noChangeShapeType="1" noTextEdit="1"/>
          </p:cNvSpPr>
          <p:nvPr/>
        </p:nvSpPr>
        <p:spPr bwMode="auto">
          <a:xfrm rot="248677">
            <a:off x="533400" y="228600"/>
            <a:ext cx="3657600" cy="874713"/>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kern="10">
                <a:ln w="9525">
                  <a:round/>
                  <a:headEnd/>
                  <a:tailEnd/>
                </a:ln>
                <a:gradFill rotWithShape="1">
                  <a:gsLst>
                    <a:gs pos="0">
                      <a:srgbClr val="FFE701"/>
                    </a:gs>
                    <a:gs pos="100000">
                      <a:srgbClr val="FE3E02"/>
                    </a:gs>
                  </a:gsLst>
                  <a:lin ang="5100000" scaled="1"/>
                </a:gradFill>
                <a:latin typeface="Impact"/>
              </a:rPr>
              <a:t>Case</a:t>
            </a:r>
          </a:p>
        </p:txBody>
      </p:sp>
      <p:sp>
        <p:nvSpPr>
          <p:cNvPr id="80903" name="Rectangle 7"/>
          <p:cNvSpPr>
            <a:spLocks noChangeArrowheads="1"/>
          </p:cNvSpPr>
          <p:nvPr/>
        </p:nvSpPr>
        <p:spPr bwMode="auto">
          <a:xfrm>
            <a:off x="0" y="1143000"/>
            <a:ext cx="8458200" cy="6740307"/>
          </a:xfrm>
          <a:prstGeom prst="rect">
            <a:avLst/>
          </a:prstGeom>
          <a:noFill/>
          <a:ln w="9525">
            <a:noFill/>
            <a:miter lim="800000"/>
            <a:headEnd/>
            <a:tailEnd/>
          </a:ln>
        </p:spPr>
        <p:txBody>
          <a:bodyPr wrap="square">
            <a:spAutoFit/>
          </a:bodyPr>
          <a:lstStyle/>
          <a:p>
            <a:r>
              <a:rPr lang="en-US" sz="2400" dirty="0" smtClean="0"/>
              <a:t>A 16-year-old female comes to the physician's office because of menstrual cramps. She had menarche at age 13. Her menses lasts for 4–5 days, and she has 28-day cycles. For the first 2–3 days of her menses she states that she has very bad cramping. The cramps have occurred since menarche and seem to have worsened in the past year. They have been so bad at times that she has missed school and has not been able to participate in her after-school sports. She has been taking acetaminophen and over-the-counter "menstrual cramp" pills without adequate relief. She has no significant medical history, takes no medications regularly, and is not sexually active. Her examination is normal. You assess the problem as primary </a:t>
            </a:r>
            <a:r>
              <a:rPr lang="en-US" sz="2400" dirty="0" err="1" smtClean="0"/>
              <a:t>dysmenorrhea</a:t>
            </a:r>
            <a:r>
              <a:rPr lang="en-US" sz="2400" dirty="0" smtClean="0"/>
              <a:t> and prescribe </a:t>
            </a:r>
            <a:r>
              <a:rPr lang="en-US" sz="2400" dirty="0" err="1" smtClean="0"/>
              <a:t>diclofenac</a:t>
            </a:r>
            <a:r>
              <a:rPr lang="en-US" sz="2400" dirty="0" smtClean="0"/>
              <a:t> to be used on an as-needed basis.</a:t>
            </a:r>
          </a:p>
          <a:p>
            <a:r>
              <a:rPr lang="en-US" sz="2400" dirty="0" smtClean="0"/>
              <a:t/>
            </a:r>
            <a:br>
              <a:rPr lang="en-US" sz="2400" dirty="0" smtClean="0"/>
            </a:br>
            <a:endParaRPr lang="en-US" sz="2400" dirty="0" smtClean="0"/>
          </a:p>
          <a:p>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81930"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81931"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81923"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914400" y="1371600"/>
            <a:ext cx="7391400" cy="319088"/>
            <a:chOff x="144" y="1248"/>
            <a:chExt cx="4656" cy="201"/>
          </a:xfrm>
        </p:grpSpPr>
        <p:sp>
          <p:nvSpPr>
            <p:cNvPr id="81928"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81929"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81925" name="Rectangle 9"/>
          <p:cNvSpPr>
            <a:spLocks noChangeArrowheads="1"/>
          </p:cNvSpPr>
          <p:nvPr/>
        </p:nvSpPr>
        <p:spPr bwMode="auto">
          <a:xfrm>
            <a:off x="1181100" y="914400"/>
            <a:ext cx="7734300" cy="457200"/>
          </a:xfrm>
          <a:prstGeom prst="rect">
            <a:avLst/>
          </a:prstGeom>
          <a:solidFill>
            <a:srgbClr val="FFFFFF"/>
          </a:solidFill>
          <a:ln w="9525">
            <a:solidFill>
              <a:srgbClr val="000000"/>
            </a:solidFill>
            <a:miter lim="800000"/>
            <a:headEnd/>
            <a:tailEnd/>
          </a:ln>
        </p:spPr>
        <p:txBody>
          <a:bodyPr/>
          <a:lstStyle/>
          <a:p>
            <a:pPr eaLnBrk="0" hangingPunct="0">
              <a:lnSpc>
                <a:spcPct val="90000"/>
              </a:lnSpc>
            </a:pPr>
            <a:r>
              <a:rPr lang="en-US" sz="3200" b="1">
                <a:solidFill>
                  <a:schemeClr val="tx2"/>
                </a:solidFill>
                <a:latin typeface="Franklin Gothic Book" pitchFamily="34" charset="0"/>
              </a:rPr>
              <a:t>Q</a:t>
            </a:r>
            <a:endParaRPr lang="en-US" sz="4000">
              <a:solidFill>
                <a:schemeClr val="tx2"/>
              </a:solidFill>
              <a:latin typeface="Franklin Gothic Book" pitchFamily="34" charset="0"/>
            </a:endParaRPr>
          </a:p>
        </p:txBody>
      </p:sp>
      <p:sp>
        <p:nvSpPr>
          <p:cNvPr id="81926" name="Rectangle 10"/>
          <p:cNvSpPr>
            <a:spLocks noChangeArrowheads="1"/>
          </p:cNvSpPr>
          <p:nvPr/>
        </p:nvSpPr>
        <p:spPr bwMode="auto">
          <a:xfrm>
            <a:off x="304800" y="1676400"/>
            <a:ext cx="6248400" cy="5181600"/>
          </a:xfrm>
          <a:prstGeom prst="rect">
            <a:avLst/>
          </a:prstGeom>
          <a:solidFill>
            <a:srgbClr val="FFFFFF"/>
          </a:solidFill>
          <a:ln w="9525">
            <a:solidFill>
              <a:srgbClr val="000000"/>
            </a:solidFill>
            <a:miter lim="800000"/>
            <a:headEnd/>
            <a:tailEnd/>
          </a:ln>
        </p:spPr>
        <p:txBody>
          <a:bodyPr/>
          <a:lstStyle/>
          <a:p>
            <a:r>
              <a:rPr lang="en-US" sz="2800" dirty="0" smtClean="0"/>
              <a:t>1-What are the therapeutic effects of </a:t>
            </a:r>
            <a:r>
              <a:rPr lang="en-US" sz="2800" dirty="0" err="1" smtClean="0"/>
              <a:t>nonsteroidal</a:t>
            </a:r>
            <a:r>
              <a:rPr lang="en-US" sz="2800" dirty="0" smtClean="0"/>
              <a:t> anti-inflammatory drugs (NSAIDs)?</a:t>
            </a:r>
          </a:p>
          <a:p>
            <a:r>
              <a:rPr lang="en-US" sz="2800" dirty="0" smtClean="0"/>
              <a:t>2-What is the mechanism of the anti-inflammatory action of NSAIDs?</a:t>
            </a:r>
            <a:endParaRPr lang="en-US" sz="2800" dirty="0"/>
          </a:p>
        </p:txBody>
      </p:sp>
      <p:pic>
        <p:nvPicPr>
          <p:cNvPr id="81927" name="Picture 11" descr="j0078711"/>
          <p:cNvPicPr>
            <a:picLocks noChangeAspect="1" noChangeArrowheads="1"/>
          </p:cNvPicPr>
          <p:nvPr/>
        </p:nvPicPr>
        <p:blipFill>
          <a:blip r:embed="rId2" cstate="print"/>
          <a:srcRect/>
          <a:stretch>
            <a:fillRect/>
          </a:stretch>
        </p:blipFill>
        <p:spPr bwMode="auto">
          <a:xfrm>
            <a:off x="6934200" y="2590800"/>
            <a:ext cx="19812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ln w="18000">
                  <a:solidFill>
                    <a:schemeClr val="accent2">
                      <a:satMod val="140000"/>
                    </a:schemeClr>
                  </a:solidFill>
                  <a:prstDash val="solid"/>
                  <a:miter lim="800000"/>
                </a:ln>
                <a:noFill/>
                <a:effectLst>
                  <a:glow rad="228600">
                    <a:schemeClr val="accent5">
                      <a:satMod val="175000"/>
                      <a:alpha val="40000"/>
                    </a:schemeClr>
                  </a:glow>
                  <a:outerShdw blurRad="25500" dist="23000" dir="7020000" algn="tl">
                    <a:srgbClr val="000000">
                      <a:alpha val="50000"/>
                    </a:srgbClr>
                  </a:outerShdw>
                </a:effectLst>
              </a:rPr>
              <a:t>Classification of NSAIDs</a:t>
            </a:r>
            <a:endParaRPr lang="en-US" b="1" dirty="0">
              <a:ln w="18000">
                <a:solidFill>
                  <a:schemeClr val="accent2">
                    <a:satMod val="140000"/>
                  </a:schemeClr>
                </a:solidFill>
                <a:prstDash val="solid"/>
                <a:miter lim="800000"/>
              </a:ln>
              <a:noFill/>
              <a:effectLst>
                <a:glow rad="228600">
                  <a:schemeClr val="accent5">
                    <a:satMod val="175000"/>
                    <a:alpha val="40000"/>
                  </a:schemeClr>
                </a:glow>
                <a:outerShdw blurRad="25500" dist="23000" dir="7020000" algn="tl">
                  <a:srgbClr val="000000">
                    <a:alpha val="50000"/>
                  </a:srgbClr>
                </a:outerShdw>
              </a:effectLst>
            </a:endParaRPr>
          </a:p>
        </p:txBody>
      </p:sp>
      <p:sp>
        <p:nvSpPr>
          <p:cNvPr id="12291" name="Content Placeholder 2"/>
          <p:cNvSpPr>
            <a:spLocks noGrp="1"/>
          </p:cNvSpPr>
          <p:nvPr>
            <p:ph sz="half" idx="1"/>
          </p:nvPr>
        </p:nvSpPr>
        <p:spPr>
          <a:xfrm>
            <a:off x="457200" y="1920875"/>
            <a:ext cx="4038600" cy="4433888"/>
          </a:xfrm>
        </p:spPr>
        <p:txBody>
          <a:bodyPr/>
          <a:lstStyle/>
          <a:p>
            <a:pPr algn="ctr" eaLnBrk="1" hangingPunct="1"/>
            <a:r>
              <a:rPr lang="en-US" b="1" smtClean="0">
                <a:solidFill>
                  <a:srgbClr val="FF0000"/>
                </a:solidFill>
              </a:rPr>
              <a:t>Non-Selective COXs Inhibitor</a:t>
            </a:r>
          </a:p>
        </p:txBody>
      </p:sp>
      <p:sp>
        <p:nvSpPr>
          <p:cNvPr id="12292" name="Content Placeholder 3"/>
          <p:cNvSpPr>
            <a:spLocks noGrp="1"/>
          </p:cNvSpPr>
          <p:nvPr>
            <p:ph sz="half" idx="2"/>
          </p:nvPr>
        </p:nvSpPr>
        <p:spPr>
          <a:xfrm>
            <a:off x="4648200" y="1920875"/>
            <a:ext cx="4038600" cy="4433888"/>
          </a:xfrm>
        </p:spPr>
        <p:txBody>
          <a:bodyPr/>
          <a:lstStyle/>
          <a:p>
            <a:pPr algn="ctr" eaLnBrk="1" hangingPunct="1"/>
            <a:r>
              <a:rPr lang="en-US" b="1" smtClean="0">
                <a:solidFill>
                  <a:srgbClr val="FF0000"/>
                </a:solidFill>
              </a:rPr>
              <a:t>Selective COX2 Inhibitor</a:t>
            </a:r>
          </a:p>
        </p:txBody>
      </p:sp>
      <p:pic>
        <p:nvPicPr>
          <p:cNvPr id="12293" name="Picture 2"/>
          <p:cNvPicPr>
            <a:picLocks noChangeAspect="1" noChangeArrowheads="1"/>
          </p:cNvPicPr>
          <p:nvPr/>
        </p:nvPicPr>
        <p:blipFill>
          <a:blip r:embed="rId2" cstate="print"/>
          <a:srcRect/>
          <a:stretch>
            <a:fillRect/>
          </a:stretch>
        </p:blipFill>
        <p:spPr bwMode="auto">
          <a:xfrm>
            <a:off x="1905000" y="3048000"/>
            <a:ext cx="1381125" cy="714375"/>
          </a:xfrm>
          <a:prstGeom prst="rect">
            <a:avLst/>
          </a:prstGeom>
          <a:noFill/>
          <a:ln w="9525">
            <a:noFill/>
            <a:miter lim="800000"/>
            <a:headEnd/>
            <a:tailEnd/>
          </a:ln>
        </p:spPr>
      </p:pic>
      <p:pic>
        <p:nvPicPr>
          <p:cNvPr id="12294" name="Picture 3"/>
          <p:cNvPicPr>
            <a:picLocks noChangeAspect="1" noChangeArrowheads="1"/>
          </p:cNvPicPr>
          <p:nvPr/>
        </p:nvPicPr>
        <p:blipFill>
          <a:blip r:embed="rId3" cstate="print"/>
          <a:srcRect/>
          <a:stretch>
            <a:fillRect/>
          </a:stretch>
        </p:blipFill>
        <p:spPr bwMode="auto">
          <a:xfrm>
            <a:off x="3505200" y="3657600"/>
            <a:ext cx="666750" cy="1238250"/>
          </a:xfrm>
          <a:prstGeom prst="rect">
            <a:avLst/>
          </a:prstGeom>
          <a:noFill/>
          <a:ln w="9525">
            <a:noFill/>
            <a:miter lim="800000"/>
            <a:headEnd/>
            <a:tailEnd/>
          </a:ln>
        </p:spPr>
      </p:pic>
      <p:pic>
        <p:nvPicPr>
          <p:cNvPr id="12295" name="Picture 4"/>
          <p:cNvPicPr>
            <a:picLocks noChangeAspect="1" noChangeArrowheads="1"/>
          </p:cNvPicPr>
          <p:nvPr/>
        </p:nvPicPr>
        <p:blipFill>
          <a:blip r:embed="rId4" cstate="print"/>
          <a:srcRect/>
          <a:stretch>
            <a:fillRect/>
          </a:stretch>
        </p:blipFill>
        <p:spPr bwMode="auto">
          <a:xfrm>
            <a:off x="838200" y="3962400"/>
            <a:ext cx="1190625" cy="895350"/>
          </a:xfrm>
          <a:prstGeom prst="rect">
            <a:avLst/>
          </a:prstGeom>
          <a:noFill/>
          <a:ln w="9525">
            <a:noFill/>
            <a:miter lim="800000"/>
            <a:headEnd/>
            <a:tailEnd/>
          </a:ln>
        </p:spPr>
      </p:pic>
      <p:pic>
        <p:nvPicPr>
          <p:cNvPr id="12296" name="Picture 5"/>
          <p:cNvPicPr>
            <a:picLocks noChangeAspect="1" noChangeArrowheads="1"/>
          </p:cNvPicPr>
          <p:nvPr/>
        </p:nvPicPr>
        <p:blipFill>
          <a:blip r:embed="rId5" cstate="print"/>
          <a:srcRect/>
          <a:stretch>
            <a:fillRect/>
          </a:stretch>
        </p:blipFill>
        <p:spPr bwMode="auto">
          <a:xfrm>
            <a:off x="1905000" y="5486400"/>
            <a:ext cx="1190625" cy="742950"/>
          </a:xfrm>
          <a:prstGeom prst="rect">
            <a:avLst/>
          </a:prstGeom>
          <a:noFill/>
          <a:ln w="9525">
            <a:noFill/>
            <a:miter lim="800000"/>
            <a:headEnd/>
            <a:tailEnd/>
          </a:ln>
        </p:spPr>
      </p:pic>
      <p:pic>
        <p:nvPicPr>
          <p:cNvPr id="12297" name="Picture 6"/>
          <p:cNvPicPr>
            <a:picLocks noChangeAspect="1" noChangeArrowheads="1"/>
          </p:cNvPicPr>
          <p:nvPr/>
        </p:nvPicPr>
        <p:blipFill>
          <a:blip r:embed="rId6" cstate="print"/>
          <a:srcRect/>
          <a:stretch>
            <a:fillRect/>
          </a:stretch>
        </p:blipFill>
        <p:spPr bwMode="auto">
          <a:xfrm>
            <a:off x="5181600" y="5029200"/>
            <a:ext cx="1190625" cy="1190625"/>
          </a:xfrm>
          <a:prstGeom prst="rect">
            <a:avLst/>
          </a:prstGeom>
          <a:noFill/>
          <a:ln w="9525">
            <a:noFill/>
            <a:miter lim="800000"/>
            <a:headEnd/>
            <a:tailEnd/>
          </a:ln>
        </p:spPr>
      </p:pic>
      <p:pic>
        <p:nvPicPr>
          <p:cNvPr id="12298" name="Picture 7"/>
          <p:cNvPicPr>
            <a:picLocks noChangeAspect="1" noChangeArrowheads="1"/>
          </p:cNvPicPr>
          <p:nvPr/>
        </p:nvPicPr>
        <p:blipFill>
          <a:blip r:embed="rId7" cstate="print"/>
          <a:srcRect/>
          <a:stretch>
            <a:fillRect/>
          </a:stretch>
        </p:blipFill>
        <p:spPr bwMode="auto">
          <a:xfrm>
            <a:off x="5257800" y="2743200"/>
            <a:ext cx="2857500" cy="1628775"/>
          </a:xfrm>
          <a:prstGeom prst="rect">
            <a:avLst/>
          </a:prstGeom>
          <a:noFill/>
          <a:ln w="9525">
            <a:noFill/>
            <a:miter lim="800000"/>
            <a:headEnd/>
            <a:tailEnd/>
          </a:ln>
        </p:spPr>
      </p:pic>
      <p:sp>
        <p:nvSpPr>
          <p:cNvPr id="11" name="Rectangle 10"/>
          <p:cNvSpPr/>
          <p:nvPr/>
        </p:nvSpPr>
        <p:spPr>
          <a:xfrm>
            <a:off x="457200" y="1752600"/>
            <a:ext cx="4038600" cy="480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876800" y="1752600"/>
            <a:ext cx="4038600" cy="480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301" name="Picture 8"/>
          <p:cNvPicPr>
            <a:picLocks noChangeAspect="1" noChangeArrowheads="1"/>
          </p:cNvPicPr>
          <p:nvPr/>
        </p:nvPicPr>
        <p:blipFill>
          <a:blip r:embed="rId8" cstate="print"/>
          <a:srcRect/>
          <a:stretch>
            <a:fillRect/>
          </a:stretch>
        </p:blipFill>
        <p:spPr bwMode="auto">
          <a:xfrm>
            <a:off x="7010400" y="5105400"/>
            <a:ext cx="1771650" cy="895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2292">
                                            <p:txEl>
                                              <p:pRg st="0" end="0"/>
                                            </p:txEl>
                                          </p:spTgt>
                                        </p:tgtEl>
                                        <p:attrNameLst>
                                          <p:attrName>style.visibility</p:attrName>
                                        </p:attrNameLst>
                                      </p:cBhvr>
                                      <p:to>
                                        <p:strVal val="visible"/>
                                      </p:to>
                                    </p:set>
                                    <p:anim calcmode="lin" valueType="num">
                                      <p:cBhvr additive="base">
                                        <p:cTn id="1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solidFill>
                  <a:srgbClr val="FF0000"/>
                </a:solidFill>
              </a:rPr>
              <a:t>Summary</a:t>
            </a:r>
            <a:endParaRPr lang="en-US" sz="3600" b="1" dirty="0">
              <a:solidFill>
                <a:srgbClr val="FF0000"/>
              </a:solidFill>
            </a:endParaRPr>
          </a:p>
        </p:txBody>
      </p:sp>
      <p:sp>
        <p:nvSpPr>
          <p:cNvPr id="45059" name="Content Placeholder 2"/>
          <p:cNvSpPr>
            <a:spLocks noGrp="1"/>
          </p:cNvSpPr>
          <p:nvPr>
            <p:ph sz="quarter" idx="1"/>
          </p:nvPr>
        </p:nvSpPr>
        <p:spPr>
          <a:xfrm>
            <a:off x="457200" y="1600200"/>
            <a:ext cx="7467600" cy="4873625"/>
          </a:xfrm>
        </p:spPr>
        <p:txBody>
          <a:bodyPr/>
          <a:lstStyle/>
          <a:p>
            <a:r>
              <a:rPr lang="en-US" smtClean="0"/>
              <a:t>NSAIDs  are group of drugs that have analgesic  , antipyretic , anti-platelet &amp; anti-inflammatory effects.</a:t>
            </a:r>
          </a:p>
          <a:p>
            <a:r>
              <a:rPr lang="en-US" smtClean="0"/>
              <a:t>They are classified according to their action on COX-enzymes into non-selective that inhibit both COX-1 &amp; COX-2 &amp; selective that inhibit only COX-2 enzymes.</a:t>
            </a:r>
          </a:p>
          <a:p>
            <a:r>
              <a:rPr lang="en-US" smtClean="0"/>
              <a:t>They are sharing in common therapeutic uses as analgesic to relief mild to moderate pain not visceral pain , reducing high body temperature, preventing clot formation , so aspirin can be used as prophylaxis in ischemic heart disease.</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dissolve">
                                      <p:cBhvr>
                                        <p:cTn id="12" dur="500"/>
                                        <p:tgtEl>
                                          <p:spTgt spid="45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dissolve">
                                      <p:cBhvr>
                                        <p:cTn id="17" dur="500"/>
                                        <p:tgtEl>
                                          <p:spTgt spid="450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dissolve">
                                      <p:cBhvr>
                                        <p:cTn id="22"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05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b="1" dirty="0" smtClean="0">
                <a:solidFill>
                  <a:srgbClr val="FF0000"/>
                </a:solidFill>
              </a:rPr>
              <a:t>Summary ( Continue)</a:t>
            </a:r>
            <a:endParaRPr lang="en-US" b="1" dirty="0">
              <a:solidFill>
                <a:srgbClr val="FF0000"/>
              </a:solidFill>
            </a:endParaRPr>
          </a:p>
        </p:txBody>
      </p:sp>
      <p:sp>
        <p:nvSpPr>
          <p:cNvPr id="46083" name="Content Placeholder 2"/>
          <p:cNvSpPr>
            <a:spLocks noGrp="1"/>
          </p:cNvSpPr>
          <p:nvPr>
            <p:ph sz="quarter" idx="1"/>
          </p:nvPr>
        </p:nvSpPr>
        <p:spPr>
          <a:xfrm>
            <a:off x="457200" y="1600200"/>
            <a:ext cx="7467600" cy="4873625"/>
          </a:xfrm>
        </p:spPr>
        <p:txBody>
          <a:bodyPr/>
          <a:lstStyle/>
          <a:p>
            <a:r>
              <a:rPr lang="en-US" b="1" smtClean="0"/>
              <a:t>As anti-inflammatory in rheumatic , rheumatoid arthritis, desmenrrhea and other inflammatory conditions including muscles or bones.</a:t>
            </a:r>
          </a:p>
          <a:p>
            <a:r>
              <a:rPr lang="en-US" b="1" smtClean="0"/>
              <a:t>The common adverse effects includes : gastric upset ( nausea, vomiting ,gastric ulceration or bleeding).</a:t>
            </a:r>
          </a:p>
          <a:p>
            <a:r>
              <a:rPr lang="en-US" b="1" smtClean="0"/>
              <a:t>Allergy</a:t>
            </a:r>
          </a:p>
          <a:p>
            <a:r>
              <a:rPr lang="en-US" b="1" smtClean="0"/>
              <a:t>Edema</a:t>
            </a:r>
          </a:p>
          <a:p>
            <a:r>
              <a:rPr lang="en-US" b="1" smtClean="0"/>
              <a:t>They are contraindicated mainly in patients with peptic ulcer , bleeding tendency or in pregnancy</a:t>
            </a:r>
            <a:r>
              <a:rPr lang="en-US" smtClean="0"/>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dissolve">
                                      <p:cBhvr>
                                        <p:cTn id="12" dur="5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dissolve">
                                      <p:cBhvr>
                                        <p:cTn id="17" dur="500"/>
                                        <p:tgtEl>
                                          <p:spTgt spid="46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dissolve">
                                      <p:cBhvr>
                                        <p:cTn id="22" dur="500"/>
                                        <p:tgtEl>
                                          <p:spTgt spid="460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083">
                                            <p:txEl>
                                              <p:pRg st="3" end="3"/>
                                            </p:txEl>
                                          </p:spTgt>
                                        </p:tgtEl>
                                        <p:attrNameLst>
                                          <p:attrName>style.visibility</p:attrName>
                                        </p:attrNameLst>
                                      </p:cBhvr>
                                      <p:to>
                                        <p:strVal val="visible"/>
                                      </p:to>
                                    </p:set>
                                    <p:animEffect transition="in" filter="dissolve">
                                      <p:cBhvr>
                                        <p:cTn id="27" dur="500"/>
                                        <p:tgtEl>
                                          <p:spTgt spid="460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083">
                                            <p:txEl>
                                              <p:pRg st="4" end="4"/>
                                            </p:txEl>
                                          </p:spTgt>
                                        </p:tgtEl>
                                        <p:attrNameLst>
                                          <p:attrName>style.visibility</p:attrName>
                                        </p:attrNameLst>
                                      </p:cBhvr>
                                      <p:to>
                                        <p:strVal val="visible"/>
                                      </p:to>
                                    </p:set>
                                    <p:animEffect transition="in" filter="dissolve">
                                      <p:cBhvr>
                                        <p:cTn id="32"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08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b="1" dirty="0" smtClean="0">
                <a:solidFill>
                  <a:srgbClr val="FF0000"/>
                </a:solidFill>
              </a:rPr>
              <a:t>Summary ( Continue)</a:t>
            </a:r>
            <a:endParaRPr lang="en-US" b="1" dirty="0">
              <a:solidFill>
                <a:srgbClr val="FF0000"/>
              </a:solidFill>
            </a:endParaRPr>
          </a:p>
        </p:txBody>
      </p:sp>
      <p:sp>
        <p:nvSpPr>
          <p:cNvPr id="47107" name="Content Placeholder 2"/>
          <p:cNvSpPr>
            <a:spLocks noGrp="1"/>
          </p:cNvSpPr>
          <p:nvPr>
            <p:ph sz="quarter" idx="1"/>
          </p:nvPr>
        </p:nvSpPr>
        <p:spPr>
          <a:xfrm>
            <a:off x="457200" y="1600200"/>
            <a:ext cx="7467600" cy="4873625"/>
          </a:xfrm>
        </p:spPr>
        <p:txBody>
          <a:bodyPr/>
          <a:lstStyle/>
          <a:p>
            <a:r>
              <a:rPr lang="en-US" b="1" smtClean="0"/>
              <a:t>Selective COX-2 inhibitors as celecoxib are potent anti-inflammatory &amp; analgesic ,but have no anti-platelet effect &amp; less gastric upset.</a:t>
            </a:r>
          </a:p>
          <a:p>
            <a:r>
              <a:rPr lang="en-US" b="1" smtClean="0"/>
              <a:t>They can be used in patients with gastric ulcer , haemophilia .</a:t>
            </a:r>
          </a:p>
          <a:p>
            <a:r>
              <a:rPr lang="en-US" b="1" smtClean="0"/>
              <a:t>Their common adverse is mainly on kidney &amp; cardiovascular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dissolve">
                                      <p:cBhvr>
                                        <p:cTn id="12" dur="500"/>
                                        <p:tgtEl>
                                          <p:spTgt spid="471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dissolve">
                                      <p:cBhvr>
                                        <p:cTn id="17" dur="500"/>
                                        <p:tgtEl>
                                          <p:spTgt spid="471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dissolve">
                                      <p:cBhvr>
                                        <p:cTn id="22"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10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90525" y="3079750"/>
            <a:ext cx="6934200" cy="1143000"/>
          </a:xfrm>
        </p:spPr>
        <p:txBody>
          <a:bodyPr/>
          <a:lstStyle/>
          <a:p>
            <a:pPr eaLnBrk="1" fontAlgn="auto" hangingPunct="1">
              <a:spcAft>
                <a:spcPts val="0"/>
              </a:spcAft>
              <a:defRPr/>
            </a:pPr>
            <a:r>
              <a:rPr lang="en-US" sz="6600" b="1" dirty="0" smtClean="0">
                <a:solidFill>
                  <a:schemeClr val="bg1"/>
                </a:solidFill>
                <a:effectLst>
                  <a:outerShdw blurRad="38100" dist="38100" dir="2700000" algn="tl">
                    <a:srgbClr val="000000">
                      <a:alpha val="43137"/>
                    </a:srgbClr>
                  </a:outerShdw>
                </a:effectLst>
              </a:rPr>
              <a:t>Thank You</a:t>
            </a:r>
            <a:endParaRPr lang="en-US" sz="6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25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US" b="1" cap="none" smtClean="0">
                <a:solidFill>
                  <a:srgbClr val="FF0000"/>
                </a:solidFill>
              </a:rPr>
              <a:t>NON- SLECTIVE -NON -STEROIDAL ANTI-INFLAMMATORY DRUGS</a:t>
            </a:r>
          </a:p>
        </p:txBody>
      </p:sp>
      <p:sp>
        <p:nvSpPr>
          <p:cNvPr id="9218" name="Content Placeholder 2"/>
          <p:cNvSpPr>
            <a:spLocks noGrp="1"/>
          </p:cNvSpPr>
          <p:nvPr>
            <p:ph sz="quarter" idx="1"/>
          </p:nvPr>
        </p:nvSpPr>
        <p:spPr>
          <a:xfrm>
            <a:off x="381000" y="2286000"/>
            <a:ext cx="7467600" cy="3352800"/>
          </a:xfrm>
        </p:spPr>
        <p:txBody>
          <a:bodyPr/>
          <a:lstStyle/>
          <a:p>
            <a:pPr eaLnBrk="1" hangingPunct="1">
              <a:buFont typeface="Wingdings" pitchFamily="2" charset="2"/>
              <a:buNone/>
            </a:pPr>
            <a:r>
              <a:rPr lang="en-US" b="1" smtClean="0">
                <a:solidFill>
                  <a:srgbClr val="002060"/>
                </a:solidFill>
              </a:rPr>
              <a:t>Are group of drugs that share in common the capacity to induce the following actions :</a:t>
            </a:r>
          </a:p>
          <a:p>
            <a:pPr eaLnBrk="1" hangingPunct="1"/>
            <a:r>
              <a:rPr lang="en-US" sz="2800" b="1" smtClean="0"/>
              <a:t>Analgesic </a:t>
            </a:r>
          </a:p>
          <a:p>
            <a:pPr eaLnBrk="1" hangingPunct="1"/>
            <a:r>
              <a:rPr lang="en-US" sz="2800" b="1" smtClean="0"/>
              <a:t>Antipyretic </a:t>
            </a:r>
          </a:p>
          <a:p>
            <a:pPr eaLnBrk="1" hangingPunct="1"/>
            <a:r>
              <a:rPr lang="en-US" sz="2800" b="1" smtClean="0"/>
              <a:t>Anti-inflammatory </a:t>
            </a:r>
          </a:p>
          <a:p>
            <a:pPr eaLnBrk="1" hangingPunct="1"/>
            <a:r>
              <a:rPr lang="en-US" sz="2800" b="1" smtClean="0"/>
              <a:t>Anti-platelet </a:t>
            </a:r>
          </a:p>
          <a:p>
            <a:pPr eaLnBrk="1" hangingPunct="1"/>
            <a:r>
              <a:rPr lang="en-US" sz="2800" b="1" smtClean="0"/>
              <a:t>Actions on the kidney</a:t>
            </a:r>
          </a:p>
          <a:p>
            <a:pPr eaLnBrk="1" hangingPunct="1">
              <a:buFont typeface="Wingdings" pitchFamily="2" charset="2"/>
              <a:buNone/>
            </a:pPr>
            <a:endParaRPr lang="en-US" sz="2800" smtClean="0">
              <a:solidFill>
                <a:srgbClr val="002060"/>
              </a:solidFill>
            </a:endParaRPr>
          </a:p>
        </p:txBody>
      </p:sp>
      <p:pic>
        <p:nvPicPr>
          <p:cNvPr id="2050" name="Picture 2" descr="C:\Users\Mido\AppData\Local\Microsoft\Windows\Temporary Internet Files\Content.IE5\YE162FU6\MCj03841720000[1].wmf"/>
          <p:cNvPicPr>
            <a:picLocks noChangeAspect="1" noChangeArrowheads="1"/>
          </p:cNvPicPr>
          <p:nvPr/>
        </p:nvPicPr>
        <p:blipFill>
          <a:blip r:embed="rId2" cstate="print"/>
          <a:srcRect/>
          <a:stretch>
            <a:fillRect/>
          </a:stretch>
        </p:blipFill>
        <p:spPr bwMode="auto">
          <a:xfrm>
            <a:off x="7239000" y="914400"/>
            <a:ext cx="1538288" cy="18256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2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2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14" dur="2000" fill="hold"/>
                                        <p:tgtEl>
                                          <p:spTgt spid="2050"/>
                                        </p:tgtEl>
                                        <p:attrNameLst>
                                          <p:attrName>ppt_y</p:attrName>
                                        </p:attrNameLst>
                                      </p:cBhvr>
                                      <p:tavLst>
                                        <p:tav tm="0">
                                          <p:val>
                                            <p:strVal val="#ppt_y"/>
                                          </p:val>
                                        </p:tav>
                                        <p:tav tm="100000">
                                          <p:val>
                                            <p:strVal val="#ppt_y"/>
                                          </p:val>
                                        </p:tav>
                                      </p:tavLst>
                                    </p:anim>
                                    <p:animEffect transition="in" filter="fade">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218">
                                            <p:txEl>
                                              <p:pRg st="0" end="0"/>
                                            </p:txEl>
                                          </p:spTgt>
                                        </p:tgtEl>
                                        <p:attrNameLst>
                                          <p:attrName>style.visibility</p:attrName>
                                        </p:attrNameLst>
                                      </p:cBhvr>
                                      <p:to>
                                        <p:strVal val="visible"/>
                                      </p:to>
                                    </p:set>
                                    <p:anim calcmode="lin" valueType="num">
                                      <p:cBhvr additive="base">
                                        <p:cTn id="20" dur="500" fill="hold"/>
                                        <p:tgtEl>
                                          <p:spTgt spid="921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2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218">
                                            <p:txEl>
                                              <p:pRg st="1" end="1"/>
                                            </p:txEl>
                                          </p:spTgt>
                                        </p:tgtEl>
                                        <p:attrNameLst>
                                          <p:attrName>style.visibility</p:attrName>
                                        </p:attrNameLst>
                                      </p:cBhvr>
                                      <p:to>
                                        <p:strVal val="visible"/>
                                      </p:to>
                                    </p:set>
                                    <p:anim calcmode="lin" valueType="num">
                                      <p:cBhvr additive="base">
                                        <p:cTn id="26" dur="500" fill="hold"/>
                                        <p:tgtEl>
                                          <p:spTgt spid="9218">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2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218">
                                            <p:txEl>
                                              <p:pRg st="2" end="2"/>
                                            </p:txEl>
                                          </p:spTgt>
                                        </p:tgtEl>
                                        <p:attrNameLst>
                                          <p:attrName>style.visibility</p:attrName>
                                        </p:attrNameLst>
                                      </p:cBhvr>
                                      <p:to>
                                        <p:strVal val="visible"/>
                                      </p:to>
                                    </p:set>
                                    <p:anim calcmode="lin" valueType="num">
                                      <p:cBhvr additive="base">
                                        <p:cTn id="32" dur="500" fill="hold"/>
                                        <p:tgtEl>
                                          <p:spTgt spid="9218">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2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9218">
                                            <p:txEl>
                                              <p:pRg st="3" end="3"/>
                                            </p:txEl>
                                          </p:spTgt>
                                        </p:tgtEl>
                                        <p:attrNameLst>
                                          <p:attrName>style.visibility</p:attrName>
                                        </p:attrNameLst>
                                      </p:cBhvr>
                                      <p:to>
                                        <p:strVal val="visible"/>
                                      </p:to>
                                    </p:set>
                                    <p:anim calcmode="lin" valueType="num">
                                      <p:cBhvr additive="base">
                                        <p:cTn id="38" dur="500" fill="hold"/>
                                        <p:tgtEl>
                                          <p:spTgt spid="9218">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92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9218">
                                            <p:txEl>
                                              <p:pRg st="4" end="4"/>
                                            </p:txEl>
                                          </p:spTgt>
                                        </p:tgtEl>
                                        <p:attrNameLst>
                                          <p:attrName>style.visibility</p:attrName>
                                        </p:attrNameLst>
                                      </p:cBhvr>
                                      <p:to>
                                        <p:strVal val="visible"/>
                                      </p:to>
                                    </p:set>
                                    <p:anim calcmode="lin" valueType="num">
                                      <p:cBhvr additive="base">
                                        <p:cTn id="44" dur="500" fill="hold"/>
                                        <p:tgtEl>
                                          <p:spTgt spid="9218">
                                            <p:txEl>
                                              <p:pRg st="4" end="4"/>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92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9218">
                                            <p:txEl>
                                              <p:pRg st="5" end="5"/>
                                            </p:txEl>
                                          </p:spTgt>
                                        </p:tgtEl>
                                        <p:attrNameLst>
                                          <p:attrName>style.visibility</p:attrName>
                                        </p:attrNameLst>
                                      </p:cBhvr>
                                      <p:to>
                                        <p:strVal val="visible"/>
                                      </p:to>
                                    </p:set>
                                    <p:anim calcmode="lin" valueType="num">
                                      <p:cBhvr additive="base">
                                        <p:cTn id="50" dur="500" fill="hold"/>
                                        <p:tgtEl>
                                          <p:spTgt spid="9218">
                                            <p:txEl>
                                              <p:pRg st="5" end="5"/>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921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1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r>
              <a:rPr lang="en-US" sz="5400" b="1" cap="none" smtClean="0"/>
              <a:t>ANALGESIC</a:t>
            </a:r>
          </a:p>
        </p:txBody>
      </p:sp>
      <p:sp>
        <p:nvSpPr>
          <p:cNvPr id="3" name="Content Placeholder 2"/>
          <p:cNvSpPr>
            <a:spLocks noGrp="1"/>
          </p:cNvSpPr>
          <p:nvPr>
            <p:ph sz="quarter" idx="1"/>
          </p:nvPr>
        </p:nvSpPr>
        <p:spPr>
          <a:xfrm>
            <a:off x="533400" y="2057400"/>
            <a:ext cx="8229600" cy="1143000"/>
          </a:xfrm>
        </p:spPr>
        <p:txBody>
          <a:bodyPr/>
          <a:lstStyle/>
          <a:p>
            <a:pPr eaLnBrk="1" hangingPunct="1">
              <a:buFont typeface="Wingdings" pitchFamily="2" charset="2"/>
              <a:buNone/>
            </a:pPr>
            <a:r>
              <a:rPr lang="en-US" sz="6000" smtClean="0"/>
              <a:t>Drug that relieve pain.</a:t>
            </a:r>
          </a:p>
        </p:txBody>
      </p:sp>
      <p:pic>
        <p:nvPicPr>
          <p:cNvPr id="4" name="Picture 3" descr="http://members.aol.com/mswiggley/nopain1.gif"/>
          <p:cNvPicPr>
            <a:picLocks noChangeAspect="1" noChangeArrowheads="1"/>
          </p:cNvPicPr>
          <p:nvPr/>
        </p:nvPicPr>
        <p:blipFill>
          <a:blip r:embed="rId2" cstate="print"/>
          <a:srcRect/>
          <a:stretch>
            <a:fillRect/>
          </a:stretch>
        </p:blipFill>
        <p:spPr bwMode="auto">
          <a:xfrm>
            <a:off x="4419600" y="3276600"/>
            <a:ext cx="333375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4900" cap="none" smtClean="0"/>
              <a:t>ANTIPYRETIC</a:t>
            </a:r>
          </a:p>
        </p:txBody>
      </p:sp>
      <p:sp>
        <p:nvSpPr>
          <p:cNvPr id="3" name="Content Placeholder 2"/>
          <p:cNvSpPr>
            <a:spLocks noGrp="1"/>
          </p:cNvSpPr>
          <p:nvPr>
            <p:ph sz="quarter" idx="1"/>
          </p:nvPr>
        </p:nvSpPr>
        <p:spPr>
          <a:xfrm>
            <a:off x="457200" y="3505200"/>
            <a:ext cx="8229600" cy="2590800"/>
          </a:xfrm>
        </p:spPr>
        <p:txBody>
          <a:bodyPr>
            <a:normAutofit/>
          </a:bodyPr>
          <a:lstStyle/>
          <a:p>
            <a:pPr marL="0" indent="0" algn="ctr" eaLnBrk="1" fontAlgn="auto" hangingPunct="1">
              <a:spcAft>
                <a:spcPts val="0"/>
              </a:spcAft>
              <a:buFont typeface="Wingdings"/>
              <a:buNone/>
              <a:defRPr/>
            </a:pPr>
            <a:r>
              <a:rPr lang="en-US" sz="5400" dirty="0" smtClean="0">
                <a:solidFill>
                  <a:schemeClr val="bg2">
                    <a:lumMod val="50000"/>
                  </a:schemeClr>
                </a:solidFill>
              </a:rPr>
              <a:t>Drug that lower </a:t>
            </a:r>
            <a:r>
              <a:rPr lang="en-US" sz="5400" dirty="0">
                <a:solidFill>
                  <a:schemeClr val="bg2">
                    <a:lumMod val="50000"/>
                  </a:schemeClr>
                </a:solidFill>
              </a:rPr>
              <a:t>the elevated body </a:t>
            </a:r>
            <a:r>
              <a:rPr lang="en-US" sz="5400" dirty="0" smtClean="0">
                <a:solidFill>
                  <a:schemeClr val="bg2">
                    <a:lumMod val="50000"/>
                  </a:schemeClr>
                </a:solidFill>
              </a:rPr>
              <a:t>temperature to normal.</a:t>
            </a:r>
            <a:endParaRPr lang="en-US" sz="5400" dirty="0">
              <a:solidFill>
                <a:schemeClr val="bg2">
                  <a:lumMod val="50000"/>
                </a:schemeClr>
              </a:solidFill>
            </a:endParaRPr>
          </a:p>
        </p:txBody>
      </p:sp>
      <p:pic>
        <p:nvPicPr>
          <p:cNvPr id="4" name="Picture 4" descr="C:\Users\Nagwa\AppData\Local\Microsoft\Windows\Temporary Internet Files\Content.IE5\2SH84BGB\MCj01368070000[1].wmf"/>
          <p:cNvPicPr>
            <a:picLocks noChangeAspect="1" noChangeArrowheads="1"/>
          </p:cNvPicPr>
          <p:nvPr/>
        </p:nvPicPr>
        <p:blipFill>
          <a:blip r:embed="rId2" cstate="print"/>
          <a:srcRect/>
          <a:stretch>
            <a:fillRect/>
          </a:stretch>
        </p:blipFill>
        <p:spPr bwMode="auto">
          <a:xfrm>
            <a:off x="4648200" y="0"/>
            <a:ext cx="43592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1+#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a:xfrm>
            <a:off x="457200" y="0"/>
            <a:ext cx="8229600" cy="838200"/>
          </a:xfrm>
        </p:spPr>
        <p:txBody>
          <a:bodyPr/>
          <a:lstStyle/>
          <a:p>
            <a:pPr algn="ctr" eaLnBrk="1" hangingPunct="1">
              <a:defRPr/>
            </a:pPr>
            <a:r>
              <a:rPr lang="en-US" b="1" dirty="0" smtClean="0">
                <a:solidFill>
                  <a:srgbClr val="FF0000"/>
                </a:solidFill>
              </a:rPr>
              <a:t>Pharmacokinetic</a:t>
            </a:r>
          </a:p>
        </p:txBody>
      </p:sp>
      <p:graphicFrame>
        <p:nvGraphicFramePr>
          <p:cNvPr id="6" name="Diagram 5"/>
          <p:cNvGraphicFramePr/>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srcRect/>
          <a:stretch>
            <a:fillRect/>
          </a:stretch>
        </p:blipFill>
        <p:spPr bwMode="auto">
          <a:xfrm>
            <a:off x="3429000" y="2590800"/>
            <a:ext cx="2286000" cy="2600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33" presetClass="emph" presetSubtype="0" repeatCount="indefinite" fill="remove" grpId="0" nodeType="withEffect">
                                  <p:stCondLst>
                                    <p:cond delay="0"/>
                                  </p:stCondLst>
                                  <p:childTnLst>
                                    <p:animClr clrSpc="rgb">
                                      <p:cBhvr override="childStyle">
                                        <p:cTn id="9" dur="2500" accel="50000" autoRev="1" fill="hold" tmFilter="0, 0; .33333, 1; 1, 1">
                                          <p:stCondLst>
                                            <p:cond delay="0"/>
                                          </p:stCondLst>
                                        </p:cTn>
                                        <p:tgtEl>
                                          <p:spTgt spid="6"/>
                                        </p:tgtEl>
                                        <p:attrNameLst>
                                          <p:attrName>style.color</p:attrName>
                                        </p:attrNameLst>
                                      </p:cBhvr>
                                      <p:to>
                                        <a:schemeClr val="accent2"/>
                                      </p:to>
                                    </p:animClr>
                                    <p:animClr clrSpc="rgb">
                                      <p:cBhvr>
                                        <p:cTn id="10" dur="2500" accel="50000" autoRev="1" fill="hold" tmFilter="0, 0; .33333, 1; 1, 1">
                                          <p:stCondLst>
                                            <p:cond delay="0"/>
                                          </p:stCondLst>
                                        </p:cTn>
                                        <p:tgtEl>
                                          <p:spTgt spid="6"/>
                                        </p:tgtEl>
                                        <p:attrNameLst>
                                          <p:attrName>fillcolor</p:attrName>
                                        </p:attrNameLst>
                                      </p:cBhvr>
                                      <p:to>
                                        <a:schemeClr val="accent2"/>
                                      </p:to>
                                    </p:animClr>
                                    <p:set>
                                      <p:cBhvr>
                                        <p:cTn id="11" dur="5000" fill="hold"/>
                                        <p:tgtEl>
                                          <p:spTgt spid="6"/>
                                        </p:tgtEl>
                                        <p:attrNameLst>
                                          <p:attrName>fill.type</p:attrName>
                                        </p:attrNameLst>
                                      </p:cBhvr>
                                      <p:to>
                                        <p:strVal val="solid"/>
                                      </p:to>
                                    </p:set>
                                    <p:set>
                                      <p:cBhvr>
                                        <p:cTn id="12" dur="5000" fill="hold"/>
                                        <p:tgtEl>
                                          <p:spTgt spid="6"/>
                                        </p:tgtEl>
                                        <p:attrNameLst>
                                          <p:attrName>fill.on</p:attrName>
                                        </p:attrNameLst>
                                      </p:cBhvr>
                                      <p:to>
                                        <p:strVal val="true"/>
                                      </p:to>
                                    </p:set>
                                    <p:animScale>
                                      <p:cBhvr>
                                        <p:cTn id="13" dur="2500" accel="50000" autoRev="1" fill="hold" tmFilter="0, 0; .33333, 1; 1, 1">
                                          <p:stCondLst>
                                            <p:cond delay="0"/>
                                          </p:stCondLst>
                                        </p:cTn>
                                        <p:tgtEl>
                                          <p:spTgt spid="6"/>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Oriel</Template>
  <TotalTime>1627</TotalTime>
  <Words>1223</Words>
  <Application>Microsoft Office PowerPoint</Application>
  <PresentationFormat>On-screen Show (4:3)</PresentationFormat>
  <Paragraphs>258</Paragraphs>
  <Slides>53</Slides>
  <Notes>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Oriel</vt:lpstr>
      <vt:lpstr>Non-steroidal anti-inflammatory drugs</vt:lpstr>
      <vt:lpstr>                                 BY</vt:lpstr>
      <vt:lpstr> OBJECTIVES</vt:lpstr>
      <vt:lpstr>     Objectives ( continue)</vt:lpstr>
      <vt:lpstr>Classification of NSAIDs</vt:lpstr>
      <vt:lpstr>NON- SLECTIVE -NON -STEROIDAL ANTI-INFLAMMATORY DRUGS</vt:lpstr>
      <vt:lpstr>ANALGESIC</vt:lpstr>
      <vt:lpstr>ANTIPYRETIC</vt:lpstr>
      <vt:lpstr>Pharmacokinetic</vt:lpstr>
      <vt:lpstr>DISCUSS </vt:lpstr>
      <vt:lpstr>MECHANISM OF ACTION OF N-NSAIDS</vt:lpstr>
      <vt:lpstr>Slide 12</vt:lpstr>
      <vt:lpstr> ASPIRIN is IRREVERSIBLY INactivates    CYCLOOXYGENAS ENZYMES</vt:lpstr>
      <vt:lpstr>Mechanism Of Action</vt:lpstr>
      <vt:lpstr> ( continue)</vt:lpstr>
      <vt:lpstr>Actions on the kidney</vt:lpstr>
      <vt:lpstr>Respiratory actions ( specific for aspirin)</vt:lpstr>
      <vt:lpstr>THERAPEUTIC USES SHARED BY NS-NSAIDs</vt:lpstr>
      <vt:lpstr>Slide 19</vt:lpstr>
      <vt:lpstr>Continue</vt:lpstr>
      <vt:lpstr>Adverse effects shared by N-NSAIDs</vt:lpstr>
      <vt:lpstr>Slide 22</vt:lpstr>
      <vt:lpstr> Clinical uses </vt:lpstr>
      <vt:lpstr>Slide 24</vt:lpstr>
      <vt:lpstr>  ( continue) </vt:lpstr>
      <vt:lpstr>Continue</vt:lpstr>
      <vt:lpstr>Adverse  Effects Related to  (A) Therapeutic Doses Of Aspirin</vt:lpstr>
      <vt:lpstr>( B)  LARGE  doses or Chronic use  of aspirin</vt:lpstr>
      <vt:lpstr>ADVERSE effects Related to High doses </vt:lpstr>
      <vt:lpstr>Contraindications </vt:lpstr>
      <vt:lpstr>Slide 31</vt:lpstr>
      <vt:lpstr>PARACETAMOL</vt:lpstr>
      <vt:lpstr>Therapeutic applications of   paracetamol as analgesic    &amp;     antipyretic</vt:lpstr>
      <vt:lpstr>Slide 34</vt:lpstr>
      <vt:lpstr>Adverse   Effects</vt:lpstr>
      <vt:lpstr>Slide 36</vt:lpstr>
      <vt:lpstr>DICLOFENAC</vt:lpstr>
      <vt:lpstr>Preparations of Diclofenac</vt:lpstr>
      <vt:lpstr>Continue</vt:lpstr>
      <vt:lpstr>Selective COX-2 inhibitors</vt:lpstr>
      <vt:lpstr>General adverse effects</vt:lpstr>
      <vt:lpstr>GENERAL CLINICAL USES</vt:lpstr>
      <vt:lpstr>Continue</vt:lpstr>
      <vt:lpstr>Celecoxib</vt:lpstr>
      <vt:lpstr>Slide 45</vt:lpstr>
      <vt:lpstr>Clinical uses &amp; Adverse effects</vt:lpstr>
      <vt:lpstr>Drug interactions</vt:lpstr>
      <vt:lpstr>Slide 48</vt:lpstr>
      <vt:lpstr>Slide 49</vt:lpstr>
      <vt:lpstr>Summary</vt:lpstr>
      <vt:lpstr>  Summary ( Continue)</vt:lpstr>
      <vt:lpstr>  Summary ( Continue)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Non-steroidal anti-inflammatory drugs</dc:title>
  <dc:creator>Nagwa</dc:creator>
  <cp:lastModifiedBy>Osama</cp:lastModifiedBy>
  <cp:revision>250</cp:revision>
  <dcterms:created xsi:type="dcterms:W3CDTF">2007-03-25T17:17:15Z</dcterms:created>
  <dcterms:modified xsi:type="dcterms:W3CDTF">2012-12-08T10:44:33Z</dcterms:modified>
</cp:coreProperties>
</file>