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9"/>
  </p:notesMasterIdLst>
  <p:sldIdLst>
    <p:sldId id="280" r:id="rId2"/>
    <p:sldId id="286" r:id="rId3"/>
    <p:sldId id="287" r:id="rId4"/>
    <p:sldId id="303" r:id="rId5"/>
    <p:sldId id="272" r:id="rId6"/>
    <p:sldId id="289" r:id="rId7"/>
    <p:sldId id="292" r:id="rId8"/>
    <p:sldId id="291" r:id="rId9"/>
    <p:sldId id="269" r:id="rId10"/>
    <p:sldId id="270" r:id="rId11"/>
    <p:sldId id="295" r:id="rId12"/>
    <p:sldId id="296" r:id="rId13"/>
    <p:sldId id="305" r:id="rId14"/>
    <p:sldId id="304" r:id="rId15"/>
    <p:sldId id="302" r:id="rId16"/>
    <p:sldId id="300" r:id="rId17"/>
    <p:sldId id="290" r:id="rId18"/>
    <p:sldId id="274" r:id="rId19"/>
    <p:sldId id="275" r:id="rId20"/>
    <p:sldId id="297" r:id="rId21"/>
    <p:sldId id="267" r:id="rId22"/>
    <p:sldId id="293" r:id="rId23"/>
    <p:sldId id="257" r:id="rId24"/>
    <p:sldId id="258" r:id="rId25"/>
    <p:sldId id="294" r:id="rId26"/>
    <p:sldId id="298" r:id="rId27"/>
    <p:sldId id="299" r:id="rId28"/>
  </p:sldIdLst>
  <p:sldSz cx="9144000" cy="6858000" type="screen4x3"/>
  <p:notesSz cx="6858000" cy="9144000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88" autoAdjust="0"/>
    <p:restoredTop sz="94660"/>
  </p:normalViewPr>
  <p:slideViewPr>
    <p:cSldViewPr>
      <p:cViewPr varScale="1">
        <p:scale>
          <a:sx n="66" d="100"/>
          <a:sy n="66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9566D891-8DDB-481C-8FBA-3B2D1E3FB943}" type="datetimeFigureOut">
              <a:rPr lang="ar-SA"/>
              <a:pPr>
                <a:defRPr/>
              </a:pPr>
              <a:t>03/02/34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8FFAF8C9-1A52-4F71-BA71-60635423301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0716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</p:grpSp>
        </p:grpSp>
      </p:grpSp>
      <p:sp>
        <p:nvSpPr>
          <p:cNvPr id="277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2D36-55DD-4D43-9AAF-4C915FCEC3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ACB9-DAD8-488D-9DDB-254C86401B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ABD8-F5E5-4960-95BC-D1379FDC7E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DF1E-8AFC-46F6-8C32-4A935ADEBA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97602B11-953A-4AD4-9936-8A76E0CEC986}" type="datetimeFigureOut">
              <a:rPr lang="en-US"/>
              <a:pPr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A2B20DE-6A01-4892-981B-DB03B5948E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AB72-7F61-47C5-A5A3-C29B41F6F2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93E1E-A20E-4735-BCFD-B025A7C77D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3AB7-103F-4AD2-8FD5-03A63F92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D84E-A10A-46D4-8FBC-F1D3CDB60E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F844-6AA6-4FCD-BDB4-7C60129D92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52257-2458-4DBA-B71D-3B465D33EA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B850-35CB-433B-8859-6F54D5C31F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E5E1-036C-49F6-B4B6-6BE83D4F1A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66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6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66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266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ar-SA"/>
                </a:p>
              </p:txBody>
            </p:sp>
          </p:grpSp>
        </p:grpSp>
      </p:grpSp>
      <p:sp>
        <p:nvSpPr>
          <p:cNvPr id="266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BEE1653-1D70-46ED-BD5F-1AF36D08E6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Autonomic Nervous System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Prof. </a:t>
            </a:r>
            <a:r>
              <a:rPr lang="en-US" sz="2800" b="1" dirty="0" err="1">
                <a:solidFill>
                  <a:srgbClr val="FFFF00"/>
                </a:solidFill>
              </a:rPr>
              <a:t>Alhaider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1434 </a:t>
            </a:r>
            <a:r>
              <a:rPr lang="en-US" sz="2800" b="1" dirty="0">
                <a:solidFill>
                  <a:srgbClr val="FFFF00"/>
                </a:solidFill>
              </a:rPr>
              <a:t>H</a:t>
            </a:r>
          </a:p>
          <a:p>
            <a:endParaRPr lang="en-US" sz="2800" b="1" dirty="0"/>
          </a:p>
          <a:p>
            <a:r>
              <a:rPr lang="en-US" sz="2800" b="1" dirty="0"/>
              <a:t>Revision of Physiology and Anatomy</a:t>
            </a:r>
          </a:p>
          <a:p>
            <a:endParaRPr lang="en-US" sz="2800" b="1" dirty="0"/>
          </a:p>
          <a:p>
            <a:r>
              <a:rPr lang="en-US" sz="2800" b="1" dirty="0"/>
              <a:t>What is the peripheral Nervous System?</a:t>
            </a:r>
          </a:p>
          <a:p>
            <a:endParaRPr lang="en-US" sz="2800" b="1" dirty="0"/>
          </a:p>
          <a:p>
            <a:r>
              <a:rPr lang="en-US" sz="2800" b="1" dirty="0"/>
              <a:t>What is the differences between autonomic and somatic?</a:t>
            </a:r>
          </a:p>
          <a:p>
            <a:endParaRPr lang="en-US" sz="2800" b="1" dirty="0"/>
          </a:p>
          <a:p>
            <a:r>
              <a:rPr lang="en-US" sz="2800" b="1" dirty="0"/>
              <a:t>Why </a:t>
            </a:r>
            <a:r>
              <a:rPr lang="en-US" sz="2800" dirty="0"/>
              <a:t> </a:t>
            </a:r>
            <a:r>
              <a:rPr lang="en-US" sz="2800" b="1" dirty="0"/>
              <a:t>is</a:t>
            </a:r>
            <a:r>
              <a:rPr lang="en-US" sz="2800" dirty="0"/>
              <a:t> </a:t>
            </a:r>
            <a:r>
              <a:rPr lang="en-US" sz="2800" b="1" dirty="0"/>
              <a:t>Acetylcholine an important neurotransmitter?  </a:t>
            </a:r>
          </a:p>
          <a:p>
            <a:endParaRPr lang="en-US" sz="2800" b="1" dirty="0"/>
          </a:p>
          <a:p>
            <a:r>
              <a:rPr lang="en-US" sz="2800" b="1" dirty="0"/>
              <a:t>Why ACH is not in clinical practice?</a:t>
            </a:r>
          </a:p>
          <a:p>
            <a:endParaRPr lang="en-US" sz="2800" b="1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99200" y="1020763"/>
            <a:ext cx="38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 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FF"/>
                </a:solidFill>
              </a:rPr>
              <a:t>Subtypes and characteristics of </a:t>
            </a:r>
            <a:r>
              <a:rPr lang="en-US" sz="2800" dirty="0" smtClean="0">
                <a:solidFill>
                  <a:srgbClr val="92D050"/>
                </a:solidFill>
              </a:rPr>
              <a:t>Cholinergic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br>
              <a:rPr lang="en-US" sz="2800" dirty="0" smtClean="0">
                <a:solidFill>
                  <a:srgbClr val="FF00FF"/>
                </a:solidFill>
              </a:rPr>
            </a:br>
            <a:r>
              <a:rPr lang="en-US" sz="2800" dirty="0" smtClean="0">
                <a:solidFill>
                  <a:srgbClr val="FF00FF"/>
                </a:solidFill>
              </a:rPr>
              <a:t>Receptors</a:t>
            </a:r>
          </a:p>
        </p:txBody>
      </p:sp>
      <p:graphicFrame>
        <p:nvGraphicFramePr>
          <p:cNvPr id="24636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7837745"/>
              </p:ext>
            </p:extLst>
          </p:nvPr>
        </p:nvGraphicFramePr>
        <p:xfrm>
          <a:off x="0" y="1600200"/>
          <a:ext cx="9144000" cy="5230368"/>
        </p:xfrm>
        <a:graphic>
          <a:graphicData uri="http://schemas.openxmlformats.org/drawingml/2006/table">
            <a:tbl>
              <a:tblPr rtl="1"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Postrecptor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mechanism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Structural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Other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Receptor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,DAG cascade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segments,G protein 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Nerves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Inhibition of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cAMP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production,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activation of K channels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segment,Gprotein-linked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Heart, nerves, smooth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2a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,cardiac 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,DAG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casaded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→↑cytosolic calcium released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 transmembrane segment ,G-protein 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Glands,smooth muscle,endothelium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2b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glandular 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Inhibition of cAMP producation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7membrane segment Gprotein linked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?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IP3 ,DAG,cascade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7membrane segment Gprotein linked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?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,K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depolarizing ion channel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Pentamer(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αβδγ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l-GR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Skeletal muscle neuromuscular junction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Muscle type,end plate 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,K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depolarizing ion channel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subunitss only as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β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l-GR" sz="12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Postganglionic cell body,dendrites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Neuronal type , ganglion 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/>
          </p:cNvSpPr>
          <p:nvPr>
            <p:ph type="subTitle" idx="1"/>
          </p:nvPr>
        </p:nvSpPr>
        <p:spPr>
          <a:xfrm>
            <a:off x="431800" y="800100"/>
            <a:ext cx="8280400" cy="5797550"/>
          </a:xfrm>
        </p:spPr>
        <p:txBody>
          <a:bodyPr/>
          <a:lstStyle/>
          <a:p>
            <a:pPr algn="l" rtl="0"/>
            <a:endParaRPr lang="en-US" sz="2800" b="1" smtClean="0">
              <a:solidFill>
                <a:schemeClr val="tx1"/>
              </a:solidFill>
            </a:endParaRPr>
          </a:p>
          <a:p>
            <a:pPr algn="l" rtl="0"/>
            <a:endParaRPr lang="en-US" sz="2800" b="1" smtClean="0">
              <a:solidFill>
                <a:schemeClr val="tx1"/>
              </a:solidFill>
            </a:endParaRPr>
          </a:p>
        </p:txBody>
      </p:sp>
      <p:graphicFrame>
        <p:nvGraphicFramePr>
          <p:cNvPr id="217130" name="Group 42"/>
          <p:cNvGraphicFramePr>
            <a:graphicFrameLocks noGrp="1"/>
          </p:cNvGraphicFramePr>
          <p:nvPr/>
        </p:nvGraphicFramePr>
        <p:xfrm>
          <a:off x="179388" y="260350"/>
          <a:ext cx="8812212" cy="6363589"/>
        </p:xfrm>
        <a:graphic>
          <a:graphicData uri="http://schemas.openxmlformats.org/drawingml/2006/table">
            <a:tbl>
              <a:tblPr rtl="1"/>
              <a:tblGrid>
                <a:gridCol w="4206875"/>
                <a:gridCol w="3032125"/>
                <a:gridCol w="1573212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Pharmacological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excitation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acid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Activation of phospholipase C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IP3 &amp;DAG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  Ca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Autonomic ganglia</a:t>
                      </a:r>
                    </a:p>
                    <a:p>
                      <a:pPr marL="358775" marR="0" lvl="2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gastric parietal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(Neural)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3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inhibition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Presynaptic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inhibition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Inhibition of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adenyl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cyclase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(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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Opening of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 channels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Presynaptic cholinergic fibers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M2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(Cardiac)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Inhibitory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Secretion of glands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Smooth muscle contraction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Vasodilatation (via NO)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Activation of phospholipase C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IP3 &amp; DAG.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 endothelium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3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Glandular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443" name="Group 59"/>
          <p:cNvGraphicFramePr>
            <a:graphicFrameLocks noGrp="1"/>
          </p:cNvGraphicFramePr>
          <p:nvPr>
            <p:ph sz="half" idx="2"/>
          </p:nvPr>
        </p:nvGraphicFramePr>
        <p:xfrm>
          <a:off x="107950" y="228600"/>
          <a:ext cx="8712200" cy="6480875"/>
        </p:xfrm>
        <a:graphic>
          <a:graphicData uri="http://schemas.openxmlformats.org/drawingml/2006/table">
            <a:tbl>
              <a:tblPr rtl="1"/>
              <a:tblGrid>
                <a:gridCol w="4171950"/>
                <a:gridCol w="454025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receptors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Peripheral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cholinoceptor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receptors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Central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cholinoceptor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 protein linked receptors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Ion channel linked receptors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all peripheral organs that receive postganglionic parasympathetic fibers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Autonomic ganglia (sympathetic &amp; parasympathetic)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stimulation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( Nn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1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(M2) inhibition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(M3) contraction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Adrenal medulla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(Nn)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release of catecholamines </a:t>
                      </a: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(Adrenaline &amp; Noradrenaline)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063">
                <a:tc>
                  <a:txBody>
                    <a:bodyPr/>
                    <a:lstStyle/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Smooth muscles (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GIT, urinary tract, bronchial muscles) </a:t>
                      </a:r>
                    </a:p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(M3)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Skeletal muscle (Neuromuscular junction)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(Nm) 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Excitatory or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inhibitory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Almost excitatory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/>
          </p:cNvSpPr>
          <p:nvPr>
            <p:ph type="body" idx="1"/>
          </p:nvPr>
        </p:nvSpPr>
        <p:spPr>
          <a:xfrm>
            <a:off x="250825" y="404813"/>
            <a:ext cx="8359775" cy="5691187"/>
          </a:xfrm>
        </p:spPr>
        <p:txBody>
          <a:bodyPr/>
          <a:lstStyle/>
          <a:p>
            <a:pPr algn="l" rtl="0">
              <a:buFont typeface="Arial" pitchFamily="34" charset="0"/>
              <a:buNone/>
            </a:pPr>
            <a:endParaRPr lang="en-US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endParaRPr lang="en-US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 I receptors :</a:t>
            </a:r>
            <a:r>
              <a:rPr 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ion channel linked receptors</a:t>
            </a:r>
          </a:p>
          <a:p>
            <a:pPr algn="l" rtl="0">
              <a:buFont typeface="Arial" pitchFamily="34" charset="0"/>
              <a:buNone/>
            </a:pPr>
            <a:endParaRPr lang="en-US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 Autonomic ganglia (Nn).</a:t>
            </a:r>
          </a:p>
          <a:p>
            <a:pPr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2. Adrenal medulla (Nn).</a:t>
            </a:r>
          </a:p>
          <a:p>
            <a:pPr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3. CNS (Nn)</a:t>
            </a:r>
          </a:p>
          <a:p>
            <a:pPr algn="l" rtl="0">
              <a:lnSpc>
                <a:spcPct val="85000"/>
              </a:lnSpc>
              <a:buFont typeface="Arial" pitchFamily="34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3.Neuromuscular junction (Nm)</a:t>
            </a:r>
          </a:p>
        </p:txBody>
      </p:sp>
      <p:sp>
        <p:nvSpPr>
          <p:cNvPr id="212995" name="Rectangle 3"/>
          <p:cNvSpPr>
            <a:spLocks/>
          </p:cNvSpPr>
          <p:nvPr/>
        </p:nvSpPr>
        <p:spPr bwMode="auto">
          <a:xfrm>
            <a:off x="381000" y="381000"/>
            <a:ext cx="7920038" cy="882650"/>
          </a:xfrm>
          <a:prstGeom prst="rect">
            <a:avLst/>
          </a:prstGeom>
          <a:solidFill>
            <a:srgbClr val="DBA39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Nicotinic receptors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Based on  the receptor type, Acetylcholine has two main effects:</a:t>
            </a:r>
          </a:p>
          <a:p>
            <a:pPr lvl="1" algn="l" rtl="0"/>
            <a:r>
              <a:rPr lang="en-US" dirty="0" smtClean="0"/>
              <a:t>1)  Cholinergic  (</a:t>
            </a:r>
            <a:r>
              <a:rPr lang="en-US" dirty="0" err="1" smtClean="0"/>
              <a:t>cholinomimetics</a:t>
            </a:r>
            <a:r>
              <a:rPr lang="en-US" dirty="0" smtClean="0"/>
              <a:t>) actions</a:t>
            </a:r>
          </a:p>
          <a:p>
            <a:pPr lvl="1" algn="l" rtl="0"/>
            <a:r>
              <a:rPr lang="en-US" dirty="0" smtClean="0"/>
              <a:t>2) Nicotinic Actions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Nicotinic Actions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323850" y="260350"/>
            <a:ext cx="86677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Skeletal muscles: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Low conc.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muscle contraction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High conc.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persistent depolarization &amp; paralysis.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Ganglia: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stimulation of sympathetic &amp; parasympathetic ganglia.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Adrenal medulla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release of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catecholamines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(A &amp; NA).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dirty="0" smtClean="0"/>
              <a:t> </a:t>
            </a:r>
            <a:r>
              <a:rPr lang="en-US" dirty="0" smtClean="0"/>
              <a:t>Features of Good Directly Acting Cholinergic Drugs </a:t>
            </a:r>
            <a:endParaRPr lang="ar-S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/>
              <a:t>Since Ach is not specific and easily destroyed by Cholinesterase, thus it is very essential to obtain </a:t>
            </a:r>
            <a:r>
              <a:rPr lang="en-US" sz="3600" b="1" dirty="0" smtClean="0">
                <a:solidFill>
                  <a:srgbClr val="FF0000"/>
                </a:solidFill>
              </a:rPr>
              <a:t>Cholinergic </a:t>
            </a:r>
            <a:r>
              <a:rPr lang="en-US" sz="3600" b="1" dirty="0" smtClean="0">
                <a:solidFill>
                  <a:srgbClr val="FF0000"/>
                </a:solidFill>
              </a:rPr>
              <a:t>Drugs </a:t>
            </a:r>
            <a:r>
              <a:rPr lang="en-US" sz="3600" dirty="0" smtClean="0"/>
              <a:t>that </a:t>
            </a:r>
            <a:r>
              <a:rPr lang="en-US" sz="3600" dirty="0" smtClean="0"/>
              <a:t>have </a:t>
            </a:r>
            <a:r>
              <a:rPr lang="en-US" sz="3600" dirty="0" smtClean="0">
                <a:solidFill>
                  <a:srgbClr val="FF0000"/>
                </a:solidFill>
              </a:rPr>
              <a:t>low </a:t>
            </a:r>
            <a:r>
              <a:rPr lang="en-US" sz="3600" dirty="0" smtClean="0">
                <a:solidFill>
                  <a:srgbClr val="FF0000"/>
                </a:solidFill>
              </a:rPr>
              <a:t>nicotinic activity, high </a:t>
            </a:r>
            <a:r>
              <a:rPr lang="en-US" sz="3600" dirty="0" err="1" smtClean="0">
                <a:solidFill>
                  <a:srgbClr val="FF0000"/>
                </a:solidFill>
              </a:rPr>
              <a:t>muscarenic</a:t>
            </a:r>
            <a:r>
              <a:rPr lang="en-US" sz="3600" dirty="0" smtClean="0">
                <a:solidFill>
                  <a:srgbClr val="FF0000"/>
                </a:solidFill>
              </a:rPr>
              <a:t> selectivity but </a:t>
            </a:r>
            <a:r>
              <a:rPr lang="en-US" sz="3600" dirty="0" smtClean="0">
                <a:solidFill>
                  <a:srgbClr val="FFFF00"/>
                </a:solidFill>
              </a:rPr>
              <a:t>with low susceptibility to cholinesterase</a:t>
            </a:r>
            <a:r>
              <a:rPr lang="en-US" sz="3600" dirty="0" smtClean="0"/>
              <a:t>.  (See Figure)</a:t>
            </a:r>
          </a:p>
          <a:p>
            <a:pPr algn="l" rtl="0" eaLnBrk="1" hangingPunct="1">
              <a:defRPr/>
            </a:pPr>
            <a:r>
              <a:rPr lang="en-US" sz="3600" dirty="0" smtClean="0"/>
              <a:t>Which drug that has such features</a:t>
            </a:r>
            <a:r>
              <a:rPr lang="en-US" dirty="0" smtClean="0"/>
              <a:t>?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35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By the end of this lecture the student should know</a:t>
            </a:r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Classification of nervous system.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Describe the various steps in cholinergic transmission.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Mention the different types, locations and actions of cholinergic receptors.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Describe the effects of acetylcholine on major organs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Classify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cholinomimetic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drugs.</a:t>
            </a:r>
          </a:p>
          <a:p>
            <a:pPr algn="l" rtl="0" eaLnBrk="1" hangingPunct="1"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Describe the kinetics, actions and uses of direct  acting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cholinomimetic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drugs. </a:t>
            </a:r>
          </a:p>
          <a:p>
            <a:pPr algn="l" rtl="0" eaLnBrk="1" hangingPunct="1">
              <a:defRPr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237" name="Group 93"/>
          <p:cNvGraphicFramePr>
            <a:graphicFrameLocks noGrp="1"/>
          </p:cNvGraphicFramePr>
          <p:nvPr/>
        </p:nvGraphicFramePr>
        <p:xfrm>
          <a:off x="76200" y="228600"/>
          <a:ext cx="8896350" cy="6087428"/>
        </p:xfrm>
        <a:graphic>
          <a:graphicData uri="http://schemas.openxmlformats.org/drawingml/2006/table">
            <a:tbl>
              <a:tblPr rtl="1"/>
              <a:tblGrid>
                <a:gridCol w="1885950"/>
                <a:gridCol w="1905000"/>
                <a:gridCol w="1828800"/>
                <a:gridCol w="1676400"/>
                <a:gridCol w="1600200"/>
              </a:tblGrid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Bethanechol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Pilocarpine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Complete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 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Oral,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oral,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756775" cy="6858000"/>
          </a:xfrm>
          <a:solidFill>
            <a:srgbClr val="0000FF"/>
          </a:solidFill>
        </p:spPr>
        <p:txBody>
          <a:bodyPr/>
          <a:lstStyle/>
          <a:p>
            <a:pPr marL="812800" indent="-812800" rtl="0" eaLnBrk="1" hangingPunct="1">
              <a:defRPr/>
            </a:pPr>
            <a:r>
              <a:rPr lang="en-US" sz="2800" b="1" dirty="0" smtClean="0">
                <a:solidFill>
                  <a:srgbClr val="FF00FF"/>
                </a:solidFill>
                <a:cs typeface="Times New Roman" pitchFamily="18" charset="0"/>
              </a:rPr>
              <a:t>(</a:t>
            </a:r>
            <a:r>
              <a:rPr lang="en-US" sz="2800" b="1" u="sng" dirty="0" smtClean="0">
                <a:solidFill>
                  <a:srgbClr val="FF00FF"/>
                </a:solidFill>
                <a:cs typeface="Times New Roman" pitchFamily="18" charset="0"/>
              </a:rPr>
              <a:t>Pharmacological Actions of </a:t>
            </a:r>
            <a:r>
              <a:rPr lang="en-US" sz="2800" b="1" u="sng" dirty="0" err="1" smtClean="0">
                <a:solidFill>
                  <a:srgbClr val="FF00FF"/>
                </a:solidFill>
                <a:cs typeface="Times New Roman" pitchFamily="18" charset="0"/>
              </a:rPr>
              <a:t>Cholinomimetic</a:t>
            </a:r>
            <a:r>
              <a:rPr lang="en-US" sz="2800" b="1" u="sng" dirty="0" smtClean="0">
                <a:solidFill>
                  <a:srgbClr val="FF00FF"/>
                </a:solidFill>
                <a:cs typeface="Times New Roman" pitchFamily="18" charset="0"/>
              </a:rPr>
              <a:t> Agents</a:t>
            </a:r>
            <a:r>
              <a:rPr lang="en-US" sz="2400" b="1" u="sng" dirty="0" smtClean="0">
                <a:solidFill>
                  <a:srgbClr val="FF00FF"/>
                </a:solidFill>
                <a:cs typeface="Times New Roman" pitchFamily="18" charset="0"/>
              </a:rPr>
              <a:t>)</a:t>
            </a:r>
          </a:p>
          <a:p>
            <a:pPr marL="812800" indent="-812800" algn="l" rtl="0" eaLnBrk="1" hangingPunct="1">
              <a:defRPr/>
            </a:pPr>
            <a:r>
              <a:rPr lang="en-US" sz="2400" b="1" u="sng" dirty="0" smtClean="0">
                <a:solidFill>
                  <a:srgbClr val="FF00FF"/>
                </a:solidFill>
                <a:cs typeface="Times New Roman" pitchFamily="18" charset="0"/>
              </a:rPr>
              <a:t>Note: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They are continuation of the physiological effects of </a:t>
            </a:r>
          </a:p>
          <a:p>
            <a:pPr marL="812800" indent="-812800"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	ACH.</a:t>
            </a:r>
          </a:p>
          <a:p>
            <a:pPr marL="812800" indent="-812800" algn="l" rtl="0" eaLnBrk="1" hangingPunct="1">
              <a:buFontTx/>
              <a:buAutoNum type="alphaUcParenR"/>
              <a:defRPr/>
            </a:pPr>
            <a:r>
              <a:rPr 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Directly Acting Drugs</a:t>
            </a:r>
          </a:p>
          <a:p>
            <a:pPr marL="1168400" lvl="1" indent="-711200" algn="l" rtl="0" eaLnBrk="1" hangingPunct="1">
              <a:buFontTx/>
              <a:buAutoNum type="arabicParenR"/>
              <a:defRPr/>
            </a:pPr>
            <a:r>
              <a:rPr lang="en-US" sz="2400" b="1" dirty="0" smtClean="0">
                <a:solidFill>
                  <a:srgbClr val="0099FF"/>
                </a:solidFill>
                <a:cs typeface="Times New Roman" pitchFamily="18" charset="0"/>
              </a:rPr>
              <a:t>Effect on Eye (M3)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(contraction of circular muscle leading </a:t>
            </a:r>
          </a:p>
          <a:p>
            <a:pPr marL="1168400" lvl="1" indent="-711200" algn="l" rtl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	to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miosis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and contraction of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ciliary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muscle leading to accommodation for near vision). Both effects are</a:t>
            </a:r>
          </a:p>
          <a:p>
            <a:pPr marL="1168400" lvl="1" indent="-711200" algn="l" rtl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      utilized in the Rx of Glaucoma to decrease intraocular pressure.</a:t>
            </a:r>
          </a:p>
          <a:p>
            <a:pPr marL="1168400" lvl="1" indent="-711200" algn="l" rtl="0" eaLnBrk="1" hangingPunct="1">
              <a:buFontTx/>
              <a:buAutoNum type="arabicParenR"/>
              <a:defRPr/>
            </a:pPr>
            <a:r>
              <a:rPr lang="en-US" sz="2400" b="1" dirty="0" smtClean="0">
                <a:solidFill>
                  <a:srgbClr val="0099FF"/>
                </a:solidFill>
                <a:cs typeface="Times New Roman" pitchFamily="18" charset="0"/>
              </a:rPr>
              <a:t>Effects on CVS: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here remember the </a:t>
            </a:r>
            <a:r>
              <a:rPr lang="en-US" sz="2400" b="1" dirty="0" err="1" smtClean="0">
                <a:solidFill>
                  <a:srgbClr val="FFFF00"/>
                </a:solidFill>
                <a:cs typeface="Times New Roman" pitchFamily="18" charset="0"/>
              </a:rPr>
              <a:t>repolarizing</a:t>
            </a: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       action mediated by stimulation of M</a:t>
            </a:r>
            <a:r>
              <a:rPr lang="en-US" sz="2400" b="1" baseline="-30000" dirty="0" smtClean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receptor.</a:t>
            </a:r>
          </a:p>
          <a:p>
            <a:pPr marL="1524000" lvl="2" indent="-609600" algn="l" rtl="0" eaLnBrk="1" hangingPunct="1">
              <a:buFontTx/>
              <a:buAutoNum type="romanLcParenR"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AV and SA nodes:  decrease rate of depolarization</a:t>
            </a: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      and conduction in the nodes leading to </a:t>
            </a:r>
            <a:r>
              <a:rPr lang="en-US" b="1" dirty="0" err="1" smtClean="0">
                <a:solidFill>
                  <a:srgbClr val="FFFF00"/>
                </a:solidFill>
                <a:cs typeface="Times New Roman" pitchFamily="18" charset="0"/>
              </a:rPr>
              <a:t>bradycardia</a:t>
            </a:r>
            <a:endParaRPr lang="en-US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      at low doses.</a:t>
            </a:r>
          </a:p>
          <a:p>
            <a:pPr marL="812800" indent="-812800" algn="l" rtl="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What will happen if high concentration of Ach were given</a:t>
            </a:r>
            <a:r>
              <a:rPr 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Muscarinic actions</a:t>
            </a:r>
          </a:p>
        </p:txBody>
      </p:sp>
      <p:graphicFrame>
        <p:nvGraphicFramePr>
          <p:cNvPr id="276603" name="Group 123"/>
          <p:cNvGraphicFramePr>
            <a:graphicFrameLocks noGrp="1"/>
          </p:cNvGraphicFramePr>
          <p:nvPr>
            <p:ph sz="half" idx="2"/>
          </p:nvPr>
        </p:nvGraphicFramePr>
        <p:xfrm>
          <a:off x="250825" y="785813"/>
          <a:ext cx="8713788" cy="5500689"/>
        </p:xfrm>
        <a:graphic>
          <a:graphicData uri="http://schemas.openxmlformats.org/drawingml/2006/table">
            <a:tbl>
              <a:tblPr rtl="1"/>
              <a:tblGrid>
                <a:gridCol w="6831013"/>
                <a:gridCol w="18827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bradycardia (   heart rate )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Release of NO (EDRF)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bronchial secretion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peristalsis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sphincter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of sweat, saliva, lacrimal, bronchial, intestinal secretions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3" name="Line 20"/>
          <p:cNvSpPr>
            <a:spLocks noChangeShapeType="1"/>
          </p:cNvSpPr>
          <p:nvPr/>
        </p:nvSpPr>
        <p:spPr bwMode="auto">
          <a:xfrm>
            <a:off x="4038600" y="1905000"/>
            <a:ext cx="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894388"/>
          </a:xfrm>
        </p:spPr>
        <p:txBody>
          <a:bodyPr/>
          <a:lstStyle/>
          <a:p>
            <a:pPr marL="1524000" lvl="2" indent="-609600" algn="l" rtl="0" eaLnBrk="1" hangingPunct="1">
              <a:buFontTx/>
              <a:buAutoNum type="romanLcParenR" startAt="2"/>
              <a:defRPr/>
            </a:pPr>
            <a:r>
              <a:rPr lang="en-US" sz="2000" b="1" dirty="0" err="1" smtClean="0">
                <a:solidFill>
                  <a:srgbClr val="FF00FF"/>
                </a:solidFill>
                <a:cs typeface="Times New Roman" pitchFamily="18" charset="0"/>
              </a:rPr>
              <a:t>Atrail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 muscle: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decrease conductivity and</a:t>
            </a: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sz="2000" b="1" dirty="0" smtClean="0">
                <a:cs typeface="Times New Roman" pitchFamily="18" charset="0"/>
              </a:rPr>
              <a:t>     contractility.</a:t>
            </a: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iii)  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Ventricles: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no effect Why?</a:t>
            </a:r>
          </a:p>
          <a:p>
            <a:pPr marL="1524000" lvl="2" indent="-609600" algn="l" rtl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iv)  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Blood vessels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(</a:t>
            </a:r>
            <a:r>
              <a:rPr lang="en-US" sz="2000" b="1" dirty="0" err="1" smtClean="0">
                <a:cs typeface="Times New Roman" pitchFamily="18" charset="0"/>
              </a:rPr>
              <a:t>vasodilation</a:t>
            </a:r>
            <a:r>
              <a:rPr lang="en-US" sz="2000" b="1" dirty="0" smtClean="0">
                <a:cs typeface="Times New Roman" pitchFamily="18" charset="0"/>
              </a:rPr>
              <a:t> How?).</a:t>
            </a:r>
          </a:p>
          <a:p>
            <a:pPr marL="812800" indent="-812800" algn="l" rtl="0" eaLnBrk="1" hangingPunct="1">
              <a:defRPr/>
            </a:pPr>
            <a:endParaRPr lang="en-US" sz="2000" b="1" dirty="0" smtClean="0">
              <a:cs typeface="Times New Roman" pitchFamily="18" charset="0"/>
            </a:endParaRP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  <a:r>
              <a:rPr lang="en-US" sz="1800" b="1" dirty="0" smtClean="0">
                <a:cs typeface="Times New Roman" pitchFamily="18" charset="0"/>
              </a:rPr>
              <a:t>Here remember EFFECTS that are mediated by stimulation of M</a:t>
            </a:r>
            <a:r>
              <a:rPr lang="en-US" sz="1800" b="1" baseline="-30000" dirty="0" smtClean="0">
                <a:cs typeface="Times New Roman" pitchFamily="18" charset="0"/>
              </a:rPr>
              <a:t>1</a:t>
            </a:r>
            <a:r>
              <a:rPr lang="en-US" sz="1800" b="1" dirty="0" smtClean="0">
                <a:cs typeface="Times New Roman" pitchFamily="18" charset="0"/>
              </a:rPr>
              <a:t> and M</a:t>
            </a:r>
            <a:r>
              <a:rPr lang="en-US" sz="1800" b="1" baseline="-30000" dirty="0" smtClean="0">
                <a:cs typeface="Times New Roman" pitchFamily="18" charset="0"/>
              </a:rPr>
              <a:t>3</a:t>
            </a:r>
            <a:r>
              <a:rPr lang="en-US" sz="1800" b="1" dirty="0" smtClean="0">
                <a:cs typeface="Times New Roman" pitchFamily="18" charset="0"/>
              </a:rPr>
              <a:t>.</a:t>
            </a:r>
          </a:p>
          <a:p>
            <a:pPr marL="1524000" lvl="2" indent="-609600" algn="l" rtl="0" eaLnBrk="1" hangingPunct="1">
              <a:buFontTx/>
              <a:buAutoNum type="romanUcParenR"/>
              <a:defRPr/>
            </a:pP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Lung: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Bronchoconstriction</a:t>
            </a:r>
            <a:r>
              <a:rPr lang="en-US" sz="2000" b="1" dirty="0" smtClean="0">
                <a:cs typeface="Times New Roman" pitchFamily="18" charset="0"/>
              </a:rPr>
              <a:t> </a:t>
            </a:r>
          </a:p>
          <a:p>
            <a:pPr marL="1524000" lvl="2" indent="-609600" algn="l" rtl="0" eaLnBrk="1" hangingPunct="1">
              <a:buFontTx/>
              <a:buAutoNum type="romanUcParenR"/>
              <a:defRPr/>
            </a:pP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GIT: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increase the tone and motility leading to diarrhea and cramps.</a:t>
            </a:r>
          </a:p>
          <a:p>
            <a:pPr marL="1524000" lvl="2" indent="-609600" algn="l" rtl="0" eaLnBrk="1" hangingPunct="1">
              <a:buFontTx/>
              <a:buAutoNum type="romanUcParenR"/>
              <a:defRPr/>
            </a:pP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Bladder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(</a:t>
            </a:r>
            <a:r>
              <a:rPr lang="en-US" sz="2000" b="1" dirty="0" err="1" smtClean="0">
                <a:cs typeface="Times New Roman" pitchFamily="18" charset="0"/>
              </a:rPr>
              <a:t>destrusor</a:t>
            </a:r>
            <a:r>
              <a:rPr lang="en-US" sz="2000" b="1" dirty="0" smtClean="0">
                <a:cs typeface="Times New Roman" pitchFamily="18" charset="0"/>
              </a:rPr>
              <a:t> (contraction) </a:t>
            </a:r>
            <a:r>
              <a:rPr lang="en-US" sz="2000" b="1" dirty="0" err="1" smtClean="0">
                <a:cs typeface="Times New Roman" pitchFamily="18" charset="0"/>
              </a:rPr>
              <a:t>vs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sphincher</a:t>
            </a:r>
            <a:r>
              <a:rPr lang="en-US" sz="2000" b="1" dirty="0" smtClean="0">
                <a:cs typeface="Times New Roman" pitchFamily="18" charset="0"/>
              </a:rPr>
              <a:t> (Relaxation)</a:t>
            </a:r>
          </a:p>
          <a:p>
            <a:pPr marL="812800" indent="-812800" algn="l" rtl="0" eaLnBrk="1" hangingPunct="1">
              <a:defRPr/>
            </a:pPr>
            <a:r>
              <a:rPr lang="en-US" sz="2000" b="1" dirty="0" smtClean="0">
                <a:cs typeface="Times New Roman" pitchFamily="18" charset="0"/>
              </a:rPr>
              <a:t>What are the clinical significant of such effects?</a:t>
            </a: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4)  </a:t>
            </a: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Effects on Glands (Exocrine) (M3)</a:t>
            </a:r>
          </a:p>
          <a:p>
            <a:pPr marL="812800" indent="-812800" algn="l" rtl="0"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</a:t>
            </a:r>
          </a:p>
          <a:p>
            <a:pPr marL="1168400" lvl="1" indent="-711200"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FF"/>
                </a:solidFill>
                <a:cs typeface="Times New Roman" pitchFamily="18" charset="0"/>
              </a:rPr>
              <a:t>5)  Effects on 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7029450"/>
          </a:xfrm>
        </p:spPr>
        <p:txBody>
          <a:bodyPr/>
          <a:lstStyle/>
          <a:p>
            <a:pPr marL="990600" lvl="1" indent="-5334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5)   </a:t>
            </a:r>
            <a:r>
              <a:rPr lang="en-US" sz="2400" b="1" dirty="0" smtClean="0">
                <a:solidFill>
                  <a:srgbClr val="FF00FF"/>
                </a:solidFill>
                <a:cs typeface="Times New Roman" pitchFamily="18" charset="0"/>
              </a:rPr>
              <a:t>Effects on Neuromuscular Junction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(Nicotinic Receptors)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	Very important and related to the clinical uses.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 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What are the </a:t>
            </a:r>
            <a:r>
              <a:rPr lang="en-US" sz="2400" b="1" dirty="0" err="1" smtClean="0">
                <a:cs typeface="Times New Roman" pitchFamily="18" charset="0"/>
              </a:rPr>
              <a:t>the</a:t>
            </a:r>
            <a:r>
              <a:rPr lang="en-US" sz="2400" b="1" dirty="0" smtClean="0">
                <a:cs typeface="Times New Roman" pitchFamily="18" charset="0"/>
              </a:rPr>
              <a:t> naturally </a:t>
            </a:r>
            <a:r>
              <a:rPr lang="en-US" sz="2400" b="1" dirty="0" err="1" smtClean="0">
                <a:cs typeface="Times New Roman" pitchFamily="18" charset="0"/>
              </a:rPr>
              <a:t>occuring</a:t>
            </a:r>
            <a:r>
              <a:rPr lang="en-US" sz="2400" b="1" dirty="0" smtClean="0">
                <a:cs typeface="Times New Roman" pitchFamily="18" charset="0"/>
              </a:rPr>
              <a:t> alkaloids (</a:t>
            </a:r>
            <a:r>
              <a:rPr lang="en-US" sz="2400" b="1" dirty="0" err="1" smtClean="0">
                <a:cs typeface="Times New Roman" pitchFamily="18" charset="0"/>
              </a:rPr>
              <a:t>e.g</a:t>
            </a:r>
            <a:r>
              <a:rPr lang="en-US" sz="2400" b="1" dirty="0" smtClean="0">
                <a:cs typeface="Times New Roman" pitchFamily="18" charset="0"/>
              </a:rPr>
              <a:t>: </a:t>
            </a:r>
            <a:r>
              <a:rPr lang="en-US" sz="2400" b="1" dirty="0" err="1" smtClean="0">
                <a:cs typeface="Times New Roman" pitchFamily="18" charset="0"/>
              </a:rPr>
              <a:t>Pilocarpine</a:t>
            </a:r>
            <a:r>
              <a:rPr lang="en-US" sz="2400" b="1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Oxotremorine</a:t>
            </a:r>
            <a:r>
              <a:rPr lang="en-US" sz="2400" b="1" dirty="0" smtClean="0">
                <a:cs typeface="Times New Roman" pitchFamily="18" charset="0"/>
              </a:rPr>
              <a:t> and </a:t>
            </a:r>
            <a:r>
              <a:rPr lang="en-US" sz="2400" b="1" dirty="0" err="1" smtClean="0">
                <a:cs typeface="Times New Roman" pitchFamily="18" charset="0"/>
              </a:rPr>
              <a:t>Muscarine</a:t>
            </a:r>
            <a:r>
              <a:rPr lang="en-US" sz="2400" b="1" dirty="0" smtClean="0">
                <a:cs typeface="Times New Roman" pitchFamily="18" charset="0"/>
              </a:rPr>
              <a:t>) ?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What is mushrooms poisoning?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sz="2400" b="1" dirty="0" smtClean="0">
              <a:cs typeface="Times New Roman" pitchFamily="18" charset="0"/>
            </a:endParaRP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237" name="Group 93"/>
          <p:cNvGraphicFramePr>
            <a:graphicFrameLocks noGrp="1"/>
          </p:cNvGraphicFramePr>
          <p:nvPr/>
        </p:nvGraphicFramePr>
        <p:xfrm>
          <a:off x="76200" y="228600"/>
          <a:ext cx="8896350" cy="6087428"/>
        </p:xfrm>
        <a:graphic>
          <a:graphicData uri="http://schemas.openxmlformats.org/drawingml/2006/table">
            <a:tbl>
              <a:tblPr rtl="1"/>
              <a:tblGrid>
                <a:gridCol w="1885950"/>
                <a:gridCol w="1905000"/>
                <a:gridCol w="1828800"/>
                <a:gridCol w="1676400"/>
                <a:gridCol w="1600200"/>
              </a:tblGrid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Bethanechol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Pilocarpine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Complete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 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NOT hydrolyzed by cholinesterase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Hydrolyzed by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cholinesterase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Metabolism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Longer (++)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Oral, S.C.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Oral,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oral,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eye drops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56" name="Group 64"/>
          <p:cNvGraphicFramePr>
            <a:graphicFrameLocks noGrp="1"/>
          </p:cNvGraphicFramePr>
          <p:nvPr>
            <p:ph type="subTitle" idx="1"/>
          </p:nvPr>
        </p:nvGraphicFramePr>
        <p:xfrm>
          <a:off x="228600" y="228600"/>
          <a:ext cx="8763000" cy="6266815"/>
        </p:xfrm>
        <a:graphic>
          <a:graphicData uri="http://schemas.openxmlformats.org/drawingml/2006/table">
            <a:tbl>
              <a:tblPr rtl="1"/>
              <a:tblGrid>
                <a:gridCol w="2066925"/>
                <a:gridCol w="1776412"/>
                <a:gridCol w="1871663"/>
                <a:gridCol w="1676400"/>
                <a:gridCol w="13716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Bethanechol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Carbachol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Pilocarpine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Muscarinic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GIT, Urinary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Eye, GIT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on eye,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Selectivity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NO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Xerostomia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  <a:endParaRPr kumimoji="0" lang="ar-SA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496300" cy="6337300"/>
          </a:xfrm>
        </p:spPr>
        <p:txBody>
          <a:bodyPr/>
          <a:lstStyle/>
          <a:p>
            <a:pPr marL="0" indent="112713" algn="l" rtl="0">
              <a:buFont typeface="Arial" pitchFamily="34" charset="0"/>
              <a:buNone/>
            </a:pPr>
            <a:r>
              <a:rPr lang="en-US" b="1" dirty="0" smtClean="0">
                <a:solidFill>
                  <a:srgbClr val="CC0066"/>
                </a:solidFill>
              </a:rPr>
              <a:t>New  Drugs </a:t>
            </a:r>
          </a:p>
          <a:p>
            <a:pPr marL="0" indent="112713" algn="l" rtl="0">
              <a:buFont typeface="Arial" pitchFamily="34" charset="0"/>
              <a:buNone/>
            </a:pPr>
            <a:r>
              <a:rPr lang="en-US" b="1" dirty="0" err="1" smtClean="0">
                <a:solidFill>
                  <a:srgbClr val="CC0066"/>
                </a:solidFill>
              </a:rPr>
              <a:t>Cevimeline</a:t>
            </a:r>
            <a:r>
              <a:rPr lang="en-US" b="1" dirty="0" smtClean="0">
                <a:solidFill>
                  <a:srgbClr val="CC0066"/>
                </a:solidFill>
              </a:rPr>
              <a:t> </a:t>
            </a:r>
          </a:p>
          <a:p>
            <a:pPr marL="292100" lvl="1" indent="0" algn="l" rtl="0"/>
            <a:r>
              <a:rPr lang="en-US" b="1" dirty="0" smtClean="0"/>
              <a:t>Direct acting </a:t>
            </a:r>
            <a:r>
              <a:rPr lang="en-US" b="1" dirty="0" err="1" smtClean="0"/>
              <a:t>cholinomimetics</a:t>
            </a:r>
            <a:endParaRPr lang="en-US" b="1" dirty="0" smtClean="0"/>
          </a:p>
          <a:p>
            <a:pPr marL="292100" lvl="1" indent="0" algn="l" rtl="0"/>
            <a:r>
              <a:rPr lang="en-US" b="1" dirty="0" smtClean="0"/>
              <a:t>A </a:t>
            </a:r>
            <a:r>
              <a:rPr lang="en-US" b="1" dirty="0" err="1" smtClean="0"/>
              <a:t>muscarinic</a:t>
            </a:r>
            <a:r>
              <a:rPr lang="en-US" b="1" dirty="0" smtClean="0"/>
              <a:t> agonist, with particular effect on </a:t>
            </a:r>
            <a:r>
              <a:rPr lang="en-US" b="1" dirty="0" smtClean="0"/>
              <a:t>M3 receptors</a:t>
            </a:r>
            <a:endParaRPr lang="en-US" b="1" dirty="0" smtClean="0"/>
          </a:p>
          <a:p>
            <a:pPr marL="292100" lvl="1" indent="0" algn="l" rtl="0"/>
            <a:r>
              <a:rPr lang="en-US" b="1" dirty="0" smtClean="0"/>
              <a:t>It is given orally.</a:t>
            </a:r>
          </a:p>
          <a:p>
            <a:pPr marL="292100" lvl="1" indent="0" algn="l" rtl="0"/>
            <a:r>
              <a:rPr lang="en-US" b="1" dirty="0" smtClean="0"/>
              <a:t>Increased salivation.</a:t>
            </a:r>
          </a:p>
          <a:p>
            <a:pPr marL="292100" lvl="1" indent="0" algn="l" rtl="0"/>
            <a:r>
              <a:rPr lang="en-US" b="1" dirty="0" smtClean="0"/>
              <a:t>Used for treatment of dry mouth symptom associated with </a:t>
            </a:r>
            <a:r>
              <a:rPr lang="en-US" b="1" dirty="0" err="1" smtClean="0"/>
              <a:t>Sjogren's</a:t>
            </a:r>
            <a:r>
              <a:rPr lang="en-US" b="1" dirty="0" smtClean="0"/>
              <a:t> syndrome.</a:t>
            </a:r>
          </a:p>
          <a:p>
            <a:pPr marL="0" indent="112713" algn="l" rtl="0">
              <a:buFont typeface="Arial" pitchFamily="34" charset="0"/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19250" y="260350"/>
            <a:ext cx="5545138" cy="6477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Nervous system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42988" y="1341438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Peripheral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87900" y="1268413"/>
            <a:ext cx="33845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Central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42988" y="2565400"/>
            <a:ext cx="30241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Efferent Division</a:t>
            </a:r>
            <a:r>
              <a:rPr lang="en-US" sz="24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87900" y="2492375"/>
            <a:ext cx="33845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Afferent Division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042988" y="378936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Autonomic nervous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787900" y="3789363"/>
            <a:ext cx="34559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Somatic 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system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2484438" y="45815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555875" y="5300663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555875" y="58769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555875" y="6524625"/>
            <a:ext cx="503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59113" y="50847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Enteric nervous system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132138" y="5661025"/>
            <a:ext cx="3983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Parasympathetic nervous system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132138" y="6237288"/>
            <a:ext cx="348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Sympathetic nervous system</a:t>
            </a: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411413" y="220503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484438" y="34290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219700" y="23495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2514600" y="35814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5334000" y="3581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>
            <a:off x="2411413" y="2349500"/>
            <a:ext cx="281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Why Acetylcholine is very important neurotransmitter?</a:t>
            </a:r>
          </a:p>
          <a:p>
            <a:pPr algn="l" rtl="0"/>
            <a:r>
              <a:rPr lang="en-US" dirty="0" smtClean="0"/>
              <a:t>See the Next  Figure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rvous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>
          <a:xfrm>
            <a:off x="250825" y="260350"/>
            <a:ext cx="8713788" cy="63373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Biosynthesis and pathway of Acetylcholine</a:t>
            </a:r>
          </a:p>
          <a:p>
            <a:pPr algn="l" rtl="0" eaLnBrk="1" hangingPunct="1">
              <a:defRPr/>
            </a:pPr>
            <a:r>
              <a:rPr lang="en-US" dirty="0" smtClean="0"/>
              <a:t>(Cholinergic Transmission)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83188" cy="647700"/>
          </a:xfrm>
          <a:solidFill>
            <a:schemeClr val="accent2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Cholinergic transmission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>
            <a:lum bright="-22000" contrast="46000"/>
          </a:blip>
          <a:srcRect/>
          <a:stretch>
            <a:fillRect/>
          </a:stretch>
        </p:blipFill>
        <p:spPr bwMode="auto">
          <a:xfrm>
            <a:off x="152400" y="836613"/>
            <a:ext cx="8740775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"/>
          </a:xfrm>
        </p:spPr>
        <p:txBody>
          <a:bodyPr/>
          <a:lstStyle/>
          <a:p>
            <a:pPr rtl="0" eaLnBrk="1" hangingPunct="1">
              <a:defRPr/>
            </a:pPr>
            <a:r>
              <a:rPr lang="ar-SA" sz="4000" smtClean="0"/>
              <a:t>		</a:t>
            </a:r>
            <a:endParaRPr 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FF"/>
                </a:solidFill>
              </a:rPr>
              <a:t>CHOLINOMIMETIC AGENTS</a:t>
            </a: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			</a:t>
            </a:r>
            <a:r>
              <a:rPr lang="en-US" sz="1800" b="1" dirty="0" smtClean="0">
                <a:solidFill>
                  <a:srgbClr val="FFFF00"/>
                </a:solidFill>
              </a:rPr>
              <a:t>Nerve		Heart		glands and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			endothelium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Alkaloids							“Reversible”														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       </a:t>
            </a:r>
            <a:r>
              <a:rPr lang="en-US" sz="1800" b="1" dirty="0" err="1" smtClean="0">
                <a:solidFill>
                  <a:srgbClr val="FFFF00"/>
                </a:solidFill>
              </a:rPr>
              <a:t>Muscarinic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</a:t>
            </a:r>
            <a:r>
              <a:rPr lang="en-US" sz="1800" b="1" dirty="0" smtClean="0"/>
              <a:t>Direct-acting</a:t>
            </a:r>
            <a:r>
              <a:rPr lang="en-US" sz="1800" b="1" dirty="0" smtClean="0">
                <a:solidFill>
                  <a:srgbClr val="FFFF00"/>
                </a:solidFill>
              </a:rPr>
              <a:t>	       Receptors		 Ach        </a:t>
            </a:r>
            <a:r>
              <a:rPr lang="en-US" sz="1800" b="1" dirty="0" smtClean="0"/>
              <a:t>Indirect acting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    </a:t>
            </a:r>
            <a:r>
              <a:rPr lang="en-US" sz="1800" b="1" dirty="0" smtClean="0"/>
              <a:t>drugs</a:t>
            </a:r>
            <a:r>
              <a:rPr lang="en-US" sz="1800" b="1" dirty="0" smtClean="0">
                <a:solidFill>
                  <a:srgbClr val="FFFF00"/>
                </a:solidFill>
              </a:rPr>
              <a:t>						   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Drugs</a:t>
            </a:r>
            <a:r>
              <a:rPr lang="en-US" sz="1800" b="1" dirty="0" smtClean="0">
                <a:solidFill>
                  <a:srgbClr val="FFFF00"/>
                </a:solidFill>
              </a:rPr>
              <a:t>   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       Nicotinic			     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				            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						“Irreversible”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err="1" smtClean="0">
                <a:solidFill>
                  <a:srgbClr val="FFFF00"/>
                </a:solidFill>
              </a:rPr>
              <a:t>Choline</a:t>
            </a:r>
            <a:r>
              <a:rPr lang="en-US" sz="1800" b="1" dirty="0" smtClean="0">
                <a:solidFill>
                  <a:srgbClr val="FFFF00"/>
                </a:solidFill>
              </a:rPr>
              <a:t> esters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			Neuromuscular		</a:t>
            </a:r>
            <a:r>
              <a:rPr lang="en-US" sz="1800" b="1" dirty="0" err="1" smtClean="0">
                <a:solidFill>
                  <a:srgbClr val="FFFF00"/>
                </a:solidFill>
              </a:rPr>
              <a:t>Ganglionic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algn="ctr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343400" y="121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981200" y="990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4191000" y="457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2098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209800" y="2895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54864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3851275" y="20605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1371600" y="990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371600" y="990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 flipV="1">
            <a:off x="4343400" y="381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2590800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V="1">
            <a:off x="2895600" y="3733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V="1">
            <a:off x="28956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2895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 flipV="1">
            <a:off x="28956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28956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28956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4953000" y="3276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 flipV="1">
            <a:off x="49530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>
            <a:off x="4953000" y="3124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4953000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 flipV="1">
            <a:off x="4953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0" name="Line 27"/>
          <p:cNvSpPr>
            <a:spLocks noChangeShapeType="1"/>
          </p:cNvSpPr>
          <p:nvPr/>
        </p:nvSpPr>
        <p:spPr bwMode="auto">
          <a:xfrm flipH="1">
            <a:off x="43434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 flipH="1">
            <a:off x="44196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92" name="Line 29"/>
          <p:cNvSpPr>
            <a:spLocks noChangeShapeType="1"/>
          </p:cNvSpPr>
          <p:nvPr/>
        </p:nvSpPr>
        <p:spPr bwMode="auto">
          <a:xfrm flipV="1">
            <a:off x="4953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 flipV="1">
            <a:off x="4953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>
            <a:off x="3886200" y="495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>
            <a:off x="2895600" y="5257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6" name="Line 33"/>
          <p:cNvSpPr>
            <a:spLocks noChangeShapeType="1"/>
          </p:cNvSpPr>
          <p:nvPr/>
        </p:nvSpPr>
        <p:spPr bwMode="auto">
          <a:xfrm>
            <a:off x="28956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97" name="Line 34"/>
          <p:cNvSpPr>
            <a:spLocks noChangeShapeType="1"/>
          </p:cNvSpPr>
          <p:nvPr/>
        </p:nvSpPr>
        <p:spPr bwMode="auto">
          <a:xfrm>
            <a:off x="51054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98" name="Line 35"/>
          <p:cNvSpPr>
            <a:spLocks noChangeShapeType="1"/>
          </p:cNvSpPr>
          <p:nvPr/>
        </p:nvSpPr>
        <p:spPr bwMode="auto">
          <a:xfrm>
            <a:off x="8458200" y="2819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99" name="Line 36"/>
          <p:cNvSpPr>
            <a:spLocks noChangeShapeType="1"/>
          </p:cNvSpPr>
          <p:nvPr/>
        </p:nvSpPr>
        <p:spPr bwMode="auto">
          <a:xfrm flipH="1">
            <a:off x="80010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>
            <a:off x="304800" y="2743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>
            <a:off x="3048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2" name="Line 39"/>
          <p:cNvSpPr>
            <a:spLocks noChangeShapeType="1"/>
          </p:cNvSpPr>
          <p:nvPr/>
        </p:nvSpPr>
        <p:spPr bwMode="auto">
          <a:xfrm flipV="1">
            <a:off x="7162800" y="1447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3" name="Line 41"/>
          <p:cNvSpPr>
            <a:spLocks noChangeShapeType="1"/>
          </p:cNvSpPr>
          <p:nvPr/>
        </p:nvSpPr>
        <p:spPr bwMode="auto">
          <a:xfrm>
            <a:off x="4343400" y="457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4" name="Line 42"/>
          <p:cNvSpPr>
            <a:spLocks noChangeShapeType="1"/>
          </p:cNvSpPr>
          <p:nvPr/>
        </p:nvSpPr>
        <p:spPr bwMode="auto">
          <a:xfrm flipV="1">
            <a:off x="5508625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305" name="Line 43"/>
          <p:cNvSpPr>
            <a:spLocks noChangeShapeType="1"/>
          </p:cNvSpPr>
          <p:nvPr/>
        </p:nvSpPr>
        <p:spPr bwMode="auto">
          <a:xfrm>
            <a:off x="4932363" y="40052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6" name="Line 44"/>
          <p:cNvSpPr>
            <a:spLocks noChangeShapeType="1"/>
          </p:cNvSpPr>
          <p:nvPr/>
        </p:nvSpPr>
        <p:spPr bwMode="auto">
          <a:xfrm>
            <a:off x="6227763" y="3933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7" name="Line 45"/>
          <p:cNvSpPr>
            <a:spLocks noChangeShapeType="1"/>
          </p:cNvSpPr>
          <p:nvPr/>
        </p:nvSpPr>
        <p:spPr bwMode="auto">
          <a:xfrm>
            <a:off x="6156325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08" name="Line 46"/>
          <p:cNvSpPr>
            <a:spLocks noChangeShapeType="1"/>
          </p:cNvSpPr>
          <p:nvPr/>
        </p:nvSpPr>
        <p:spPr bwMode="auto">
          <a:xfrm>
            <a:off x="7235825" y="98107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413</TotalTime>
  <Words>982</Words>
  <Application>Microsoft Office PowerPoint</Application>
  <PresentationFormat>On-screen Show (4:3)</PresentationFormat>
  <Paragraphs>330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Ripple</vt:lpstr>
      <vt:lpstr>Slide 1</vt:lpstr>
      <vt:lpstr>By the end of this lecture the student should know</vt:lpstr>
      <vt:lpstr>Slide 3</vt:lpstr>
      <vt:lpstr>Slide 4</vt:lpstr>
      <vt:lpstr>Slide 5</vt:lpstr>
      <vt:lpstr>Slide 6</vt:lpstr>
      <vt:lpstr>Slide 7</vt:lpstr>
      <vt:lpstr>Cholinergic transmission</vt:lpstr>
      <vt:lpstr>  </vt:lpstr>
      <vt:lpstr>Subtypes and characteristics of Cholinergic  Receptors</vt:lpstr>
      <vt:lpstr>Slide 11</vt:lpstr>
      <vt:lpstr>Slide 12</vt:lpstr>
      <vt:lpstr>Slide 13</vt:lpstr>
      <vt:lpstr>Slide 14</vt:lpstr>
      <vt:lpstr>Summary</vt:lpstr>
      <vt:lpstr>Nicotinic Actions</vt:lpstr>
      <vt:lpstr> Features of Good Directly Acting Cholinergic Drugs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***</dc:creator>
  <cp:lastModifiedBy>DR.ALHAIDER</cp:lastModifiedBy>
  <cp:revision>37</cp:revision>
  <dcterms:created xsi:type="dcterms:W3CDTF">2004-10-06T09:53:05Z</dcterms:created>
  <dcterms:modified xsi:type="dcterms:W3CDTF">2012-12-16T03:45:11Z</dcterms:modified>
</cp:coreProperties>
</file>