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73" r:id="rId3"/>
    <p:sldId id="271" r:id="rId4"/>
    <p:sldId id="272" r:id="rId5"/>
    <p:sldId id="257" r:id="rId6"/>
    <p:sldId id="258" r:id="rId7"/>
    <p:sldId id="259" r:id="rId8"/>
    <p:sldId id="280" r:id="rId9"/>
    <p:sldId id="281" r:id="rId10"/>
    <p:sldId id="283" r:id="rId11"/>
    <p:sldId id="284" r:id="rId12"/>
    <p:sldId id="262" r:id="rId13"/>
    <p:sldId id="287" r:id="rId14"/>
    <p:sldId id="295" r:id="rId15"/>
    <p:sldId id="265" r:id="rId16"/>
    <p:sldId id="288" r:id="rId17"/>
    <p:sldId id="266" r:id="rId18"/>
    <p:sldId id="279" r:id="rId19"/>
    <p:sldId id="268" r:id="rId20"/>
    <p:sldId id="269" r:id="rId21"/>
    <p:sldId id="274" r:id="rId22"/>
    <p:sldId id="275" r:id="rId23"/>
    <p:sldId id="276" r:id="rId24"/>
    <p:sldId id="278" r:id="rId25"/>
    <p:sldId id="277" r:id="rId26"/>
    <p:sldId id="289" r:id="rId27"/>
    <p:sldId id="291" r:id="rId28"/>
    <p:sldId id="292" r:id="rId29"/>
    <p:sldId id="293" r:id="rId30"/>
    <p:sldId id="29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51C21-D7EB-4437-B7DF-76D29126F83B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581C-773C-42BD-8B80-E5329BF12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ancerweb.ncl.ac.uk/cgi-bin/omd?surgery" TargetMode="External"/><Relationship Id="rId3" Type="http://schemas.openxmlformats.org/officeDocument/2006/relationships/hyperlink" Target="http://cancerweb.ncl.ac.uk/omd/contents/procedure.html" TargetMode="External"/><Relationship Id="rId7" Type="http://schemas.openxmlformats.org/officeDocument/2006/relationships/hyperlink" Target="http://cancerweb.ncl.ac.uk/cgi-bin/omd?abdominal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ancerweb.ncl.ac.uk/cgi-bin/omd?term" TargetMode="External"/><Relationship Id="rId5" Type="http://schemas.openxmlformats.org/officeDocument/2006/relationships/hyperlink" Target="http://cancerweb.ncl.ac.uk/cgi-bin/omd?General" TargetMode="External"/><Relationship Id="rId4" Type="http://schemas.openxmlformats.org/officeDocument/2006/relationships/hyperlink" Target="http://cancerweb.ncl.ac.uk/omd/contents/surgery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8A1BB-7E94-4B58-9250-44E1CC4E7806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ar-SA" smtClean="0">
                <a:cs typeface="Times New Roman" pitchFamily="18" charset="0"/>
              </a:rPr>
              <a:t>&lt;</a:t>
            </a:r>
            <a:r>
              <a:rPr lang="en-US" smtClean="0">
                <a:cs typeface="Times New Roman" pitchFamily="18" charset="0"/>
                <a:hlinkClick r:id="rId3"/>
              </a:rPr>
              <a:t>procedure</a:t>
            </a:r>
            <a:r>
              <a:rPr lang="ar-SA" smtClean="0">
                <a:cs typeface="Times New Roman" pitchFamily="18" charset="0"/>
              </a:rPr>
              <a:t>, </a:t>
            </a:r>
            <a:r>
              <a:rPr lang="en-US" smtClean="0">
                <a:cs typeface="Times New Roman" pitchFamily="18" charset="0"/>
                <a:hlinkClick r:id="rId4"/>
              </a:rPr>
              <a:t>surgery</a:t>
            </a:r>
            <a:r>
              <a:rPr lang="ar-SA" smtClean="0">
                <a:cs typeface="Times New Roman" pitchFamily="18" charset="0"/>
              </a:rPr>
              <a:t>&gt; </a:t>
            </a:r>
            <a:r>
              <a:rPr lang="en-US" smtClean="0">
                <a:cs typeface="Times New Roman" pitchFamily="18" charset="0"/>
                <a:hlinkClick r:id="rId5"/>
              </a:rPr>
              <a:t>General</a:t>
            </a:r>
            <a:r>
              <a:rPr lang="ar-SA" smtClean="0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  <a:hlinkClick r:id="rId6"/>
              </a:rPr>
              <a:t>term</a:t>
            </a:r>
            <a:r>
              <a:rPr lang="ar-SA" smtClean="0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for</a:t>
            </a:r>
            <a:r>
              <a:rPr lang="ar-SA" smtClean="0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  <a:hlinkClick r:id="rId7"/>
              </a:rPr>
              <a:t>abdominal</a:t>
            </a:r>
            <a:r>
              <a:rPr lang="ar-SA" smtClean="0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  <a:hlinkClick r:id="rId8"/>
              </a:rPr>
              <a:t>surgery</a:t>
            </a:r>
            <a:r>
              <a:rPr lang="ar-SA" smtClean="0"/>
              <a:t> 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EF-07C3-416F-A806-B82D344708DB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07C6EF-07C3-416F-A806-B82D344708DB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8C556B-5825-45A8-AAC6-65E6DC19AD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     Disease –Modifying 	</a:t>
            </a:r>
            <a:r>
              <a:rPr lang="en-US" dirty="0" err="1" smtClean="0"/>
              <a:t>Antirheumatic</a:t>
            </a:r>
            <a:r>
              <a:rPr lang="en-US" dirty="0" smtClean="0"/>
              <a:t> drugs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854696" cy="1828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Slow Acting Anti-inflammatory 				Drugs   )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" y="1447800"/>
            <a:ext cx="1905000" cy="12954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dirty="0" err="1" smtClean="0"/>
              <a:t>Pruritus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152400" y="3200400"/>
            <a:ext cx="1905000" cy="1295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GIT upset</a:t>
            </a:r>
          </a:p>
          <a:p>
            <a:pPr lvl="0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4800600"/>
            <a:ext cx="2362200" cy="1828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Discoloration of nail beds &amp; mucous membranes</a:t>
            </a:r>
          </a:p>
          <a:p>
            <a:pPr lvl="0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400800" y="4953000"/>
            <a:ext cx="2286000" cy="1295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Irreversible retinal damage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762000"/>
            <a:ext cx="381098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Adverse Effects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6705600" y="1676400"/>
            <a:ext cx="2057400" cy="12954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/>
              <a:t>Headaches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705600" y="3352800"/>
            <a:ext cx="1828800" cy="12954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Blurred vision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Methotrexate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Immunosuppressant drug</a:t>
            </a:r>
          </a:p>
          <a:p>
            <a:endParaRPr lang="en-US" dirty="0" smtClean="0"/>
          </a:p>
          <a:p>
            <a:r>
              <a:rPr lang="en-US" b="1" dirty="0" smtClean="0"/>
              <a:t>Response to </a:t>
            </a:r>
            <a:r>
              <a:rPr lang="en-US" b="1" dirty="0" err="1" smtClean="0"/>
              <a:t>methotrexate</a:t>
            </a:r>
            <a:r>
              <a:rPr lang="en-US" b="1" dirty="0" smtClean="0"/>
              <a:t> occurs sooner than for other slow acting drugs.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Doses of </a:t>
            </a:r>
            <a:r>
              <a:rPr lang="en-US" b="1" dirty="0" err="1" smtClean="0"/>
              <a:t>methotrexate</a:t>
            </a:r>
            <a:r>
              <a:rPr lang="en-US" b="1" dirty="0" smtClean="0"/>
              <a:t> are much lower than those needed in cancer chemotherapy</a:t>
            </a:r>
          </a:p>
          <a:p>
            <a:endParaRPr lang="en-US" dirty="0" smtClean="0"/>
          </a:p>
          <a:p>
            <a:r>
              <a:rPr lang="en-US" b="1" dirty="0" smtClean="0"/>
              <a:t>Given once a week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Mechanism of action</a:t>
            </a:r>
            <a:endParaRPr lang="en-US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  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Inhibition of </a:t>
            </a:r>
            <a:r>
              <a:rPr lang="en-US" b="1" dirty="0" err="1" smtClean="0"/>
              <a:t>polymorphonuclear</a:t>
            </a:r>
            <a:r>
              <a:rPr lang="en-US" b="1" dirty="0" smtClean="0"/>
              <a:t> </a:t>
            </a:r>
            <a:r>
              <a:rPr lang="en-US" b="1" dirty="0" err="1" smtClean="0"/>
              <a:t>chemotaxis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Inhibition of T-Cells ( cell-mediated immune reactions)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" y="1447800"/>
            <a:ext cx="1905000" cy="12954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Nausea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52400" y="3200400"/>
            <a:ext cx="1905000" cy="12954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Liver cirrhosis</a:t>
            </a:r>
          </a:p>
          <a:p>
            <a:pPr lvl="0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" y="5105400"/>
            <a:ext cx="2362200" cy="15240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Mucosal ulceration</a:t>
            </a:r>
          </a:p>
          <a:p>
            <a:pPr lvl="0"/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6400800" y="4953000"/>
            <a:ext cx="2286000" cy="12954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Acute pneumonia –like syndrome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3048000"/>
            <a:ext cx="3810980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Adverse Effects</a:t>
            </a:r>
            <a:endParaRPr lang="en-US" sz="4000" dirty="0"/>
          </a:p>
        </p:txBody>
      </p:sp>
      <p:sp>
        <p:nvSpPr>
          <p:cNvPr id="11" name="Oval 10"/>
          <p:cNvSpPr/>
          <p:nvPr/>
        </p:nvSpPr>
        <p:spPr>
          <a:xfrm>
            <a:off x="5867400" y="1676400"/>
            <a:ext cx="2895600" cy="1295400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err="1" smtClean="0">
                <a:solidFill>
                  <a:schemeClr val="tx1"/>
                </a:solidFill>
              </a:rPr>
              <a:t>Cytopenias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id="860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0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1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id="86023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4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2100" b="1">
                <a:solidFill>
                  <a:schemeClr val="tx2"/>
                </a:solidFill>
                <a:latin typeface="Century Schoolbook" pitchFamily="18" charset="0"/>
              </a:rPr>
              <a:t>Quiz?</a:t>
            </a:r>
            <a:endParaRPr lang="en-US" sz="3000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381000" y="1752600"/>
            <a:ext cx="6248400" cy="487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en-US" sz="2800" b="1" dirty="0">
              <a:latin typeface="Century Schoolbook" pitchFamily="18" charset="0"/>
            </a:endParaRPr>
          </a:p>
        </p:txBody>
      </p:sp>
      <p:pic>
        <p:nvPicPr>
          <p:cNvPr id="86027" name="Picture 11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2514600"/>
            <a:ext cx="2376488" cy="4010025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362200"/>
            <a:ext cx="5791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Tumor necrosis factor –</a:t>
            </a:r>
            <a:r>
              <a:rPr lang="el-GR" b="1" i="1" dirty="0" smtClean="0">
                <a:solidFill>
                  <a:srgbClr val="C00000"/>
                </a:solidFill>
              </a:rPr>
              <a:t>α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        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(TNF-</a:t>
            </a: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)   </a:t>
            </a:r>
            <a:r>
              <a:rPr lang="en-US" sz="36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blocking agents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           </a:t>
            </a:r>
            <a:r>
              <a:rPr lang="en-US" b="1" i="1" dirty="0" err="1" smtClean="0">
                <a:solidFill>
                  <a:srgbClr val="C00000"/>
                </a:solidFill>
              </a:rPr>
              <a:t>Infliximab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  </a:t>
            </a:r>
            <a:r>
              <a:rPr lang="en-US" sz="3600" b="1" dirty="0" smtClean="0"/>
              <a:t>A </a:t>
            </a:r>
            <a:r>
              <a:rPr lang="en-US" sz="3600" b="1" dirty="0" err="1" smtClean="0"/>
              <a:t>chimeric</a:t>
            </a:r>
            <a:r>
              <a:rPr lang="en-US" sz="3600" b="1" dirty="0" smtClean="0"/>
              <a:t> antibody ( 25% mouse,     			75% human)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Mechanism of action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Binds to human TNF-</a:t>
            </a:r>
            <a:r>
              <a:rPr lang="el-GR" b="1" dirty="0" smtClean="0"/>
              <a:t>α</a:t>
            </a:r>
            <a:r>
              <a:rPr lang="en-US" b="1" dirty="0" smtClean="0"/>
              <a:t> resulting in inhibition of macrophage &amp; T cell function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Infliximab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Given as IV infusion over at least two hours</a:t>
            </a:r>
          </a:p>
          <a:p>
            <a:pPr algn="l" rtl="0"/>
            <a:r>
              <a:rPr lang="en-US" b="1" dirty="0" smtClean="0"/>
              <a:t>Half-Life 8-12 days </a:t>
            </a:r>
          </a:p>
          <a:p>
            <a:pPr algn="l" rtl="0"/>
            <a:r>
              <a:rPr lang="en-US" b="1" dirty="0" smtClean="0"/>
              <a:t>Given every 8 weeks regimen.</a:t>
            </a:r>
          </a:p>
          <a:p>
            <a:pPr algn="l" rtl="0"/>
            <a:r>
              <a:rPr lang="en-US" b="1" dirty="0" smtClean="0"/>
              <a:t>Elicits up to 62% incidence of human </a:t>
            </a:r>
            <a:r>
              <a:rPr lang="en-US" b="1" dirty="0" err="1" smtClean="0"/>
              <a:t>antichimeric</a:t>
            </a:r>
            <a:r>
              <a:rPr lang="en-US" b="1" dirty="0" smtClean="0"/>
              <a:t> antibodies.</a:t>
            </a:r>
          </a:p>
          <a:p>
            <a:pPr algn="l" rtl="0"/>
            <a:r>
              <a:rPr lang="en-US" b="1" dirty="0" smtClean="0"/>
              <a:t>Concurrent therapy  with </a:t>
            </a:r>
            <a:r>
              <a:rPr lang="en-US" b="1" dirty="0" err="1" smtClean="0"/>
              <a:t>methotrexate</a:t>
            </a:r>
            <a:r>
              <a:rPr lang="en-US" b="1" dirty="0" smtClean="0"/>
              <a:t> decreases  the prevalence of human </a:t>
            </a:r>
            <a:r>
              <a:rPr lang="en-US" b="1" dirty="0" err="1" smtClean="0"/>
              <a:t>antichimeric</a:t>
            </a:r>
            <a:r>
              <a:rPr lang="en-US" b="1" dirty="0" smtClean="0"/>
              <a:t> antibodies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48000" y="2362200"/>
            <a:ext cx="3200400" cy="1676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Adverse effects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3429000"/>
            <a:ext cx="28956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Infections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" y="1143000"/>
            <a:ext cx="29718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Upper respiratory tract  infections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3581400"/>
            <a:ext cx="31242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Activation of latent tuberculosis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1200" y="1143000"/>
            <a:ext cx="30480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 smtClean="0">
                <a:solidFill>
                  <a:schemeClr val="tx1"/>
                </a:solidFill>
              </a:rPr>
              <a:t>Pancytopenia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00400" y="5105400"/>
            <a:ext cx="27432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Infusion  reactions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                            </a:t>
            </a:r>
            <a:r>
              <a:rPr lang="en-US" b="1" dirty="0" smtClean="0"/>
              <a:t>BY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3657600" cy="1676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    PROF.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AZZA EL-MEDANY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2209800"/>
            <a:ext cx="3657600" cy="16764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        DR. </a:t>
            </a:r>
          </a:p>
          <a:p>
            <a:pPr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OSAMA YOUSF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 animBg="1"/>
      <p:bldP spid="1024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Comparison between NSAIDs &amp; 				DMARDs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DMARDs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NSAIDs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Slow onset of action</a:t>
            </a:r>
          </a:p>
          <a:p>
            <a:r>
              <a:rPr lang="en-US" dirty="0" smtClean="0"/>
              <a:t>Arrest progression of the disease</a:t>
            </a:r>
          </a:p>
          <a:p>
            <a:r>
              <a:rPr lang="en-US" dirty="0" smtClean="0"/>
              <a:t>Prevent formation of new deformity</a:t>
            </a:r>
          </a:p>
          <a:p>
            <a:r>
              <a:rPr lang="en-US" dirty="0" smtClean="0"/>
              <a:t>Used in chronic cases when deformity is exciting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Rapid onset of action</a:t>
            </a:r>
          </a:p>
          <a:p>
            <a:r>
              <a:rPr lang="en-US" dirty="0" smtClean="0"/>
              <a:t>No effect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Can not stop formation of new deformity</a:t>
            </a:r>
          </a:p>
          <a:p>
            <a:r>
              <a:rPr lang="en-US" dirty="0" smtClean="0"/>
              <a:t>Used in acute cases to </a:t>
            </a:r>
            <a:r>
              <a:rPr lang="en-US" smtClean="0"/>
              <a:t>relief inflammation &amp; pain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     SUMMARY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DMARDs are used mainly in chronic cases of rheumatoid arthritis , when the disease is </a:t>
            </a:r>
            <a:r>
              <a:rPr lang="en-US" dirty="0" err="1" smtClean="0"/>
              <a:t>progresssing</a:t>
            </a:r>
            <a:r>
              <a:rPr lang="en-US" dirty="0" smtClean="0"/>
              <a:t> and forming deformity.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do not remove the existing damage but prevent further formation of deformities.</a:t>
            </a:r>
          </a:p>
          <a:p>
            <a:endParaRPr lang="en-US" dirty="0" smtClean="0"/>
          </a:p>
          <a:p>
            <a:r>
              <a:rPr lang="en-US" dirty="0" smtClean="0"/>
              <a:t>They have no analgesic effect.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SUMMARY ( Continue)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slow in onset needs weeks to manifest their effects .</a:t>
            </a:r>
          </a:p>
          <a:p>
            <a:endParaRPr lang="en-US" dirty="0" smtClean="0"/>
          </a:p>
          <a:p>
            <a:r>
              <a:rPr lang="en-US" dirty="0" err="1" smtClean="0"/>
              <a:t>Hydroxychloroquine</a:t>
            </a:r>
            <a:r>
              <a:rPr lang="en-US" dirty="0" smtClean="0"/>
              <a:t> acts mainly through suppression of the activity of </a:t>
            </a:r>
            <a:r>
              <a:rPr lang="en-US" dirty="0" err="1" smtClean="0"/>
              <a:t>lysosomal</a:t>
            </a:r>
            <a:r>
              <a:rPr lang="en-US" dirty="0" smtClean="0"/>
              <a:t> </a:t>
            </a:r>
            <a:r>
              <a:rPr lang="en-US" dirty="0" err="1" smtClean="0"/>
              <a:t>enzymez</a:t>
            </a:r>
            <a:r>
              <a:rPr lang="en-US" dirty="0" smtClean="0"/>
              <a:t> and trapping free radicals .</a:t>
            </a:r>
          </a:p>
          <a:p>
            <a:endParaRPr lang="en-US" dirty="0" smtClean="0"/>
          </a:p>
          <a:p>
            <a:r>
              <a:rPr lang="en-US" dirty="0" smtClean="0"/>
              <a:t>Its main adverse effects is irreversible retinal damage &amp; hepatic  toxicity.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Methotrexate</a:t>
            </a:r>
            <a:r>
              <a:rPr lang="en-US" dirty="0" smtClean="0"/>
              <a:t> acts mainly through suppression of </a:t>
            </a:r>
            <a:r>
              <a:rPr lang="en-US" dirty="0" err="1" smtClean="0"/>
              <a:t>phagocytic</a:t>
            </a:r>
            <a:r>
              <a:rPr lang="en-US" dirty="0" smtClean="0"/>
              <a:t> cells &amp; T cells </a:t>
            </a:r>
          </a:p>
          <a:p>
            <a:endParaRPr lang="en-US" dirty="0" smtClean="0"/>
          </a:p>
          <a:p>
            <a:r>
              <a:rPr lang="en-US" dirty="0" smtClean="0"/>
              <a:t>Its  adverse effects are bone marrow depression &amp; mucosal ulceration</a:t>
            </a:r>
          </a:p>
          <a:p>
            <a:endParaRPr lang="en-US" dirty="0" smtClean="0"/>
          </a:p>
          <a:p>
            <a:r>
              <a:rPr lang="en-US" dirty="0" err="1" smtClean="0"/>
              <a:t>Infliximab</a:t>
            </a:r>
            <a:r>
              <a:rPr lang="en-US" dirty="0" smtClean="0"/>
              <a:t> is a </a:t>
            </a:r>
            <a:r>
              <a:rPr lang="en-US" dirty="0" err="1" smtClean="0"/>
              <a:t>chimeric</a:t>
            </a:r>
            <a:r>
              <a:rPr lang="en-US" dirty="0" smtClean="0"/>
              <a:t> TNF-</a:t>
            </a:r>
            <a:r>
              <a:rPr lang="el-GR" dirty="0" smtClean="0"/>
              <a:t>α</a:t>
            </a:r>
            <a:r>
              <a:rPr lang="en-US" dirty="0" smtClean="0"/>
              <a:t> blocking agent.</a:t>
            </a:r>
          </a:p>
          <a:p>
            <a:endParaRPr lang="en-US" dirty="0" smtClean="0"/>
          </a:p>
          <a:p>
            <a:r>
              <a:rPr lang="en-US" dirty="0" smtClean="0"/>
              <a:t>Given with </a:t>
            </a:r>
            <a:r>
              <a:rPr lang="en-US" dirty="0" err="1" smtClean="0"/>
              <a:t>methotrexate</a:t>
            </a:r>
            <a:r>
              <a:rPr lang="en-US" dirty="0" smtClean="0"/>
              <a:t> to reduce </a:t>
            </a:r>
            <a:r>
              <a:rPr lang="en-US" dirty="0" err="1" smtClean="0"/>
              <a:t>antichimeric</a:t>
            </a:r>
            <a:r>
              <a:rPr lang="en-US" dirty="0" smtClean="0"/>
              <a:t> effect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main adverse effects are upper respiratory tract infections &amp; reactivation of latent TB,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Methotrexate</a:t>
            </a:r>
            <a:r>
              <a:rPr lang="en-US" dirty="0" smtClean="0"/>
              <a:t> acts mainly through suppression of </a:t>
            </a:r>
            <a:r>
              <a:rPr lang="en-US" dirty="0" err="1" smtClean="0"/>
              <a:t>phagocytic</a:t>
            </a:r>
            <a:r>
              <a:rPr lang="en-US" dirty="0" smtClean="0"/>
              <a:t> </a:t>
            </a:r>
            <a:r>
              <a:rPr lang="en-US" smtClean="0"/>
              <a:t>cells </a:t>
            </a:r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id="860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0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1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id="86023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4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2100" b="1">
                <a:solidFill>
                  <a:schemeClr val="tx2"/>
                </a:solidFill>
                <a:latin typeface="Century Schoolbook" pitchFamily="18" charset="0"/>
              </a:rPr>
              <a:t>Quiz?</a:t>
            </a:r>
            <a:endParaRPr lang="en-US" sz="3000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381000" y="1752600"/>
            <a:ext cx="6248400" cy="487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en-US" sz="2800" b="1" dirty="0">
              <a:latin typeface="Century Schoolbook" pitchFamily="18" charset="0"/>
            </a:endParaRPr>
          </a:p>
        </p:txBody>
      </p:sp>
      <p:pic>
        <p:nvPicPr>
          <p:cNvPr id="86027" name="Picture 11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2514600"/>
            <a:ext cx="2376488" cy="40100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1" y="2133600"/>
            <a:ext cx="6324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id="860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0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1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447800"/>
            <a:ext cx="7391400" cy="319088"/>
            <a:chOff x="144" y="1248"/>
            <a:chExt cx="4656" cy="201"/>
          </a:xfrm>
        </p:grpSpPr>
        <p:sp>
          <p:nvSpPr>
            <p:cNvPr id="86023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4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2100" b="1">
                <a:solidFill>
                  <a:schemeClr val="tx2"/>
                </a:solidFill>
                <a:latin typeface="Century Schoolbook" pitchFamily="18" charset="0"/>
              </a:rPr>
              <a:t>Quiz?</a:t>
            </a:r>
            <a:endParaRPr lang="en-US" sz="3000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381000" y="1752600"/>
            <a:ext cx="6248400" cy="487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en-US" sz="2800" b="1" dirty="0">
              <a:latin typeface="Century Schoolbook" pitchFamily="18" charset="0"/>
            </a:endParaRPr>
          </a:p>
        </p:txBody>
      </p:sp>
      <p:pic>
        <p:nvPicPr>
          <p:cNvPr id="86027" name="Picture 11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2514600"/>
            <a:ext cx="2376488" cy="4010025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1" y="2057400"/>
            <a:ext cx="6248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body" idx="4294967295"/>
          </p:nvPr>
        </p:nvSpPr>
        <p:spPr>
          <a:xfrm>
            <a:off x="228600" y="1066800"/>
            <a:ext cx="5715000" cy="57912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Blip>
                <a:blip r:embed="rId3"/>
              </a:buBlip>
            </a:pPr>
            <a:endParaRPr lang="en-US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4755" name="AutoShape 3" descr="VIP_Ambulance"/>
          <p:cNvSpPr>
            <a:spLocks noChangeAspect="1" noChangeArrowheads="1"/>
          </p:cNvSpPr>
          <p:nvPr/>
        </p:nvSpPr>
        <p:spPr bwMode="auto">
          <a:xfrm>
            <a:off x="8899525" y="46038"/>
            <a:ext cx="4752975" cy="38100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74756" name="Picture 4" descr="VIP_Ambulan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28600"/>
            <a:ext cx="3124200" cy="2667000"/>
          </a:xfrm>
          <a:prstGeom prst="rect">
            <a:avLst/>
          </a:prstGeom>
          <a:noFill/>
        </p:spPr>
      </p:pic>
      <p:pic>
        <p:nvPicPr>
          <p:cNvPr id="74757" name="Picture 5" descr="Ambulance_Stretch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3048000"/>
            <a:ext cx="2971800" cy="2514600"/>
          </a:xfrm>
          <a:prstGeom prst="rect">
            <a:avLst/>
          </a:prstGeom>
          <a:noFill/>
        </p:spPr>
      </p:pic>
      <p:sp>
        <p:nvSpPr>
          <p:cNvPr id="74758" name="WordArt 6"/>
          <p:cNvSpPr>
            <a:spLocks noChangeArrowheads="1" noChangeShapeType="1" noTextEdit="1"/>
          </p:cNvSpPr>
          <p:nvPr/>
        </p:nvSpPr>
        <p:spPr bwMode="auto">
          <a:xfrm rot="248677">
            <a:off x="533400" y="228600"/>
            <a:ext cx="3657600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51323" scaled="1"/>
                </a:gradFill>
                <a:latin typeface="Impact"/>
              </a:rPr>
              <a:t>Case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43000"/>
            <a:ext cx="76771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id="768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4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762000" y="1447800"/>
            <a:ext cx="7391400" cy="319088"/>
            <a:chOff x="144" y="1248"/>
            <a:chExt cx="4656" cy="201"/>
          </a:xfrm>
        </p:grpSpPr>
        <p:sp>
          <p:nvSpPr>
            <p:cNvPr id="76807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8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2100" b="1">
                <a:solidFill>
                  <a:schemeClr val="tx2"/>
                </a:solidFill>
                <a:latin typeface="Century Schoolbook" pitchFamily="18" charset="0"/>
              </a:rPr>
              <a:t>Q1</a:t>
            </a:r>
            <a:endParaRPr lang="en-US" sz="3000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990600" y="1828800"/>
            <a:ext cx="6096000" cy="480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endParaRPr lang="en-US" sz="3600" dirty="0">
              <a:latin typeface="Century Schoolbook" pitchFamily="18" charset="0"/>
            </a:endParaRPr>
          </a:p>
        </p:txBody>
      </p:sp>
      <p:pic>
        <p:nvPicPr>
          <p:cNvPr id="76811" name="Picture 11" descr="j0078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09800"/>
            <a:ext cx="1676400" cy="3933825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1" y="2438400"/>
            <a:ext cx="609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At the end of the lecture the students should </a:t>
            </a:r>
          </a:p>
          <a:p>
            <a:r>
              <a:rPr lang="en-US" b="1" dirty="0" smtClean="0"/>
              <a:t>Define DMARDs</a:t>
            </a:r>
          </a:p>
          <a:p>
            <a:r>
              <a:rPr lang="en-US" b="1" dirty="0" smtClean="0"/>
              <a:t>Describe the classification of this group of drugs</a:t>
            </a:r>
          </a:p>
          <a:p>
            <a:r>
              <a:rPr lang="en-US" b="1" dirty="0" smtClean="0"/>
              <a:t>Describe the general advantages &amp; criteria  of this group of drugs </a:t>
            </a:r>
          </a:p>
          <a:p>
            <a:r>
              <a:rPr lang="en-US" b="1" dirty="0" smtClean="0"/>
              <a:t>Describe  the general clinical uses      </a:t>
            </a:r>
          </a:p>
          <a:p>
            <a:pPr>
              <a:buFont typeface="Wingdings" pitchFamily="2" charset="2"/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52400"/>
            <a:ext cx="3238500" cy="6553200"/>
            <a:chOff x="0" y="0"/>
            <a:chExt cx="2016" cy="4320"/>
          </a:xfrm>
        </p:grpSpPr>
        <p:sp>
          <p:nvSpPr>
            <p:cNvPr id="778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2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29" name="AutoShape 5"/>
          <p:cNvSpPr>
            <a:spLocks noChangeArrowheads="1"/>
          </p:cNvSpPr>
          <p:nvPr/>
        </p:nvSpPr>
        <p:spPr bwMode="auto">
          <a:xfrm>
            <a:off x="1028700" y="9144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762000" y="1447800"/>
            <a:ext cx="7391400" cy="319088"/>
            <a:chOff x="144" y="1248"/>
            <a:chExt cx="4656" cy="201"/>
          </a:xfrm>
        </p:grpSpPr>
        <p:sp>
          <p:nvSpPr>
            <p:cNvPr id="77831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2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1181100" y="914400"/>
            <a:ext cx="77343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2100" b="1">
                <a:solidFill>
                  <a:schemeClr val="tx2"/>
                </a:solidFill>
                <a:latin typeface="Century Schoolbook" pitchFamily="18" charset="0"/>
              </a:rPr>
              <a:t>Q2</a:t>
            </a:r>
            <a:endParaRPr lang="en-US" sz="3000">
              <a:solidFill>
                <a:schemeClr val="tx2"/>
              </a:solidFill>
              <a:latin typeface="Century Schoolbook" pitchFamily="18" charset="0"/>
            </a:endParaRP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990600" y="1828800"/>
            <a:ext cx="6096000" cy="480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spcBef>
                <a:spcPts val="600"/>
              </a:spcBef>
              <a:buClr>
                <a:schemeClr val="tx1"/>
              </a:buClr>
              <a:buSzPct val="70000"/>
            </a:pPr>
            <a:endParaRPr lang="en-US" sz="3600" dirty="0">
              <a:latin typeface="Century Schoolbook" pitchFamily="18" charset="0"/>
            </a:endParaRPr>
          </a:p>
        </p:txBody>
      </p:sp>
      <p:pic>
        <p:nvPicPr>
          <p:cNvPr id="77835" name="Picture 11" descr="j0078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09800"/>
            <a:ext cx="1676400" cy="3933825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276600"/>
            <a:ext cx="6248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375"/>
            <a:ext cx="7467600" cy="4873625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Know some examples of drugs related to DMARDS.</a:t>
            </a:r>
          </a:p>
          <a:p>
            <a:pPr>
              <a:buFont typeface="Courier New" pitchFamily="49" charset="0"/>
              <a:buChar char="o"/>
            </a:pP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Describe the mechanism of action , specific clinical uses , adverse effects &amp;</a:t>
            </a:r>
          </a:p>
          <a:p>
            <a:pPr>
              <a:buNone/>
            </a:pPr>
            <a:r>
              <a:rPr lang="en-US" b="1" dirty="0" smtClean="0"/>
              <a:t>       contraindications of individual drugs.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( Continue)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b="1" dirty="0" smtClean="0"/>
              <a:t>General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Low doses are commonly used early in the course of the disease</a:t>
            </a:r>
          </a:p>
          <a:p>
            <a:r>
              <a:rPr lang="en-US" b="1" dirty="0" smtClean="0"/>
              <a:t>Used when the disease is progressing &amp; causing deformities</a:t>
            </a:r>
          </a:p>
          <a:p>
            <a:r>
              <a:rPr lang="en-US" b="1" dirty="0" smtClean="0"/>
              <a:t>Used especially when the inflammatory disease does not respond to </a:t>
            </a:r>
            <a:r>
              <a:rPr lang="en-US" b="1" dirty="0" err="1" smtClean="0"/>
              <a:t>cyclooxygenase</a:t>
            </a:r>
            <a:r>
              <a:rPr lang="en-US" b="1" dirty="0" smtClean="0"/>
              <a:t> inhibitors</a:t>
            </a:r>
          </a:p>
          <a:p>
            <a:r>
              <a:rPr lang="en-US" b="1" dirty="0" smtClean="0"/>
              <a:t>Can not repair the existing damage , but prevent further deformity</a:t>
            </a:r>
          </a:p>
          <a:p>
            <a:r>
              <a:rPr lang="en-US" b="1" dirty="0" smtClean="0"/>
              <a:t>Have no analgesic effects</a:t>
            </a:r>
          </a:p>
          <a:p>
            <a:r>
              <a:rPr lang="en-US" b="1" dirty="0" smtClean="0"/>
              <a:t>Their effects take from 6 weeks up to 6 months to be  evident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General Clinical 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b="1" dirty="0" smtClean="0"/>
              <a:t>Treatment of rheumatic disorders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Combination therapies are both safe &amp; efficacious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r>
              <a:rPr lang="en-US" b="1" dirty="0" err="1" smtClean="0"/>
              <a:t>Hydroxychloroquine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b="1" dirty="0" smtClean="0">
                <a:solidFill>
                  <a:srgbClr val="C00000"/>
                </a:solidFill>
              </a:rPr>
              <a:t>Mechanism of  action :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/>
              <a:t>Stabilization of </a:t>
            </a:r>
            <a:r>
              <a:rPr lang="en-US" b="1" dirty="0" err="1" smtClean="0"/>
              <a:t>lysosomal</a:t>
            </a:r>
            <a:r>
              <a:rPr lang="en-US" b="1" dirty="0" smtClean="0"/>
              <a:t> enzyme  activity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 Trapping free radicals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    Suppression of T lymphocyte cells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Pharmacokinetics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Rapidly &amp; completely absorbed following oral administration.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Has a very large volume of distribution</a:t>
            </a:r>
          </a:p>
          <a:p>
            <a:endParaRPr lang="en-US" b="1" dirty="0" smtClean="0"/>
          </a:p>
          <a:p>
            <a:r>
              <a:rPr lang="en-US" b="1" dirty="0" smtClean="0"/>
              <a:t>Penetrates into C.N.S. &amp; traverse the placenta</a:t>
            </a:r>
          </a:p>
          <a:p>
            <a:endParaRPr lang="en-US" b="1" dirty="0" smtClean="0"/>
          </a:p>
          <a:p>
            <a:r>
              <a:rPr lang="en-US" b="1" dirty="0" smtClean="0"/>
              <a:t>Metabolized   in liver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Continue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metabolic products retain </a:t>
            </a:r>
            <a:r>
              <a:rPr lang="en-US" b="1" dirty="0" err="1" smtClean="0"/>
              <a:t>antimalarial</a:t>
            </a:r>
            <a:r>
              <a:rPr lang="en-US" b="1" dirty="0" smtClean="0"/>
              <a:t> activity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Both parent drug &amp; metabolites are excreted in the urine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The excretion rate is enhanced in acidic urine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Words>641</Words>
  <Application>Microsoft Office PowerPoint</Application>
  <PresentationFormat>On-screen Show (4:3)</PresentationFormat>
  <Paragraphs>160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     Disease –Modifying  Antirheumatic drugs      </vt:lpstr>
      <vt:lpstr>                                 BY</vt:lpstr>
      <vt:lpstr>  OBJECTIVES</vt:lpstr>
      <vt:lpstr>OBJECTIVES ( Continue)</vt:lpstr>
      <vt:lpstr>        General Features</vt:lpstr>
      <vt:lpstr>            General Clinical Uses</vt:lpstr>
      <vt:lpstr>     Hydroxychloroquine</vt:lpstr>
      <vt:lpstr>Pharmacokinetics</vt:lpstr>
      <vt:lpstr>Continue</vt:lpstr>
      <vt:lpstr>Slide 10</vt:lpstr>
      <vt:lpstr>Methotrexate</vt:lpstr>
      <vt:lpstr>        Mechanism of action</vt:lpstr>
      <vt:lpstr>Slide 13</vt:lpstr>
      <vt:lpstr>Slide 14</vt:lpstr>
      <vt:lpstr>Tumor necrosis factor –α</vt:lpstr>
      <vt:lpstr>           Infliximab</vt:lpstr>
      <vt:lpstr>Mechanism of action</vt:lpstr>
      <vt:lpstr>Infliximab</vt:lpstr>
      <vt:lpstr>Slide 19</vt:lpstr>
      <vt:lpstr>Comparison between NSAIDs &amp;     DMARDs</vt:lpstr>
      <vt:lpstr>              SUMMARY</vt:lpstr>
      <vt:lpstr>SUMMARY ( Continue)</vt:lpstr>
      <vt:lpstr>CONTINUE</vt:lpstr>
      <vt:lpstr>CONTINUE</vt:lpstr>
      <vt:lpstr>CONTINUE</vt:lpstr>
      <vt:lpstr>Slide 26</vt:lpstr>
      <vt:lpstr>Slide 27</vt:lpstr>
      <vt:lpstr>Slide 28</vt:lpstr>
      <vt:lpstr>Slide 29</vt:lpstr>
      <vt:lpstr>Slide 30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 –Modifying  Antirheumatic drugs</dc:title>
  <dc:creator>aalmedany</dc:creator>
  <cp:lastModifiedBy>Osama</cp:lastModifiedBy>
  <cp:revision>74</cp:revision>
  <dcterms:created xsi:type="dcterms:W3CDTF">2010-11-30T11:05:21Z</dcterms:created>
  <dcterms:modified xsi:type="dcterms:W3CDTF">2012-12-24T05:52:18Z</dcterms:modified>
</cp:coreProperties>
</file>