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9"/>
  </p:notesMasterIdLst>
  <p:handoutMasterIdLst>
    <p:handoutMasterId r:id="rId30"/>
  </p:handoutMasterIdLst>
  <p:sldIdLst>
    <p:sldId id="674" r:id="rId2"/>
    <p:sldId id="675" r:id="rId3"/>
    <p:sldId id="676" r:id="rId4"/>
    <p:sldId id="677" r:id="rId5"/>
    <p:sldId id="678" r:id="rId6"/>
    <p:sldId id="679" r:id="rId7"/>
    <p:sldId id="680" r:id="rId8"/>
    <p:sldId id="681" r:id="rId9"/>
    <p:sldId id="683" r:id="rId10"/>
    <p:sldId id="684" r:id="rId11"/>
    <p:sldId id="704" r:id="rId12"/>
    <p:sldId id="685" r:id="rId13"/>
    <p:sldId id="705" r:id="rId14"/>
    <p:sldId id="686" r:id="rId15"/>
    <p:sldId id="687" r:id="rId16"/>
    <p:sldId id="707" r:id="rId17"/>
    <p:sldId id="708" r:id="rId18"/>
    <p:sldId id="688" r:id="rId19"/>
    <p:sldId id="690" r:id="rId20"/>
    <p:sldId id="691" r:id="rId21"/>
    <p:sldId id="692" r:id="rId22"/>
    <p:sldId id="706" r:id="rId23"/>
    <p:sldId id="703" r:id="rId24"/>
    <p:sldId id="697" r:id="rId25"/>
    <p:sldId id="699" r:id="rId26"/>
    <p:sldId id="700" r:id="rId27"/>
    <p:sldId id="70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0066"/>
    <a:srgbClr val="FFFF00"/>
    <a:srgbClr val="FF0000"/>
    <a:srgbClr val="EC1EDD"/>
    <a:srgbClr val="00CCFF"/>
    <a:srgbClr val="00CC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78" autoAdjust="0"/>
    <p:restoredTop sz="68829" autoAdjust="0"/>
  </p:normalViewPr>
  <p:slideViewPr>
    <p:cSldViewPr>
      <p:cViewPr>
        <p:scale>
          <a:sx n="66" d="100"/>
          <a:sy n="66" d="100"/>
        </p:scale>
        <p:origin x="-246" y="-282"/>
      </p:cViewPr>
      <p:guideLst>
        <p:guide orient="horz" pos="2160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38F76EE-8131-48AD-881E-B23029064C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0B6C60D-17D5-49DD-97F5-EB6E43D65E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E6CA49-6E45-4852-8EFB-41CCFA53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0755E-6EF3-4D5D-8799-0D0F6443C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61961-8374-44D2-BEB4-DDD6B9CA4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5A4B-07D5-4993-A60B-151F78A0E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00CC9D-E16B-4C92-A19A-761B8E817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5AF1CC-E85D-49C9-819A-1F524595C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B3F755-01D2-47E0-8AFF-598075952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194871-0D44-4CD6-BEDA-9FD883F7D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8BE6-FE52-47EB-9DE7-2ED15278C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DB0C6C-E24C-452E-ADBC-DB2998BF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65617BE-7FD0-4E1C-A569-00AC6E5B4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8233D7-B4D2-41EA-B9D4-407EDE960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86" r:id="rId2"/>
    <p:sldLayoutId id="2147483891" r:id="rId3"/>
    <p:sldLayoutId id="2147483892" r:id="rId4"/>
    <p:sldLayoutId id="2147483893" r:id="rId5"/>
    <p:sldLayoutId id="2147483894" r:id="rId6"/>
    <p:sldLayoutId id="2147483887" r:id="rId7"/>
    <p:sldLayoutId id="2147483895" r:id="rId8"/>
    <p:sldLayoutId id="2147483896" r:id="rId9"/>
    <p:sldLayoutId id="2147483888" r:id="rId10"/>
    <p:sldLayoutId id="2147483889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750" y="333375"/>
            <a:ext cx="8110538" cy="728663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700" smtClean="0">
                <a:solidFill>
                  <a:srgbClr val="FF0066"/>
                </a:solidFill>
                <a:effectLst/>
              </a:rPr>
              <a:t>Skeletal muscle relaxants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49238" y="1217613"/>
            <a:ext cx="8648700" cy="43783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Classification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lvl="1" eaLnBrk="1" hangingPunct="1">
              <a:buClr>
                <a:srgbClr val="FF0000"/>
              </a:buClr>
              <a:buSzPct val="75000"/>
              <a:buFont typeface="Wingdings" pitchFamily="2" charset="2"/>
              <a:buChar char="q"/>
            </a:pPr>
            <a:r>
              <a:rPr lang="en-US" sz="3200" b="1" smtClean="0">
                <a:latin typeface="Times New Roman" pitchFamily="18" charset="0"/>
              </a:rPr>
              <a:t> Peripherally acting (Neuromuscular blockers).</a:t>
            </a:r>
          </a:p>
          <a:p>
            <a:pPr lvl="1" eaLnBrk="1" hangingPunct="1">
              <a:buClr>
                <a:srgbClr val="FF0000"/>
              </a:buClr>
              <a:buSzPct val="75000"/>
              <a:buFont typeface="Wingdings" pitchFamily="2" charset="2"/>
              <a:buChar char="q"/>
            </a:pPr>
            <a:r>
              <a:rPr lang="en-US" sz="3200" b="1" smtClean="0">
                <a:latin typeface="Times New Roman" pitchFamily="18" charset="0"/>
              </a:rPr>
              <a:t> Centrally acting skeletal muscle relaxants</a:t>
            </a:r>
          </a:p>
          <a:p>
            <a:pPr lvl="3" eaLnBrk="1" hangingPunct="1">
              <a:buClr>
                <a:srgbClr val="FF0000"/>
              </a:buClr>
              <a:buSzPct val="75000"/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e.g. Baclofen - Diazepam</a:t>
            </a:r>
          </a:p>
          <a:p>
            <a:pPr lvl="1" eaLnBrk="1" hangingPunct="1">
              <a:buClr>
                <a:srgbClr val="FF0000"/>
              </a:buClr>
              <a:buSzPct val="75000"/>
              <a:buFont typeface="Wingdings" pitchFamily="2" charset="2"/>
              <a:buChar char="q"/>
            </a:pPr>
            <a:r>
              <a:rPr lang="en-US" sz="3200" b="1" smtClean="0">
                <a:latin typeface="Times New Roman" pitchFamily="18" charset="0"/>
              </a:rPr>
              <a:t> Direct acting skeletal muscle relaxants </a:t>
            </a:r>
          </a:p>
          <a:p>
            <a:pPr lvl="1" eaLnBrk="1" hangingPunct="1">
              <a:buClr>
                <a:srgbClr val="FF0000"/>
              </a:buClr>
              <a:buSzPct val="75000"/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		e.g. Dantrolene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71475"/>
            <a:ext cx="8642350" cy="60817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Atracurium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As potent as curare (1.5)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intermediate duration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of action (30 min).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Eliminated by non enzymatic chemical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  degradation in plasma </a:t>
            </a: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3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(spontaneous hydrolysis at body pH).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used in liver failure &amp; kidney failure </a:t>
            </a:r>
            <a:r>
              <a:rPr lang="en-US" sz="3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(drug of choice).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Liberate histamine 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(Transient hypotension), bronchospasm.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Anti-histamine pretreatment may prevent these side effects.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No effect on muscarinic receptor nor ganglia 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30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071563" y="1214438"/>
            <a:ext cx="7143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Atracuriam should be avoided in asthma patients b/c it causes bronchospasm  due to histamine release.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2288" y="542925"/>
            <a:ext cx="8153400" cy="53736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Mivacurium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Chemically related to atracurium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Fast onset of action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Metabolized by pseudo cholinesterases.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Shortest duration of action of all the nondepolarzing drugs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(15 min).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Longer duration in patient with liver disease or genetic cholinesterase deficiency.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Transient hypotension (histamine release, similar to atracurium).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30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395288" y="1214438"/>
            <a:ext cx="82804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Mivacuriuam induced prolonged  muscle paralysis can be reversed by acetycholinesterase inhibitors such as endrophonium,</a:t>
            </a:r>
          </a:p>
          <a:p>
            <a:endParaRPr lang="en-US" sz="2800">
              <a:solidFill>
                <a:srgbClr val="FF0000"/>
              </a:solidFill>
            </a:endParaRPr>
          </a:p>
          <a:p>
            <a:r>
              <a:rPr lang="en-US" sz="2800">
                <a:solidFill>
                  <a:srgbClr val="FF0000"/>
                </a:solidFill>
              </a:rPr>
              <a:t>acetycholinesterase inhibitors increase the Ach level in NMJ and displace Mivacuriam from nicotinic receptors in NMJ.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8975" y="474663"/>
            <a:ext cx="8275638" cy="53117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Pancuronium</a:t>
            </a:r>
          </a:p>
          <a:p>
            <a:pPr marL="0" indent="0"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More potent than curare ( 6 times ).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metabolized in liver and excretion is renal ( 80 % ).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Long duration of action (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metabolic products have some  NM blocking activities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Tachycardia</a:t>
            </a:r>
          </a:p>
          <a:p>
            <a:pPr lvl="1" indent="-30163" eaLnBrk="1" hangingPunct="1">
              <a:lnSpc>
                <a:spcPct val="11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Antimuscarinic action </a:t>
            </a:r>
            <a:r>
              <a:rPr lang="en-US" sz="3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(atropine like effects) </a:t>
            </a:r>
          </a:p>
          <a:p>
            <a:pPr lvl="1" indent="-30163" eaLnBrk="1" hangingPunct="1">
              <a:lnSpc>
                <a:spcPct val="11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Blocks muscarinic receptor in SA node</a:t>
            </a:r>
          </a:p>
          <a:p>
            <a:pPr lvl="1" indent="-30163" eaLnBrk="1" hangingPunct="1">
              <a:lnSpc>
                <a:spcPct val="11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NE release from adrenergic nerve endings.</a:t>
            </a:r>
          </a:p>
          <a:p>
            <a:pPr lvl="1" indent="-30163" eaLnBrk="1" hangingPunct="1">
              <a:lnSpc>
                <a:spcPct val="110000"/>
              </a:lnSpc>
            </a:pP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Avoid in patient with coronary diseases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8975" y="474663"/>
            <a:ext cx="7769225" cy="540861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Vecuronium 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More potent than tubocurarine ( 6 times ).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Metabolized mainly by liver.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Excretion mainly in bile.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Intermediate duration of action.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Has few side effects.</a:t>
            </a:r>
          </a:p>
          <a:p>
            <a:pPr lvl="1" indent="-30163" eaLnBrk="1" hangingPunct="1">
              <a:lnSpc>
                <a:spcPct val="11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No histamine release.</a:t>
            </a:r>
          </a:p>
          <a:p>
            <a:pPr lvl="1" indent="-30163" eaLnBrk="1" hangingPunct="1">
              <a:lnSpc>
                <a:spcPct val="11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No ganglion block.</a:t>
            </a:r>
          </a:p>
          <a:p>
            <a:pPr lvl="1" indent="-30163" eaLnBrk="1" hangingPunct="1">
              <a:lnSpc>
                <a:spcPct val="11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No antimuscarinic action.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713787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642" name="Group 194"/>
          <p:cNvGraphicFramePr>
            <a:graphicFrameLocks noGrp="1"/>
          </p:cNvGraphicFramePr>
          <p:nvPr/>
        </p:nvGraphicFramePr>
        <p:xfrm>
          <a:off x="179388" y="115888"/>
          <a:ext cx="8785225" cy="6015228"/>
        </p:xfrm>
        <a:graphic>
          <a:graphicData uri="http://schemas.openxmlformats.org/drawingml/2006/table">
            <a:tbl>
              <a:tblPr rtl="1"/>
              <a:tblGrid>
                <a:gridCol w="2789238"/>
                <a:gridCol w="2482850"/>
                <a:gridCol w="1568450"/>
                <a:gridCol w="1944687"/>
              </a:tblGrid>
              <a:tr h="42068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Notes</a:t>
                      </a:r>
                      <a:endParaRPr kumimoji="0" lang="ar-S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Side effects</a:t>
                      </a:r>
                      <a:endParaRPr kumimoji="0" lang="ar-S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Duration</a:t>
                      </a:r>
                      <a:endParaRPr kumimoji="0" lang="ar-S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Drug</a:t>
                      </a:r>
                      <a:endParaRPr kumimoji="0" lang="ar-S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Renal failure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Hypotension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h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Tubocurarine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Renal failure</a:t>
                      </a:r>
                      <a:endParaRPr kumimoji="0" lang="ar-SA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Tachycardia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h</a:t>
                      </a:r>
                      <a:endParaRPr kumimoji="0" lang="arn-C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Pancuronium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Spontaneous degradation</a:t>
                      </a: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Used in liver and kidney failure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Transient hypotension</a:t>
                      </a: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Histamine release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min.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Atracurium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Liver failure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Few side effects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min.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Vecuronium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Metabolized by pseudocholinesterase</a:t>
                      </a: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Choline esterase deficiency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Similar to atracurium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min.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Mivacurium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#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CVS Diseases</a:t>
                      </a: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Glaucoma</a:t>
                      </a: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Liver disease</a:t>
                      </a: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Hyperkalemia</a:t>
                      </a: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Arrhythmia</a:t>
                      </a: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 IOP</a:t>
                      </a: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min.</a:t>
                      </a:r>
                      <a:endParaRPr kumimoji="0" lang="ar-SA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Succinyl </a:t>
                      </a:r>
                    </a:p>
                    <a:p>
                      <a:pPr marL="365125" marR="0" lvl="0" indent="-25558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choline </a:t>
                      </a: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98475" y="471488"/>
            <a:ext cx="8147050" cy="5969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500" smtClean="0">
                <a:solidFill>
                  <a:srgbClr val="FF0066"/>
                </a:solidFill>
                <a:effectLst/>
              </a:rPr>
              <a:t> </a:t>
            </a:r>
            <a:endParaRPr lang="en-US" sz="2500" b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7038" y="454025"/>
            <a:ext cx="8337550" cy="5238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Depolarizing Neuromuscular Blockers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Mechanism of Action  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33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Phase I ( Depolarizing )</a:t>
            </a:r>
            <a:r>
              <a:rPr lang="en-US" sz="33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33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combine and activates nicotinic receptors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depolarization of motor  end plate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initial muscle twitching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Phase II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Persistent depolarization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paralysis (Phase II  clinically resembeles non-depolarizing muscle relaxants 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7038" y="388938"/>
            <a:ext cx="8337550" cy="5592762"/>
          </a:xfrm>
        </p:spPr>
        <p:txBody>
          <a:bodyPr/>
          <a:lstStyle/>
          <a:p>
            <a:pPr marL="590550" indent="-590550"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Succinylcholine (suxamethonium)</a:t>
            </a:r>
          </a:p>
          <a:p>
            <a:pPr marL="590550" indent="-590550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0550" indent="-59055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3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Pharmacological Actions (due to depolarization of muscle)</a:t>
            </a:r>
          </a:p>
          <a:p>
            <a:pPr marL="590550" indent="-590550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6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0550" indent="-590550" eaLnBrk="1" hangingPunct="1">
              <a:buFont typeface="Wingdings" pitchFamily="2" charset="2"/>
              <a:buAutoNum type="arabicPeriod"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SK. muscle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:  fasciculation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spastic paralysis. </a:t>
            </a:r>
          </a:p>
          <a:p>
            <a:pPr marL="590550" indent="-590550" eaLnBrk="1" hangingPunct="1">
              <a:buFont typeface="Wingdings" pitchFamily="2" charset="2"/>
              <a:buAutoNum type="arabicPeriod"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Hyperkalemia (due to sk muscle contraction)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:  Cardiac arrest.</a:t>
            </a:r>
          </a:p>
          <a:p>
            <a:pPr marL="590550" indent="-590550" eaLnBrk="1" hangingPunct="1">
              <a:buFont typeface="Wingdings" pitchFamily="2" charset="2"/>
              <a:buAutoNum type="arabicPeriod"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Eye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intraocular pressure (depolarization and contraction of extraocular muscle.</a:t>
            </a:r>
          </a:p>
          <a:p>
            <a:pPr marL="590550" indent="-590550" eaLnBrk="1" hangingPunct="1">
              <a:buFont typeface="Wingdings" pitchFamily="2" charset="2"/>
              <a:buAutoNum type="arabicPeriod"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intragastric pressure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regurgitation of gastric content to esophagus. Difficulty in opening mouth. </a:t>
            </a:r>
          </a:p>
          <a:p>
            <a:pPr marL="590550" indent="-590550" eaLnBrk="1" hangingPunct="1">
              <a:buFont typeface="Wingdings" pitchFamily="2" charset="2"/>
              <a:buAutoNum type="arabicPeriod"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CVS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:  arrhythmia </a:t>
            </a:r>
          </a:p>
          <a:p>
            <a:pPr marL="590550" indent="-590550" eaLnBrk="1" hangingPunct="1">
              <a:buFont typeface="Wingdings" pitchFamily="2" charset="2"/>
              <a:buAutoNum type="arabicPeriod"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9238" y="390525"/>
            <a:ext cx="8648700" cy="61341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37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Neuromuscular blockers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37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37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Classification: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200" b="1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3300" b="1" smtClean="0">
                <a:latin typeface="Times New Roman" pitchFamily="18" charset="0"/>
                <a:cs typeface="Times New Roman" pitchFamily="18" charset="0"/>
              </a:rPr>
              <a:t>	1)  Competitive (non depolarizing blockers)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3300" b="1" smtClean="0">
                <a:latin typeface="Times New Roman" pitchFamily="18" charset="0"/>
                <a:cs typeface="Times New Roman" pitchFamily="18" charset="0"/>
              </a:rPr>
              <a:t>	2)  Depolarizing blockers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33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3600" smtClean="0"/>
              <a:t>Depolarizing muscle relaxants act as acetylcholine (ACh) receptor agonists, whereas nondepolarizing muscle relaxants function as competitive antagonists.</a:t>
            </a:r>
            <a:endParaRPr lang="en-US" sz="33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549275"/>
            <a:ext cx="8153400" cy="5318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33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Pharmacokinetics </a:t>
            </a:r>
          </a:p>
          <a:p>
            <a:pPr eaLnBrk="1" hangingPunct="1">
              <a:buFont typeface="Wingdings 3" pitchFamily="18" charset="2"/>
              <a:buNone/>
            </a:pPr>
            <a:endParaRPr lang="en-US" sz="33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900" b="1" smtClean="0">
                <a:latin typeface="Times New Roman" pitchFamily="18" charset="0"/>
                <a:cs typeface="Times New Roman" pitchFamily="18" charset="0"/>
              </a:rPr>
              <a:t>Short onset of action (1 min.).</a:t>
            </a:r>
          </a:p>
          <a:p>
            <a:pPr eaLnBrk="1" hangingPunct="1"/>
            <a:r>
              <a:rPr lang="en-US" sz="2900" b="1" smtClean="0">
                <a:latin typeface="Times New Roman" pitchFamily="18" charset="0"/>
                <a:cs typeface="Times New Roman" pitchFamily="18" charset="0"/>
              </a:rPr>
              <a:t>Short duration of action (5-10 min.).</a:t>
            </a:r>
          </a:p>
          <a:p>
            <a:pPr eaLnBrk="1" hangingPunct="1"/>
            <a:r>
              <a:rPr lang="en-US" sz="2900" b="1" smtClean="0">
                <a:latin typeface="Times New Roman" pitchFamily="18" charset="0"/>
                <a:cs typeface="Times New Roman" pitchFamily="18" charset="0"/>
              </a:rPr>
              <a:t>Destroyed by pseudocholinesterase</a:t>
            </a:r>
          </a:p>
          <a:p>
            <a:pPr eaLnBrk="1" hangingPunct="1"/>
            <a:r>
              <a:rPr lang="en-US" sz="2900" b="1" smtClean="0">
                <a:latin typeface="Times New Roman" pitchFamily="18" charset="0"/>
                <a:cs typeface="Times New Roman" pitchFamily="18" charset="0"/>
              </a:rPr>
              <a:t>Half life is prolonged in</a:t>
            </a:r>
          </a:p>
          <a:p>
            <a:pPr lvl="1" eaLnBrk="1" hangingPunct="1"/>
            <a:r>
              <a:rPr lang="en-US" sz="2900" b="1" smtClean="0">
                <a:latin typeface="Times New Roman" pitchFamily="18" charset="0"/>
                <a:cs typeface="Times New Roman" pitchFamily="18" charset="0"/>
              </a:rPr>
              <a:t>Neonates</a:t>
            </a:r>
          </a:p>
          <a:p>
            <a:pPr lvl="1" eaLnBrk="1" hangingPunct="1"/>
            <a:r>
              <a:rPr lang="en-US" sz="2900" b="1" smtClean="0">
                <a:latin typeface="Times New Roman" pitchFamily="18" charset="0"/>
                <a:cs typeface="Times New Roman" pitchFamily="18" charset="0"/>
              </a:rPr>
              <a:t>Elderly</a:t>
            </a:r>
          </a:p>
          <a:p>
            <a:pPr lvl="1" eaLnBrk="1" hangingPunct="1"/>
            <a:r>
              <a:rPr lang="en-US" sz="2900" b="1" smtClean="0">
                <a:latin typeface="Times New Roman" pitchFamily="18" charset="0"/>
                <a:cs typeface="Times New Roman" pitchFamily="18" charset="0"/>
              </a:rPr>
              <a:t>Pseudcholinesterase deficiency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7038" y="414338"/>
            <a:ext cx="8337550" cy="5583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Side Effects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Hyperkalemia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CVS arrhythmia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IOP </a:t>
            </a: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glaucoma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Can produce malignant hyperthermia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May cause succinylcholine apnea due to deficiency of pseudocholinesterase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liver disease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Malnutrition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Organophosphorous poisoning (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acetylcholinesterase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inhibition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 descr="http://basic-clinical-pharmacology.net/chapter%2027_%20skeletal%20muscle%20relaxants_files/image016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3" name="AutoShape 4" descr="http://basic-clinical-pharmacology.net/chapter%2027_%20skeletal%20muscle%20relaxants_files/image016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4" name="AutoShape 6" descr="http://basic-clinical-pharmacology.net/chapter%2027_%20skeletal%20muscle%20relaxants_files/image016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AutoShape 8" descr="http://basic-clinical-pharmacology.net/chapter%2027_%20skeletal%20muscle%20relaxants_files/image016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26" name="Picture 9" descr="C:\Users\Admin\Desktop\nmj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214438"/>
            <a:ext cx="80010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5143500" y="3429000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Succinycholine</a:t>
            </a:r>
            <a:r>
              <a:rPr lang="en-US"/>
              <a:t> </a:t>
            </a:r>
          </a:p>
        </p:txBody>
      </p:sp>
      <p:sp>
        <p:nvSpPr>
          <p:cNvPr id="30728" name="TextBox 8"/>
          <p:cNvSpPr txBox="1">
            <a:spLocks noChangeArrowheads="1"/>
          </p:cNvSpPr>
          <p:nvPr/>
        </p:nvSpPr>
        <p:spPr bwMode="auto">
          <a:xfrm>
            <a:off x="285750" y="350043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e.g </a:t>
            </a:r>
            <a:r>
              <a:rPr lang="en-US">
                <a:solidFill>
                  <a:srgbClr val="FF0000"/>
                </a:solidFill>
              </a:rPr>
              <a:t>Atracurium </a:t>
            </a:r>
          </a:p>
        </p:txBody>
      </p:sp>
      <p:sp>
        <p:nvSpPr>
          <p:cNvPr id="30729" name="TextBox 9"/>
          <p:cNvSpPr txBox="1">
            <a:spLocks noChangeArrowheads="1"/>
          </p:cNvSpPr>
          <p:nvPr/>
        </p:nvSpPr>
        <p:spPr bwMode="auto">
          <a:xfrm>
            <a:off x="642938" y="285750"/>
            <a:ext cx="7929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Mechanism of non-depolarizing and depolarizings muscle relaxants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476250"/>
            <a:ext cx="8229600" cy="652463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ct val="115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en-US" sz="360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Malignant hyperthermia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1013" y="1557338"/>
            <a:ext cx="8180387" cy="3887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Inability to bind calcium by sarcoplasmic reticulum in  some patients  due to genetic  defect 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Sensitive to some drugs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general  anesthesia e.g. halothane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neuromuscular blockers e.g. suxamethonium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Ca release, intense muscle spasm, severe rise in body temperature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82600" y="493713"/>
            <a:ext cx="8180388" cy="56038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Spasmolytics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They reduce muscle spasm in spastic states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000" b="1" smtClean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Baclofen: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Centrally acting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GABA agonist – acts on spinal cord. 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Diazepam (Benzodiazepines):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Centrally acting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facilitate GABA action on CNS. 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Dantrolene: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direct action on skeletal muscles.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Used in treatment of malignant hyperthermia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96888" y="620713"/>
            <a:ext cx="8153400" cy="51149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Uses of spasmolytics</a:t>
            </a:r>
            <a:r>
              <a:rPr lang="en-US" sz="3200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They reduce muscle spasm in spastic states produced by :</a:t>
            </a:r>
          </a:p>
          <a:p>
            <a:pPr eaLnBrk="1" hangingPunct="1">
              <a:buFont typeface="Wingdings 3" pitchFamily="18" charset="2"/>
              <a:buNone/>
            </a:pP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Spinal cord injury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Stroke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Cerebral palsy</a:t>
            </a:r>
          </a:p>
          <a:p>
            <a:pPr eaLnBrk="1" hangingPunct="1">
              <a:buFont typeface="Wingdings 3" pitchFamily="18" charset="2"/>
              <a:buNone/>
            </a:pP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493713"/>
            <a:ext cx="8412163" cy="5603875"/>
          </a:xfrm>
        </p:spPr>
        <p:txBody>
          <a:bodyPr/>
          <a:lstStyle/>
          <a:p>
            <a:pPr algn="ctr" eaLnBrk="1" hangingPunct="1">
              <a:lnSpc>
                <a:spcPct val="115000"/>
              </a:lnSpc>
              <a:buFont typeface="Wingdings 3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Dantrolene </a:t>
            </a:r>
          </a:p>
          <a:p>
            <a:pPr eaLnBrk="1" hangingPunct="1">
              <a:lnSpc>
                <a:spcPct val="115000"/>
              </a:lnSpc>
              <a:buFont typeface="Wingdings 3" pitchFamily="18" charset="2"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It interferes with the release of calcium from its stores in  skeletal muscles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(sarcoplasmic reticulum).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It inhibits excitation-contraction coupling in the muscle fiber.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Calcium is released from the sarcoplasmic reticulum via a calcium channel, called the </a:t>
            </a:r>
            <a:r>
              <a:rPr lang="en-US" sz="2800" b="1" smtClean="0"/>
              <a:t>ryanodine receptor (RyR) channel and dantrolene blocks the opening of these channels. 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Uses</a:t>
            </a:r>
            <a:r>
              <a:rPr lang="en-US" sz="2800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Malignant Hyperthermia. And Spastic states.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	given IV, orally .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493713"/>
            <a:ext cx="8642350" cy="6030912"/>
          </a:xfrm>
        </p:spPr>
        <p:txBody>
          <a:bodyPr/>
          <a:lstStyle/>
          <a:p>
            <a:pPr algn="ctr" eaLnBrk="1" hangingPunct="1">
              <a:lnSpc>
                <a:spcPct val="115000"/>
              </a:lnSpc>
              <a:buFont typeface="Wingdings 3" pitchFamily="18" charset="2"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Drugs and diseases that modify NM blockers effects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Aminoglycosides (e.g streptomycin) enhances the effects of NM blockers.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Cholinesterase inhibitors may enhance the effect of depolarizing relaxants but  decrease the effect of  nondepolarzing relaxants. 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Disease states such as </a:t>
            </a:r>
            <a:r>
              <a:rPr lang="en-US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mysthania gravis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parkinson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modify the response to muscle relaxants. 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Magnesium sulphate may antagonize the effect of  muscle relaxants.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accessmedicine.com/loadBinary.aspx?name=morg&amp;filename=morg_c009f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692150"/>
            <a:ext cx="820896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750" y="333375"/>
            <a:ext cx="8147050" cy="8636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70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Neuromuscular Blockers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1013" y="1700213"/>
            <a:ext cx="8180387" cy="4148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400" b="1" smtClean="0">
                <a:solidFill>
                  <a:srgbClr val="FF0000"/>
                </a:solidFill>
              </a:rPr>
              <a:t>Competitive (Nondepolarizing) NM blockers</a:t>
            </a:r>
            <a:r>
              <a:rPr lang="en-US" sz="2300" b="1" smtClean="0">
                <a:solidFill>
                  <a:schemeClr val="accent2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b="1" smtClean="0"/>
              <a:t>	</a:t>
            </a: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d-tubocurarine (prototype)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 	Atracurium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    Mivacurium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	Pancuronium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	Vecuronium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25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400" b="1" smtClean="0">
                <a:solidFill>
                  <a:srgbClr val="FF0000"/>
                </a:solidFill>
              </a:rPr>
              <a:t>Depolarizing NM blockers</a:t>
            </a:r>
            <a:r>
              <a:rPr lang="en-US" sz="2400" b="1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Succinylcholine</a:t>
            </a:r>
            <a:endParaRPr lang="en-US" sz="22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1013" y="530225"/>
            <a:ext cx="8180387" cy="5162550"/>
          </a:xfrm>
        </p:spPr>
        <p:txBody>
          <a:bodyPr/>
          <a:lstStyle/>
          <a:p>
            <a:pPr marL="590550" indent="-590550" eaLnBrk="1" hangingPunct="1">
              <a:buFont typeface="Wingdings 3" pitchFamily="18" charset="2"/>
              <a:buNone/>
            </a:pPr>
            <a:r>
              <a:rPr lang="en-US" sz="37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Uses of NMB blockers</a:t>
            </a:r>
          </a:p>
          <a:p>
            <a:pPr marL="590550" indent="-590550" eaLnBrk="1" hangingPunct="1">
              <a:buFont typeface="Wingdings 3" pitchFamily="18" charset="2"/>
              <a:buNone/>
            </a:pPr>
            <a:endParaRPr lang="en-US" sz="37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0550" indent="-590550" eaLnBrk="1" hangingPunct="1"/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control convulsion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electroshock therapy in psychotic patient .</a:t>
            </a:r>
          </a:p>
          <a:p>
            <a:pPr marL="590550" indent="-590550" eaLnBrk="1" hangingPunct="1"/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Relieve of tetanus and epileptic convulsion.</a:t>
            </a:r>
          </a:p>
          <a:p>
            <a:pPr marL="590550" indent="-590550" eaLnBrk="1" hangingPunct="1"/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Facilitate endoscopy</a:t>
            </a:r>
          </a:p>
          <a:p>
            <a:pPr marL="590550" indent="-590550" eaLnBrk="1" hangingPunct="1"/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As adjuvant in general anesthesia to induce muscle relaxation</a:t>
            </a:r>
          </a:p>
          <a:p>
            <a:pPr marL="590550" indent="-590550" eaLnBrk="1" hangingPunct="1"/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orthopedic surgery.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98475" y="355600"/>
            <a:ext cx="8147050" cy="66675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70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Competitive NM blockers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23988"/>
            <a:ext cx="8713788" cy="4664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31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31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b="1" smtClean="0">
                <a:latin typeface="Times New Roman" pitchFamily="18" charset="0"/>
                <a:cs typeface="Times New Roman" pitchFamily="18" charset="0"/>
              </a:rPr>
              <a:t>Are competitive antagonists for Ach at the nicotinic receptors present in postjunctional membrane of motor end plate.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b="1" smtClean="0">
                <a:latin typeface="Times New Roman" pitchFamily="18" charset="0"/>
                <a:cs typeface="Times New Roman" pitchFamily="18" charset="0"/>
              </a:rPr>
              <a:t>No depolarization of  postjunctional membrane.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b="1" smtClean="0">
                <a:latin typeface="Times New Roman" pitchFamily="18" charset="0"/>
                <a:cs typeface="Times New Roman" pitchFamily="18" charset="0"/>
              </a:rPr>
              <a:t>Cholinesterase inhibitors can reverse blockade (Neostigmine)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1013" y="558800"/>
            <a:ext cx="8412162" cy="55292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31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Pharmacokinetics 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They are polar compounds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inactive orally &amp; taken parenterally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Do not cross placenta &amp; CNS 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Elimination depend upon kidney or liver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Except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5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Mivacurium</a:t>
            </a:r>
            <a:r>
              <a:rPr lang="en-US" sz="25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(degraded by acetylcholinesterase enzyme)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5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Atracurium  </a:t>
            </a:r>
            <a:r>
              <a:rPr lang="en-US" sz="25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(spontaneous degradation)</a:t>
            </a:r>
          </a:p>
          <a:p>
            <a:pPr lvl="1" eaLnBrk="1" hangingPunct="1">
              <a:lnSpc>
                <a:spcPct val="110000"/>
              </a:lnSpc>
            </a:pPr>
            <a:endParaRPr lang="en-US" sz="25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44475"/>
            <a:ext cx="8785225" cy="57959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Pharmacological actions:</a:t>
            </a:r>
          </a:p>
          <a:p>
            <a:pPr eaLnBrk="1" hangingPunct="1">
              <a:buFont typeface="Wingdings 3" pitchFamily="18" charset="2"/>
              <a:buNone/>
            </a:pP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Skeletal muscle relaxation.</a:t>
            </a:r>
          </a:p>
          <a:p>
            <a:pPr eaLnBrk="1" hangingPunct="1"/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They produce different effects on CVS</a:t>
            </a:r>
          </a:p>
          <a:p>
            <a:pPr eaLnBrk="1" hangingPunct="1"/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Some release histamine and produce hypotension</a:t>
            </a:r>
          </a:p>
          <a:p>
            <a:pPr lvl="1" eaLnBrk="1" hangingPunct="1">
              <a:buClr>
                <a:srgbClr val="FF0000"/>
              </a:buClr>
              <a:buSzPct val="75000"/>
              <a:buFontTx/>
              <a:buChar char="o"/>
            </a:pPr>
            <a:r>
              <a:rPr lang="en-US" sz="3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d.Tubocurarine (not used clinically)</a:t>
            </a:r>
          </a:p>
          <a:p>
            <a:pPr lvl="1" eaLnBrk="1" hangingPunct="1">
              <a:buClr>
                <a:srgbClr val="FF0000"/>
              </a:buClr>
              <a:buSzPct val="75000"/>
              <a:buFontTx/>
              <a:buChar char="o"/>
            </a:pPr>
            <a:r>
              <a:rPr lang="en-US" sz="3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Atracurium 					</a:t>
            </a:r>
          </a:p>
          <a:p>
            <a:pPr lvl="1" eaLnBrk="1" hangingPunct="1">
              <a:buClr>
                <a:srgbClr val="FF0000"/>
              </a:buClr>
              <a:buSzPct val="75000"/>
              <a:buFontTx/>
              <a:buChar char="o"/>
            </a:pPr>
            <a:r>
              <a:rPr lang="en-US" sz="3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Mivacurium</a:t>
            </a:r>
            <a:r>
              <a:rPr lang="en-US" sz="3000" b="1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			       			</a:t>
            </a:r>
          </a:p>
          <a:p>
            <a:pPr eaLnBrk="1" hangingPunct="1"/>
            <a:r>
              <a:rPr lang="en-US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Others produce tachycardia (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H.R)</a:t>
            </a:r>
            <a:endParaRPr lang="en-US" sz="30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FF0000"/>
              </a:buClr>
              <a:buSzPct val="85000"/>
              <a:buFontTx/>
              <a:buChar char="o"/>
            </a:pPr>
            <a:r>
              <a:rPr lang="en-US" sz="3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Pancuronium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600" y="469900"/>
            <a:ext cx="8180388" cy="53324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– Tubocurarine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Prototype skeletal muscle relaxant (</a:t>
            </a: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muscle relaxant used clinically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) 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Not used now clinically due to adverse effects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Histamine releaser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Bronchospasm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Hypotension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Blocks autonomic ganglia </a:t>
            </a:r>
            <a:r>
              <a:rPr lang="en-US" sz="3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(Hypotension)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More safer derivatives are now available.</a:t>
            </a:r>
            <a:endParaRPr lang="en-US" sz="30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5985</TotalTime>
  <Words>975</Words>
  <Application>Microsoft Office PowerPoint</Application>
  <PresentationFormat>On-screen Show (4:3)</PresentationFormat>
  <Paragraphs>229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Lucida Sans Unicode</vt:lpstr>
      <vt:lpstr>Wingdings 3</vt:lpstr>
      <vt:lpstr>Verdana</vt:lpstr>
      <vt:lpstr>Wingdings 2</vt:lpstr>
      <vt:lpstr>Arial Narrow</vt:lpstr>
      <vt:lpstr>Times New Roman</vt:lpstr>
      <vt:lpstr>Wingdings</vt:lpstr>
      <vt:lpstr>Symbol</vt:lpstr>
      <vt:lpstr>Monotype Corsiva</vt:lpstr>
      <vt:lpstr>Concourse</vt:lpstr>
      <vt:lpstr>Skeletal muscle relaxants</vt:lpstr>
      <vt:lpstr>Slide 2</vt:lpstr>
      <vt:lpstr>Slide 3</vt:lpstr>
      <vt:lpstr>Neuromuscular Blockers</vt:lpstr>
      <vt:lpstr>Slide 5</vt:lpstr>
      <vt:lpstr>Competitive NM blockers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 </vt:lpstr>
      <vt:lpstr>Slide 19</vt:lpstr>
      <vt:lpstr>Slide 20</vt:lpstr>
      <vt:lpstr>Slide 21</vt:lpstr>
      <vt:lpstr>Slide 22</vt:lpstr>
      <vt:lpstr>Malignant hyperthermia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PHARMACOLOGY</dc:title>
  <dc:creator>administrator</dc:creator>
  <cp:lastModifiedBy>ksupy</cp:lastModifiedBy>
  <cp:revision>272</cp:revision>
  <cp:lastPrinted>1601-01-01T00:00:00Z</cp:lastPrinted>
  <dcterms:created xsi:type="dcterms:W3CDTF">2003-06-28T08:21:56Z</dcterms:created>
  <dcterms:modified xsi:type="dcterms:W3CDTF">2012-12-08T08:51:59Z</dcterms:modified>
</cp:coreProperties>
</file>