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5863" r:id="rId2"/>
    <p:sldMasterId id="2147485888" r:id="rId3"/>
  </p:sldMasterIdLst>
  <p:notesMasterIdLst>
    <p:notesMasterId r:id="rId31"/>
  </p:notesMasterIdLst>
  <p:sldIdLst>
    <p:sldId id="982" r:id="rId4"/>
    <p:sldId id="981" r:id="rId5"/>
    <p:sldId id="971" r:id="rId6"/>
    <p:sldId id="998" r:id="rId7"/>
    <p:sldId id="1033" r:id="rId8"/>
    <p:sldId id="1004" r:id="rId9"/>
    <p:sldId id="991" r:id="rId10"/>
    <p:sldId id="992" r:id="rId11"/>
    <p:sldId id="972" r:id="rId12"/>
    <p:sldId id="993" r:id="rId13"/>
    <p:sldId id="973" r:id="rId14"/>
    <p:sldId id="1005" r:id="rId15"/>
    <p:sldId id="996" r:id="rId16"/>
    <p:sldId id="974" r:id="rId17"/>
    <p:sldId id="1034" r:id="rId18"/>
    <p:sldId id="1009" r:id="rId19"/>
    <p:sldId id="975" r:id="rId20"/>
    <p:sldId id="1014" r:id="rId21"/>
    <p:sldId id="976" r:id="rId22"/>
    <p:sldId id="986" r:id="rId23"/>
    <p:sldId id="1031" r:id="rId24"/>
    <p:sldId id="987" r:id="rId25"/>
    <p:sldId id="988" r:id="rId26"/>
    <p:sldId id="989" r:id="rId27"/>
    <p:sldId id="979" r:id="rId28"/>
    <p:sldId id="980" r:id="rId29"/>
    <p:sldId id="1032" r:id="rId30"/>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ER"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FF00FF"/>
    <a:srgbClr val="000000"/>
    <a:srgbClr val="00FF00"/>
    <a:srgbClr val="66FF33"/>
    <a:srgbClr val="800000"/>
    <a:srgbClr val="99CCFF"/>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5" autoAdjust="0"/>
    <p:restoredTop sz="75133" autoAdjust="0"/>
  </p:normalViewPr>
  <p:slideViewPr>
    <p:cSldViewPr>
      <p:cViewPr>
        <p:scale>
          <a:sx n="51" d="100"/>
          <a:sy n="51" d="100"/>
        </p:scale>
        <p:origin x="-1176" y="-162"/>
      </p:cViewPr>
      <p:guideLst>
        <p:guide orient="horz" pos="2160"/>
        <p:guide pos="2880"/>
      </p:guideLst>
    </p:cSldViewPr>
  </p:slideViewPr>
  <p:outlineViewPr>
    <p:cViewPr>
      <p:scale>
        <a:sx n="33" d="100"/>
        <a:sy n="33" d="100"/>
      </p:scale>
      <p:origin x="0" y="8779"/>
    </p:cViewPr>
  </p:outlineViewPr>
  <p:notesTextViewPr>
    <p:cViewPr>
      <p:scale>
        <a:sx n="100" d="100"/>
        <a:sy n="100" d="100"/>
      </p:scale>
      <p:origin x="0" y="0"/>
    </p:cViewPr>
  </p:notesTextViewPr>
  <p:sorterViewPr>
    <p:cViewPr>
      <p:scale>
        <a:sx n="66" d="100"/>
        <a:sy n="66" d="100"/>
      </p:scale>
      <p:origin x="0" y="318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17715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a:defRPr sz="1200">
                <a:latin typeface="Arial" charset="0"/>
                <a:cs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7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715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17715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a:defRPr sz="1200">
                <a:latin typeface="Arial" charset="0"/>
                <a:cs typeface="Arial" charset="0"/>
              </a:defRPr>
            </a:lvl1pPr>
          </a:lstStyle>
          <a:p>
            <a:pPr>
              <a:defRPr/>
            </a:pPr>
            <a:fld id="{2E24F744-090F-4146-90D4-BD33CC6CFDD8}"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pPr algn="l" rtl="0"/>
            <a:r>
              <a:rPr lang="en-US" dirty="0" smtClean="0">
                <a:latin typeface="Comic Sans MS" pitchFamily="66" charset="0"/>
                <a:cs typeface="Tahoma" pitchFamily="34" charset="0"/>
                <a:sym typeface="Wingdings" pitchFamily="2" charset="2"/>
              </a:rPr>
              <a:t>MND </a:t>
            </a:r>
            <a:r>
              <a:rPr lang="en-US" dirty="0" smtClean="0"/>
              <a:t> group of neurological disorders that selectively affect motor  that control voluntary muscle activity including speaking, walking, breathing, swallowing and general movement of the body</a:t>
            </a:r>
            <a:endParaRPr lang="ar-SA" dirty="0" smtClean="0"/>
          </a:p>
          <a:p>
            <a:pPr algn="l" rtl="0"/>
            <a:r>
              <a:rPr lang="en-GB" b="1" dirty="0" smtClean="0"/>
              <a:t>Alpha motor neurons</a:t>
            </a:r>
            <a:r>
              <a:rPr lang="en-GB" dirty="0" smtClean="0"/>
              <a:t> (</a:t>
            </a:r>
            <a:r>
              <a:rPr lang="en-GB" b="1" dirty="0" smtClean="0"/>
              <a:t>α-MNs</a:t>
            </a:r>
            <a:r>
              <a:rPr lang="en-GB" dirty="0" smtClean="0"/>
              <a:t>) are large lower motor neurons of the brainstem and spinal cord. They innervate </a:t>
            </a:r>
            <a:r>
              <a:rPr lang="en-GB" dirty="0" err="1" smtClean="0"/>
              <a:t>extrafusal</a:t>
            </a:r>
            <a:r>
              <a:rPr lang="en-GB" dirty="0" smtClean="0"/>
              <a:t> muscle </a:t>
            </a:r>
            <a:r>
              <a:rPr lang="en-GB" dirty="0" err="1" smtClean="0"/>
              <a:t>fibers</a:t>
            </a:r>
            <a:r>
              <a:rPr lang="en-GB" dirty="0" smtClean="0"/>
              <a:t> of skeletal muscle and are directly responsible for initiating their contraction. Alpha motor neurons are distinct from gamma motor neurons which innervate </a:t>
            </a:r>
            <a:r>
              <a:rPr lang="en-GB" dirty="0" err="1" smtClean="0"/>
              <a:t>intrafusal</a:t>
            </a:r>
            <a:r>
              <a:rPr lang="en-GB" dirty="0" smtClean="0"/>
              <a:t> muscle </a:t>
            </a:r>
            <a:r>
              <a:rPr lang="en-GB" dirty="0" err="1" smtClean="0"/>
              <a:t>fibers</a:t>
            </a:r>
            <a:r>
              <a:rPr lang="en-GB" dirty="0" smtClean="0"/>
              <a:t> of muscle spindles </a:t>
            </a:r>
            <a:endParaRPr lang="en-US" dirty="0" smtClean="0"/>
          </a:p>
        </p:txBody>
      </p:sp>
      <p:sp>
        <p:nvSpPr>
          <p:cNvPr id="45059" name="Slide Number Placeholder 3"/>
          <p:cNvSpPr>
            <a:spLocks noGrp="1"/>
          </p:cNvSpPr>
          <p:nvPr>
            <p:ph type="sldNum" sz="quarter" idx="5"/>
          </p:nvPr>
        </p:nvSpPr>
        <p:spPr>
          <a:noFill/>
        </p:spPr>
        <p:txBody>
          <a:bodyPr/>
          <a:lstStyle/>
          <a:p>
            <a:fld id="{229EA11D-90EF-4C40-9BFD-55B5751F87CF}" type="slidenum">
              <a:rPr lang="ar-SA"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b="0" i="0" kern="1200" dirty="0" smtClean="0">
                <a:solidFill>
                  <a:schemeClr val="tx1"/>
                </a:solidFill>
                <a:latin typeface="Arial" charset="0"/>
                <a:ea typeface="+mn-ea"/>
                <a:cs typeface="Arial" charset="0"/>
              </a:rPr>
              <a:t>JOULE :it is equal to the energy expended (or work done) in applying a force of one </a:t>
            </a:r>
            <a:r>
              <a:rPr lang="en-US" sz="1200" b="0" i="0" kern="1200" dirty="0" err="1" smtClean="0">
                <a:solidFill>
                  <a:schemeClr val="tx1"/>
                </a:solidFill>
                <a:latin typeface="Arial" charset="0"/>
                <a:ea typeface="+mn-ea"/>
                <a:cs typeface="Arial" charset="0"/>
              </a:rPr>
              <a:t>newton</a:t>
            </a:r>
            <a:r>
              <a:rPr lang="en-US" sz="1200" b="0" i="0" kern="1200" dirty="0" smtClean="0">
                <a:solidFill>
                  <a:schemeClr val="tx1"/>
                </a:solidFill>
                <a:latin typeface="Arial" charset="0"/>
                <a:ea typeface="+mn-ea"/>
                <a:cs typeface="Arial" charset="0"/>
              </a:rPr>
              <a:t> through a distance of one </a:t>
            </a:r>
            <a:r>
              <a:rPr lang="en-US" sz="1200" b="0" i="0" kern="1200" dirty="0" err="1" smtClean="0">
                <a:solidFill>
                  <a:schemeClr val="tx1"/>
                </a:solidFill>
                <a:latin typeface="Arial" charset="0"/>
                <a:ea typeface="+mn-ea"/>
                <a:cs typeface="Arial" charset="0"/>
              </a:rPr>
              <a:t>metre</a:t>
            </a:r>
            <a:r>
              <a:rPr lang="en-US" sz="1200" b="0" i="0" kern="1200" dirty="0" smtClean="0">
                <a:solidFill>
                  <a:schemeClr val="tx1"/>
                </a:solidFill>
                <a:latin typeface="Arial" charset="0"/>
                <a:ea typeface="+mn-ea"/>
                <a:cs typeface="Arial" charset="0"/>
              </a:rPr>
              <a:t> (1 </a:t>
            </a:r>
            <a:r>
              <a:rPr lang="en-US" sz="1200" b="0" i="0" kern="1200" dirty="0" err="1" smtClean="0">
                <a:solidFill>
                  <a:schemeClr val="tx1"/>
                </a:solidFill>
                <a:latin typeface="Arial" charset="0"/>
                <a:ea typeface="+mn-ea"/>
                <a:cs typeface="Arial" charset="0"/>
              </a:rPr>
              <a:t>newton</a:t>
            </a:r>
            <a:r>
              <a:rPr lang="en-US" sz="1200" b="0" i="0" kern="1200" dirty="0" smtClean="0">
                <a:solidFill>
                  <a:schemeClr val="tx1"/>
                </a:solidFill>
                <a:latin typeface="Arial" charset="0"/>
                <a:ea typeface="+mn-ea"/>
                <a:cs typeface="Arial" charset="0"/>
              </a:rPr>
              <a:t> </a:t>
            </a:r>
            <a:r>
              <a:rPr lang="en-US" sz="1200" b="0" i="0" kern="1200" dirty="0" err="1" smtClean="0">
                <a:solidFill>
                  <a:schemeClr val="tx1"/>
                </a:solidFill>
                <a:latin typeface="Arial" charset="0"/>
                <a:ea typeface="+mn-ea"/>
                <a:cs typeface="Arial" charset="0"/>
              </a:rPr>
              <a:t>metre</a:t>
            </a:r>
            <a:r>
              <a:rPr lang="en-US" sz="1200" b="0" i="0" kern="1200" dirty="0" smtClean="0">
                <a:solidFill>
                  <a:schemeClr val="tx1"/>
                </a:solidFill>
                <a:latin typeface="Arial" charset="0"/>
                <a:ea typeface="+mn-ea"/>
                <a:cs typeface="Arial" charset="0"/>
              </a:rPr>
              <a:t> or </a:t>
            </a:r>
            <a:r>
              <a:rPr lang="en-US" sz="1200" b="0" i="0" kern="1200" dirty="0" err="1" smtClean="0">
                <a:solidFill>
                  <a:schemeClr val="tx1"/>
                </a:solidFill>
                <a:latin typeface="Arial" charset="0"/>
                <a:ea typeface="+mn-ea"/>
                <a:cs typeface="Arial" charset="0"/>
              </a:rPr>
              <a:t>N·m</a:t>
            </a:r>
            <a:r>
              <a:rPr lang="en-US" sz="1200" b="0" i="0" kern="1200" dirty="0" smtClean="0">
                <a:solidFill>
                  <a:schemeClr val="tx1"/>
                </a:solidFill>
                <a:latin typeface="Arial" charset="0"/>
                <a:ea typeface="+mn-ea"/>
                <a:cs typeface="Arial" charset="0"/>
              </a:rPr>
              <a:t>)</a:t>
            </a:r>
            <a:endParaRPr lang="en-US" dirty="0"/>
          </a:p>
        </p:txBody>
      </p:sp>
      <p:sp>
        <p:nvSpPr>
          <p:cNvPr id="4" name="Slide Number Placeholder 3"/>
          <p:cNvSpPr>
            <a:spLocks noGrp="1"/>
          </p:cNvSpPr>
          <p:nvPr>
            <p:ph type="sldNum" sz="quarter" idx="10"/>
          </p:nvPr>
        </p:nvSpPr>
        <p:spPr/>
        <p:txBody>
          <a:bodyPr/>
          <a:lstStyle/>
          <a:p>
            <a:pPr>
              <a:defRPr/>
            </a:pPr>
            <a:fld id="{2E24F744-090F-4146-90D4-BD33CC6CFDD8}" type="slidenum">
              <a:rPr lang="ar-SA" smtClean="0"/>
              <a:pPr>
                <a:defRPr/>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smtClean="0"/>
          </a:p>
        </p:txBody>
      </p:sp>
      <p:sp>
        <p:nvSpPr>
          <p:cNvPr id="52227" name="Slide Number Placeholder 3"/>
          <p:cNvSpPr>
            <a:spLocks noGrp="1"/>
          </p:cNvSpPr>
          <p:nvPr>
            <p:ph type="sldNum" sz="quarter" idx="5"/>
          </p:nvPr>
        </p:nvSpPr>
        <p:spPr>
          <a:noFill/>
        </p:spPr>
        <p:txBody>
          <a:bodyPr/>
          <a:lstStyle/>
          <a:p>
            <a:fld id="{302E6FB8-F90B-4821-B7D5-789E369BD7B6}" type="slidenum">
              <a:rPr lang="ar-SA" smtClean="0"/>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endParaRPr lang="en-US" smtClean="0"/>
          </a:p>
        </p:txBody>
      </p:sp>
      <p:sp>
        <p:nvSpPr>
          <p:cNvPr id="56323" name="Slide Number Placeholder 3"/>
          <p:cNvSpPr>
            <a:spLocks noGrp="1"/>
          </p:cNvSpPr>
          <p:nvPr>
            <p:ph type="sldNum" sz="quarter" idx="5"/>
          </p:nvPr>
        </p:nvSpPr>
        <p:spPr>
          <a:noFill/>
        </p:spPr>
        <p:txBody>
          <a:bodyPr/>
          <a:lstStyle/>
          <a:p>
            <a:fld id="{5A53FA71-A3DA-4869-88BF-5CF0FA5CDBFE}" type="slidenum">
              <a:rPr lang="ar-SA" smtClean="0"/>
              <a:pPr/>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pPr algn="l" rtl="0"/>
            <a:r>
              <a:rPr lang="en-GB" b="1" smtClean="0"/>
              <a:t>Dehydration</a:t>
            </a:r>
            <a:r>
              <a:rPr lang="en-GB" smtClean="0"/>
              <a:t>: the excessive loss of body water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pPr algn="l" rtl="0"/>
            <a:r>
              <a:rPr lang="en-US" b="1" smtClean="0"/>
              <a:t>Aggression</a:t>
            </a:r>
            <a:r>
              <a:rPr lang="en-US" smtClean="0"/>
              <a:t>, in its broadest sense,</a:t>
            </a:r>
          </a:p>
        </p:txBody>
      </p:sp>
      <p:sp>
        <p:nvSpPr>
          <p:cNvPr id="70659" name="Slide Number Placeholder 3"/>
          <p:cNvSpPr>
            <a:spLocks noGrp="1"/>
          </p:cNvSpPr>
          <p:nvPr>
            <p:ph type="sldNum" sz="quarter" idx="5"/>
          </p:nvPr>
        </p:nvSpPr>
        <p:spPr>
          <a:noFill/>
        </p:spPr>
        <p:txBody>
          <a:bodyPr/>
          <a:lstStyle/>
          <a:p>
            <a:fld id="{23A56AEA-AAF3-499C-8785-8D555CF35342}" type="slidenum">
              <a:rPr lang="ar-SA" smtClean="0"/>
              <a:pPr/>
              <a:t>22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pPr algn="l" rtl="0"/>
            <a:r>
              <a:rPr lang="en-US" smtClean="0">
                <a:latin typeface="Tahoma" pitchFamily="34" charset="0"/>
                <a:cs typeface="Tahoma" pitchFamily="34" charset="0"/>
              </a:rPr>
              <a:t>vigor = activity</a:t>
            </a:r>
            <a:endParaRPr lang="en-US" smtClean="0"/>
          </a:p>
        </p:txBody>
      </p:sp>
      <p:sp>
        <p:nvSpPr>
          <p:cNvPr id="74755" name="Slide Number Placeholder 3"/>
          <p:cNvSpPr>
            <a:spLocks noGrp="1"/>
          </p:cNvSpPr>
          <p:nvPr>
            <p:ph type="sldNum" sz="quarter" idx="5"/>
          </p:nvPr>
        </p:nvSpPr>
        <p:spPr>
          <a:noFill/>
        </p:spPr>
        <p:txBody>
          <a:bodyPr/>
          <a:lstStyle/>
          <a:p>
            <a:fld id="{DC8AF29A-6411-430E-B1BD-072F6E699702}" type="slidenum">
              <a:rPr lang="ar-SA" smtClean="0"/>
              <a:pPr/>
              <a:t>25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rtl="1">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rtl="1">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rtl="1">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rtl="1">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rtl="1">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rtl="1">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rtl="1">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rtl="1">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rtl="1">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rtl="1">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rtl="1">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rtl="1">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rtl="1">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rtl="1">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rtl="1">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rtl="1">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rtl="1">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rtl="1">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rtl="1">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rtl="1">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rtl="1">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rtl="1">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rtl="1">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rtl="1">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rtl="1">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rtl="1">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rtl="1">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rtl="1">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rtl="1">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rtl="1">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rtl="1">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rtl="1">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rtl="1">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rtl="1">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rtl="1">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rtl="1">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rtl="1">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rtl="1">
                  <a:defRPr/>
                </a:pPr>
                <a:endParaRPr lang="en-US"/>
              </a:p>
            </p:txBody>
          </p:sp>
        </p:grpSp>
      </p:grpSp>
      <p:sp>
        <p:nvSpPr>
          <p:cNvPr id="586794"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58679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363F8053-800E-4EFF-8DB3-424F956F9BA4}"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C8C7976-537E-4825-A026-D1F280930C6C}"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36FE1A79-FA22-4E19-A77F-C6A07C4B83BE}"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lipArt Placeholder 3"/>
          <p:cNvSpPr>
            <a:spLocks noGrp="1"/>
          </p:cNvSpPr>
          <p:nvPr>
            <p:ph type="clipArt" sz="half" idx="2"/>
          </p:nvPr>
        </p:nvSpPr>
        <p:spPr>
          <a:xfrm>
            <a:off x="4648200" y="1600200"/>
            <a:ext cx="4038600" cy="4530725"/>
          </a:xfrm>
        </p:spPr>
        <p:txBody>
          <a:bodyPr/>
          <a:lstStyle/>
          <a:p>
            <a:pPr lvl="0"/>
            <a:endParaRPr lang="ar-SA"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74FB052-CE26-4D8F-A984-A5D022E719CF}"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685800" y="990600"/>
            <a:ext cx="7772400" cy="1371600"/>
          </a:xfrm>
        </p:spPr>
        <p:txBody>
          <a:bodyPr/>
          <a:lstStyle>
            <a:lvl1pPr>
              <a:defRPr sz="4000"/>
            </a:lvl1pPr>
          </a:lstStyle>
          <a:p>
            <a:r>
              <a:rPr lang="en-GB"/>
              <a:t>Click to edit Master title style</a:t>
            </a:r>
          </a:p>
        </p:txBody>
      </p:sp>
      <p:sp>
        <p:nvSpPr>
          <p:cNvPr id="1873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GB"/>
              <a:t>Click to edit Master subtitle style</a:t>
            </a:r>
          </a:p>
        </p:txBody>
      </p:sp>
      <p:sp>
        <p:nvSpPr>
          <p:cNvPr id="187396" name="Rectangle 4"/>
          <p:cNvSpPr>
            <a:spLocks noGrp="1" noChangeArrowheads="1"/>
          </p:cNvSpPr>
          <p:nvPr>
            <p:ph type="dt" sz="half" idx="2"/>
          </p:nvPr>
        </p:nvSpPr>
        <p:spPr>
          <a:xfrm>
            <a:off x="685800" y="6248400"/>
            <a:ext cx="1905000" cy="457200"/>
          </a:xfrm>
        </p:spPr>
        <p:txBody>
          <a:bodyPr/>
          <a:lstStyle>
            <a:lvl1pPr>
              <a:defRPr/>
            </a:lvl1pPr>
          </a:lstStyle>
          <a:p>
            <a:fld id="{BEA7C2F8-FB4F-478A-A4AE-088F252B0637}" type="datetimeFigureOut">
              <a:rPr lang="en-US"/>
              <a:pPr/>
              <a:t>12/12/2012</a:t>
            </a:fld>
            <a:endParaRPr lang="en-GB"/>
          </a:p>
        </p:txBody>
      </p:sp>
      <p:sp>
        <p:nvSpPr>
          <p:cNvPr id="187397" name="Rectangle 5"/>
          <p:cNvSpPr>
            <a:spLocks noGrp="1" noChangeArrowheads="1"/>
          </p:cNvSpPr>
          <p:nvPr>
            <p:ph type="ftr" sz="quarter" idx="3"/>
          </p:nvPr>
        </p:nvSpPr>
        <p:spPr>
          <a:xfrm>
            <a:off x="3124200" y="6248400"/>
            <a:ext cx="2895600" cy="457200"/>
          </a:xfrm>
        </p:spPr>
        <p:txBody>
          <a:bodyPr/>
          <a:lstStyle>
            <a:lvl1pPr>
              <a:defRPr/>
            </a:lvl1pPr>
          </a:lstStyle>
          <a:p>
            <a:endParaRPr lang="en-GB"/>
          </a:p>
        </p:txBody>
      </p:sp>
      <p:sp>
        <p:nvSpPr>
          <p:cNvPr id="187398" name="Rectangle 6"/>
          <p:cNvSpPr>
            <a:spLocks noGrp="1" noChangeArrowheads="1"/>
          </p:cNvSpPr>
          <p:nvPr>
            <p:ph type="sldNum" sz="quarter" idx="4"/>
          </p:nvPr>
        </p:nvSpPr>
        <p:spPr>
          <a:xfrm>
            <a:off x="6553200" y="6248400"/>
            <a:ext cx="1905000" cy="457200"/>
          </a:xfrm>
        </p:spPr>
        <p:txBody>
          <a:bodyPr/>
          <a:lstStyle>
            <a:lvl1pPr>
              <a:defRPr/>
            </a:lvl1pPr>
          </a:lstStyle>
          <a:p>
            <a:fld id="{0C52661F-86ED-4D05-BACC-9700C1FDF4C6}" type="slidenum">
              <a:rPr lang="en-GB"/>
              <a:pPr/>
              <a:t>‹#›</a:t>
            </a:fld>
            <a:endParaRPr lang="en-GB"/>
          </a:p>
        </p:txBody>
      </p:sp>
      <p:sp>
        <p:nvSpPr>
          <p:cNvPr id="187399"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6460789-D89E-40B0-96CD-D0A15CEA7A4B}" type="datetimeFigureOut">
              <a:rPr lang="en-US"/>
              <a:pPr/>
              <a:t>12/12/2012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431C2AD-4646-4D41-8754-05F3F7AA9969}"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353AEEB-295C-4649-B7A4-CA66EB014B16}" type="datetimeFigureOut">
              <a:rPr lang="en-US"/>
              <a:pPr/>
              <a:t>12/12/2012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EDE6204-6C34-4804-A850-70509EBC678C}"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CE85C81D-DF28-4F38-A39A-35F8F52A7404}" type="datetimeFigureOut">
              <a:rPr lang="en-US"/>
              <a:pPr/>
              <a:t>12/12/2012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8AC09D2-A99E-4053-BF81-158867359DAB}"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B87CF1E5-080D-4BF8-B37C-22BE3C955B78}" type="datetimeFigureOut">
              <a:rPr lang="en-US"/>
              <a:pPr/>
              <a:t>12/12/2012</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EBAF2871-024D-46DF-B582-9F94A0428BDF}"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61E73176-F67A-42C7-906A-F8A051AD2770}" type="datetimeFigureOut">
              <a:rPr lang="en-US"/>
              <a:pPr/>
              <a:t>12/12/2012</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D0DD133-1ADD-4681-BDDB-9527B6F8FC4E}"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A0625B2-F45D-4D91-BA10-12FED8F2E332}" type="datetimeFigureOut">
              <a:rPr lang="en-US"/>
              <a:pPr/>
              <a:t>12/12/2012</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D228A88-ED3D-4664-AB3E-02AC08C26358}"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1B78328B-E0C0-45BD-B10A-D6F0226743CD}"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87D617C-EFAB-457C-A962-583CA91AE76B}" type="datetimeFigureOut">
              <a:rPr lang="en-US"/>
              <a:pPr/>
              <a:t>12/12/2012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5BA94B8-6DBD-4A54-9E9D-1D2EF75EFF20}"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FFBA2CE-30C2-4E08-9AC4-BAF097BA9466}" type="datetimeFigureOut">
              <a:rPr lang="en-US"/>
              <a:pPr/>
              <a:t>12/12/2012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5EDBDE0-B208-4878-AD7A-6B527224D4F9}"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960A211-2913-47F3-9873-30924E1712EC}" type="datetimeFigureOut">
              <a:rPr lang="en-US"/>
              <a:pPr/>
              <a:t>12/12/2012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4FCF487-F94C-4E5E-8399-EDB35785C4D4}"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EBDC5E3-3EF5-47D2-AEE1-E76237E073A3}" type="datetimeFigureOut">
              <a:rPr lang="en-US"/>
              <a:pPr/>
              <a:t>12/12/2012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A1B06F2-1021-4AB3-8D49-2284C32C8BBF}"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rtl="1">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rtl="1">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rtl="1">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rtl="1">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rtl="1">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rtl="1">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rtl="1">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rtl="1">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rtl="1">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rtl="1">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rtl="1">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rtl="1">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rtl="1">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rtl="1">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rtl="1">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rtl="1">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rtl="1">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rtl="1">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rtl="1">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rtl="1">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rtl="1">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rtl="1">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rtl="1">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rtl="1">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rtl="1">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rtl="1">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rtl="1">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rtl="1">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rtl="1">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rtl="1">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rtl="1">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rtl="1">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rtl="1">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rtl="1">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rtl="1">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rtl="1">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rtl="1">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rtl="1">
                  <a:defRPr/>
                </a:pPr>
                <a:endParaRPr lang="en-US"/>
              </a:p>
            </p:txBody>
          </p:sp>
        </p:grpSp>
      </p:grpSp>
      <p:sp>
        <p:nvSpPr>
          <p:cNvPr id="8234" name="Rectangle 42"/>
          <p:cNvSpPr>
            <a:spLocks noGrp="1" noChangeArrowheads="1"/>
          </p:cNvSpPr>
          <p:nvPr>
            <p:ph type="ctrTitle" sz="quarter"/>
          </p:nvPr>
        </p:nvSpPr>
        <p:spPr>
          <a:xfrm>
            <a:off x="457200" y="1600200"/>
            <a:ext cx="8229600" cy="1828800"/>
          </a:xfrm>
        </p:spPr>
        <p:txBody>
          <a:bodyPr/>
          <a:lstStyle>
            <a:lvl1pPr>
              <a:defRPr sz="4800"/>
            </a:lvl1pPr>
          </a:lstStyle>
          <a:p>
            <a:r>
              <a:rPr lang="en-US" smtClean="0"/>
              <a:t>Click to edit Master title style</a:t>
            </a:r>
            <a:endParaRPr lang="en-US"/>
          </a:p>
        </p:txBody>
      </p:sp>
      <p:sp>
        <p:nvSpPr>
          <p:cNvPr id="823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106B6E01-06CD-4D6C-A08A-4CF295289E66}"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D0E7324F-E11C-434B-B726-3A0576E8224A}"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9F3C77B-8604-4FF4-8E23-8E8421B2FD0C}"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CBE267CF-63AE-47C7-ADE6-A384E66032FC}"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1D75B431-CF56-4244-8F21-040076BC350C}"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7B73814B-3AC3-4D45-8739-2021A806CF02}"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0483EEE-8470-441D-A3F2-133C0EEF823A}"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5F6F8620-170E-4372-BFCA-DE0B8445A65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6856413"/>
            <a:chOff x="0" y="0"/>
            <a:chExt cx="5760" cy="4319"/>
          </a:xfrm>
        </p:grpSpPr>
        <p:sp>
          <p:nvSpPr>
            <p:cNvPr id="5857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rtl="1">
                <a:defRPr/>
              </a:pPr>
              <a:endParaRPr lang="en-US"/>
            </a:p>
          </p:txBody>
        </p:sp>
        <p:sp>
          <p:nvSpPr>
            <p:cNvPr id="5857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rtl="1">
                <a:defRPr/>
              </a:pPr>
              <a:endParaRPr lang="en-US"/>
            </a:p>
          </p:txBody>
        </p:sp>
        <p:sp>
          <p:nvSpPr>
            <p:cNvPr id="5857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rtl="1">
                <a:defRPr/>
              </a:pPr>
              <a:endParaRPr lang="en-US"/>
            </a:p>
          </p:txBody>
        </p:sp>
        <p:sp>
          <p:nvSpPr>
            <p:cNvPr id="58573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rtl="1">
                <a:defRPr/>
              </a:pPr>
              <a:endParaRPr lang="en-US"/>
            </a:p>
          </p:txBody>
        </p:sp>
        <p:sp>
          <p:nvSpPr>
            <p:cNvPr id="5857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rtl="1">
                <a:defRPr/>
              </a:pPr>
              <a:endParaRPr lang="en-US"/>
            </a:p>
          </p:txBody>
        </p:sp>
        <p:sp>
          <p:nvSpPr>
            <p:cNvPr id="58573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rtl="1">
                <a:defRPr/>
              </a:pPr>
              <a:endParaRPr lang="en-US"/>
            </a:p>
          </p:txBody>
        </p:sp>
        <p:sp>
          <p:nvSpPr>
            <p:cNvPr id="58573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rtl="1">
                <a:defRPr/>
              </a:pPr>
              <a:endParaRPr lang="en-US"/>
            </a:p>
          </p:txBody>
        </p:sp>
        <p:sp>
          <p:nvSpPr>
            <p:cNvPr id="5857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rtl="1">
                <a:defRPr/>
              </a:pPr>
              <a:endParaRPr lang="en-US"/>
            </a:p>
          </p:txBody>
        </p:sp>
        <p:sp>
          <p:nvSpPr>
            <p:cNvPr id="58573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rtl="1">
                <a:defRPr/>
              </a:pPr>
              <a:endParaRPr lang="en-US"/>
            </a:p>
          </p:txBody>
        </p:sp>
        <p:sp>
          <p:nvSpPr>
            <p:cNvPr id="5857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rtl="1">
                <a:defRPr/>
              </a:pPr>
              <a:endParaRPr lang="en-US"/>
            </a:p>
          </p:txBody>
        </p:sp>
        <p:sp>
          <p:nvSpPr>
            <p:cNvPr id="58574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rtl="1">
                <a:defRPr/>
              </a:pPr>
              <a:endParaRPr lang="en-US"/>
            </a:p>
          </p:txBody>
        </p:sp>
        <p:sp>
          <p:nvSpPr>
            <p:cNvPr id="5857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rtl="1">
                <a:defRPr/>
              </a:pPr>
              <a:endParaRPr lang="en-US"/>
            </a:p>
          </p:txBody>
        </p:sp>
        <p:sp>
          <p:nvSpPr>
            <p:cNvPr id="58574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rtl="1">
                <a:defRPr/>
              </a:pPr>
              <a:endParaRPr lang="en-US"/>
            </a:p>
          </p:txBody>
        </p:sp>
        <p:sp>
          <p:nvSpPr>
            <p:cNvPr id="5857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rtl="1">
                <a:defRPr/>
              </a:pPr>
              <a:endParaRPr lang="en-US"/>
            </a:p>
          </p:txBody>
        </p:sp>
        <p:sp>
          <p:nvSpPr>
            <p:cNvPr id="5857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rtl="1">
                <a:defRPr/>
              </a:pPr>
              <a:endParaRPr lang="en-US"/>
            </a:p>
          </p:txBody>
        </p:sp>
        <p:sp>
          <p:nvSpPr>
            <p:cNvPr id="5857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rtl="1">
                <a:defRPr/>
              </a:pPr>
              <a:endParaRPr lang="en-US"/>
            </a:p>
          </p:txBody>
        </p:sp>
        <p:sp>
          <p:nvSpPr>
            <p:cNvPr id="58574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rtl="1">
                <a:defRPr/>
              </a:pPr>
              <a:endParaRPr lang="en-US"/>
            </a:p>
          </p:txBody>
        </p:sp>
        <p:sp>
          <p:nvSpPr>
            <p:cNvPr id="5857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rtl="1">
                <a:defRPr/>
              </a:pPr>
              <a:endParaRPr lang="en-US"/>
            </a:p>
          </p:txBody>
        </p:sp>
        <p:sp>
          <p:nvSpPr>
            <p:cNvPr id="58574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rtl="1">
                <a:defRPr/>
              </a:pPr>
              <a:endParaRPr lang="en-US"/>
            </a:p>
          </p:txBody>
        </p:sp>
        <p:sp>
          <p:nvSpPr>
            <p:cNvPr id="5857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rtl="1">
                <a:defRPr/>
              </a:pPr>
              <a:endParaRPr lang="en-US"/>
            </a:p>
          </p:txBody>
        </p:sp>
        <p:sp>
          <p:nvSpPr>
            <p:cNvPr id="5857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rtl="1">
                <a:defRPr/>
              </a:pPr>
              <a:endParaRPr lang="en-US"/>
            </a:p>
          </p:txBody>
        </p:sp>
        <p:sp>
          <p:nvSpPr>
            <p:cNvPr id="5857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rtl="1">
                <a:defRPr/>
              </a:pPr>
              <a:endParaRPr lang="en-US"/>
            </a:p>
          </p:txBody>
        </p:sp>
        <p:sp>
          <p:nvSpPr>
            <p:cNvPr id="58575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rtl="1">
                <a:defRPr/>
              </a:pPr>
              <a:endParaRPr lang="en-US"/>
            </a:p>
          </p:txBody>
        </p:sp>
        <p:sp>
          <p:nvSpPr>
            <p:cNvPr id="5857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rtl="1">
                <a:defRPr/>
              </a:pPr>
              <a:endParaRPr lang="en-US"/>
            </a:p>
          </p:txBody>
        </p:sp>
        <p:sp>
          <p:nvSpPr>
            <p:cNvPr id="5857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rtl="1">
                <a:defRPr/>
              </a:pPr>
              <a:endParaRPr lang="en-US"/>
            </a:p>
          </p:txBody>
        </p:sp>
        <p:sp>
          <p:nvSpPr>
            <p:cNvPr id="58575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rtl="1">
                <a:defRPr/>
              </a:pPr>
              <a:endParaRPr lang="en-US"/>
            </a:p>
          </p:txBody>
        </p:sp>
        <p:sp>
          <p:nvSpPr>
            <p:cNvPr id="5857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rtl="1">
                <a:defRPr/>
              </a:pPr>
              <a:endParaRPr lang="en-US"/>
            </a:p>
          </p:txBody>
        </p:sp>
        <p:sp>
          <p:nvSpPr>
            <p:cNvPr id="58575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rtl="1">
                <a:defRPr/>
              </a:pPr>
              <a:endParaRPr lang="en-US"/>
            </a:p>
          </p:txBody>
        </p:sp>
        <p:sp>
          <p:nvSpPr>
            <p:cNvPr id="5857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rtl="1">
                <a:defRPr/>
              </a:pPr>
              <a:endParaRPr lang="en-US"/>
            </a:p>
          </p:txBody>
        </p:sp>
        <p:sp>
          <p:nvSpPr>
            <p:cNvPr id="5857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rtl="1">
                <a:defRPr/>
              </a:pPr>
              <a:endParaRPr lang="en-US"/>
            </a:p>
          </p:txBody>
        </p:sp>
        <p:sp>
          <p:nvSpPr>
            <p:cNvPr id="5857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rtl="1">
                <a:defRPr/>
              </a:pPr>
              <a:endParaRPr lang="en-US"/>
            </a:p>
          </p:txBody>
        </p:sp>
        <p:sp>
          <p:nvSpPr>
            <p:cNvPr id="5857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rtl="1">
                <a:defRPr/>
              </a:pPr>
              <a:endParaRPr lang="en-US"/>
            </a:p>
          </p:txBody>
        </p:sp>
        <p:sp>
          <p:nvSpPr>
            <p:cNvPr id="5857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rtl="1">
                <a:defRPr/>
              </a:pPr>
              <a:endParaRPr lang="en-US"/>
            </a:p>
          </p:txBody>
        </p:sp>
        <p:sp>
          <p:nvSpPr>
            <p:cNvPr id="5857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rtl="1">
                <a:defRPr/>
              </a:pPr>
              <a:endParaRPr lang="en-US"/>
            </a:p>
          </p:txBody>
        </p:sp>
        <p:sp>
          <p:nvSpPr>
            <p:cNvPr id="5857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rtl="1">
                <a:defRPr/>
              </a:pPr>
              <a:endParaRPr lang="en-US"/>
            </a:p>
          </p:txBody>
        </p:sp>
        <p:sp>
          <p:nvSpPr>
            <p:cNvPr id="5857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rtl="1">
                <a:defRPr/>
              </a:pPr>
              <a:endParaRPr lang="en-US"/>
            </a:p>
          </p:txBody>
        </p:sp>
        <p:grpSp>
          <p:nvGrpSpPr>
            <p:cNvPr id="14380" name="Group 39"/>
            <p:cNvGrpSpPr>
              <a:grpSpLocks/>
            </p:cNvGrpSpPr>
            <p:nvPr userDrawn="1"/>
          </p:nvGrpSpPr>
          <p:grpSpPr bwMode="auto">
            <a:xfrm>
              <a:off x="0" y="1632"/>
              <a:ext cx="5758" cy="1858"/>
              <a:chOff x="0" y="1632"/>
              <a:chExt cx="5758" cy="1858"/>
            </a:xfrm>
          </p:grpSpPr>
          <p:sp>
            <p:nvSpPr>
              <p:cNvPr id="5857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rtl="1">
                  <a:defRPr/>
                </a:pPr>
                <a:endParaRPr lang="en-US"/>
              </a:p>
            </p:txBody>
          </p:sp>
          <p:sp>
            <p:nvSpPr>
              <p:cNvPr id="5857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rtl="1">
                  <a:defRPr/>
                </a:pPr>
                <a:endParaRPr lang="en-US"/>
              </a:p>
            </p:txBody>
          </p:sp>
        </p:grpSp>
      </p:grpSp>
      <p:sp>
        <p:nvSpPr>
          <p:cNvPr id="58577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57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577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latin typeface="+mn-lt"/>
                <a:cs typeface="Arial" charset="0"/>
              </a:defRPr>
            </a:lvl1pPr>
          </a:lstStyle>
          <a:p>
            <a:pPr>
              <a:defRPr/>
            </a:pPr>
            <a:endParaRPr lang="en-US"/>
          </a:p>
        </p:txBody>
      </p:sp>
      <p:sp>
        <p:nvSpPr>
          <p:cNvPr id="58577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latin typeface="+mn-lt"/>
                <a:cs typeface="Arial" charset="0"/>
              </a:defRPr>
            </a:lvl1pPr>
          </a:lstStyle>
          <a:p>
            <a:pPr>
              <a:defRPr/>
            </a:pPr>
            <a:endParaRPr lang="en-US"/>
          </a:p>
        </p:txBody>
      </p:sp>
      <p:sp>
        <p:nvSpPr>
          <p:cNvPr id="58577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a:effectLst>
                  <a:outerShdw blurRad="38100" dist="38100" dir="2700000" algn="tl">
                    <a:srgbClr val="000000"/>
                  </a:outerShdw>
                </a:effectLst>
                <a:latin typeface="+mn-lt"/>
                <a:cs typeface="Arial" charset="0"/>
              </a:defRPr>
            </a:lvl1pPr>
          </a:lstStyle>
          <a:p>
            <a:pPr>
              <a:defRPr/>
            </a:pPr>
            <a:fld id="{4CF8B8E2-4476-4E81-80B8-7359BDBCBB62}"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5886" r:id="rId1"/>
    <p:sldLayoutId id="2147485874" r:id="rId2"/>
    <p:sldLayoutId id="2147485873" r:id="rId3"/>
    <p:sldLayoutId id="2147485872" r:id="rId4"/>
    <p:sldLayoutId id="2147485871" r:id="rId5"/>
    <p:sldLayoutId id="2147485870" r:id="rId6"/>
    <p:sldLayoutId id="2147485869" r:id="rId7"/>
    <p:sldLayoutId id="2147485868" r:id="rId8"/>
    <p:sldLayoutId id="2147485867" r:id="rId9"/>
    <p:sldLayoutId id="2147485866" r:id="rId10"/>
    <p:sldLayoutId id="2147485865" r:id="rId11"/>
    <p:sldLayoutId id="2147485887" r:id="rId12"/>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8637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8637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sz="2400">
              <a:latin typeface="Times New Roman" pitchFamily="18" charset="0"/>
            </a:endParaRPr>
          </a:p>
        </p:txBody>
      </p:sp>
      <p:sp>
        <p:nvSpPr>
          <p:cNvPr id="18637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1863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fld id="{731E4159-5F3F-4676-9508-16BBE6D4D535}" type="datetimeFigureOut">
              <a:rPr lang="en-US"/>
              <a:pPr/>
              <a:t>12/12/2012</a:t>
            </a:fld>
            <a:endParaRPr lang="en-GB"/>
          </a:p>
        </p:txBody>
      </p:sp>
      <p:sp>
        <p:nvSpPr>
          <p:cNvPr id="18637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GB"/>
          </a:p>
        </p:txBody>
      </p:sp>
      <p:sp>
        <p:nvSpPr>
          <p:cNvPr id="18637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03657956-5866-43BF-828E-927E12564E8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5864" r:id="rId1"/>
    <p:sldLayoutId id="2147485875" r:id="rId2"/>
    <p:sldLayoutId id="2147485876" r:id="rId3"/>
    <p:sldLayoutId id="2147485877" r:id="rId4"/>
    <p:sldLayoutId id="2147485878" r:id="rId5"/>
    <p:sldLayoutId id="2147485879" r:id="rId6"/>
    <p:sldLayoutId id="2147485880" r:id="rId7"/>
    <p:sldLayoutId id="2147485881" r:id="rId8"/>
    <p:sldLayoutId id="2147485882" r:id="rId9"/>
    <p:sldLayoutId id="2147485883" r:id="rId10"/>
    <p:sldLayoutId id="2147485884"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cs typeface="Arial" charset="0"/>
        </a:defRPr>
      </a:lvl2pPr>
      <a:lvl3pPr algn="l" rtl="0" fontAlgn="base">
        <a:spcBef>
          <a:spcPct val="0"/>
        </a:spcBef>
        <a:spcAft>
          <a:spcPct val="0"/>
        </a:spcAft>
        <a:defRPr sz="3800">
          <a:solidFill>
            <a:schemeClr val="tx2"/>
          </a:solidFill>
          <a:latin typeface="Verdana" pitchFamily="34" charset="0"/>
          <a:cs typeface="Arial" charset="0"/>
        </a:defRPr>
      </a:lvl3pPr>
      <a:lvl4pPr algn="l" rtl="0" fontAlgn="base">
        <a:spcBef>
          <a:spcPct val="0"/>
        </a:spcBef>
        <a:spcAft>
          <a:spcPct val="0"/>
        </a:spcAft>
        <a:defRPr sz="3800">
          <a:solidFill>
            <a:schemeClr val="tx2"/>
          </a:solidFill>
          <a:latin typeface="Verdana" pitchFamily="34" charset="0"/>
          <a:cs typeface="Arial" charset="0"/>
        </a:defRPr>
      </a:lvl4pPr>
      <a:lvl5pPr algn="l" rtl="0" fontAlgn="base">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721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2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 name="Rectangle 44"/>
          <p:cNvSpPr>
            <a:spLocks noGrp="1" noChangeArrowheads="1"/>
          </p:cNvSpPr>
          <p:nvPr>
            <p:ph type="dt" sz="quarter"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a:defRPr/>
            </a:pPr>
            <a:endParaRPr lang="en-US"/>
          </a:p>
        </p:txBody>
      </p:sp>
      <p:sp>
        <p:nvSpPr>
          <p:cNvPr id="88" name="Rectangle 4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en-US"/>
          </a:p>
        </p:txBody>
      </p:sp>
      <p:sp>
        <p:nvSpPr>
          <p:cNvPr id="89" name="Rectangle 4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a:defRPr/>
            </a:pPr>
            <a:fld id="{476417FF-D15C-4D1E-A83D-D64CB0FF760C}"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5885" r:id="rId1"/>
  </p:sldLayoutIdLst>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fontAlgn="base">
        <a:spcBef>
          <a:spcPct val="20000"/>
        </a:spcBef>
        <a:spcAft>
          <a:spcPct val="0"/>
        </a:spcAft>
        <a:buClr>
          <a:schemeClr val="hlink"/>
        </a:buClr>
        <a:buSzPct val="90000"/>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idx="4294967295"/>
          </p:nvPr>
        </p:nvSpPr>
        <p:spPr>
          <a:xfrm>
            <a:off x="685800" y="1484313"/>
            <a:ext cx="8458200" cy="3733800"/>
          </a:xfrm>
        </p:spPr>
        <p:txBody>
          <a:bodyPr anchor="ctr">
            <a:normAutofit/>
          </a:bodyPr>
          <a:lstStyle/>
          <a:p>
            <a:r>
              <a:rPr lang="en-US" sz="4000">
                <a:solidFill>
                  <a:srgbClr val="0D0D0D"/>
                </a:solidFill>
              </a:rPr>
              <a:t>Physical and Psychological Factors Affecting Sport Performance</a:t>
            </a:r>
            <a:br>
              <a:rPr lang="en-US" sz="4000">
                <a:solidFill>
                  <a:srgbClr val="0D0D0D"/>
                </a:solidFill>
              </a:rPr>
            </a:br>
            <a:r>
              <a:rPr lang="ar-SA" sz="4000">
                <a:solidFill>
                  <a:srgbClr val="0D0D0D"/>
                </a:solidFill>
              </a:rPr>
              <a:t> </a:t>
            </a:r>
            <a:endParaRPr lang="en-US" sz="4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228600"/>
            <a:ext cx="7772400" cy="6248400"/>
          </a:xfrm>
        </p:spPr>
        <p:txBody>
          <a:bodyPr/>
          <a:lstStyle/>
          <a:p>
            <a:pPr algn="ctr"/>
            <a:r>
              <a:rPr lang="en-US" sz="1900" b="1" u="sng">
                <a:latin typeface="Comic Sans MS" pitchFamily="66" charset="0"/>
              </a:rPr>
              <a:t>(</a:t>
            </a:r>
            <a:r>
              <a:rPr lang="en-US" sz="2600" u="sng">
                <a:latin typeface="Comic Sans MS" pitchFamily="66" charset="0"/>
              </a:rPr>
              <a:t>II) Power</a:t>
            </a:r>
            <a:endParaRPr lang="en-US" sz="1900" u="sng">
              <a:latin typeface="Comic Sans MS" pitchFamily="66" charset="0"/>
            </a:endParaRPr>
          </a:p>
          <a:p>
            <a:r>
              <a:rPr lang="en-US" sz="2000" b="1">
                <a:effectLst>
                  <a:outerShdw blurRad="38100" dist="38100" dir="2700000" algn="tl">
                    <a:srgbClr val="C0C0C0"/>
                  </a:outerShdw>
                </a:effectLst>
                <a:latin typeface="Comic Sans MS" pitchFamily="66" charset="0"/>
              </a:rPr>
              <a:t>When muscles contract or stretch in moving a load they do work, and energy is transferred from one form to another. The power of muscles refers to how quickly the muscles can do this work and transfer the energy.</a:t>
            </a:r>
          </a:p>
          <a:p>
            <a:r>
              <a:rPr lang="en-US" sz="2000" b="1">
                <a:effectLst>
                  <a:outerShdw blurRad="38100" dist="38100" dir="2700000" algn="tl">
                    <a:srgbClr val="C0C0C0"/>
                  </a:outerShdw>
                </a:effectLst>
                <a:latin typeface="Comic Sans MS" pitchFamily="66" charset="0"/>
              </a:rPr>
              <a:t>Example:</a:t>
            </a:r>
          </a:p>
          <a:p>
            <a:r>
              <a:rPr lang="en-US" sz="2000" b="1">
                <a:effectLst>
                  <a:outerShdw blurRad="38100" dist="38100" dir="2700000" algn="tl">
                    <a:srgbClr val="C0C0C0"/>
                  </a:outerShdw>
                </a:effectLst>
                <a:latin typeface="Comic Sans MS" pitchFamily="66" charset="0"/>
              </a:rPr>
              <a:t>A weightlifter lifts 100 kg up a distance of 1.5 m, 100 kg has a </a:t>
            </a:r>
            <a:r>
              <a:rPr lang="en-US" sz="2000" b="1">
                <a:solidFill>
                  <a:schemeClr val="accent2"/>
                </a:solidFill>
                <a:effectLst>
                  <a:outerShdw blurRad="38100" dist="38100" dir="2700000" algn="tl">
                    <a:srgbClr val="C0C0C0"/>
                  </a:outerShdw>
                </a:effectLst>
                <a:latin typeface="Comic Sans MS" pitchFamily="66" charset="0"/>
              </a:rPr>
              <a:t>weight force of 1000 newtons.</a:t>
            </a:r>
          </a:p>
          <a:p>
            <a:r>
              <a:rPr lang="en-US" sz="2000" b="1">
                <a:effectLst>
                  <a:outerShdw blurRad="38100" dist="38100" dir="2700000" algn="tl">
                    <a:srgbClr val="C0C0C0"/>
                  </a:outerShdw>
                </a:effectLst>
                <a:latin typeface="Comic Sans MS" pitchFamily="66" charset="0"/>
              </a:rPr>
              <a:t>The work done (energy transferred) by the weightlifter is:</a:t>
            </a:r>
          </a:p>
          <a:p>
            <a:endParaRPr lang="en-US" sz="2000" b="1">
              <a:effectLst>
                <a:outerShdw blurRad="38100" dist="38100" dir="2700000" algn="tl">
                  <a:srgbClr val="C0C0C0"/>
                </a:outerShdw>
              </a:effectLst>
              <a:latin typeface="Comic Sans MS" pitchFamily="66" charset="0"/>
            </a:endParaRPr>
          </a:p>
          <a:p>
            <a:endParaRPr lang="en-US" sz="1900">
              <a:effectLst>
                <a:outerShdw blurRad="38100" dist="38100" dir="2700000" algn="tl">
                  <a:srgbClr val="C0C0C0"/>
                </a:outerShdw>
              </a:effectLst>
              <a:latin typeface="Comic Sans MS" pitchFamily="66" charset="0"/>
            </a:endParaRPr>
          </a:p>
          <a:p>
            <a:endParaRPr lang="en-US" sz="1900">
              <a:effectLst>
                <a:outerShdw blurRad="38100" dist="38100" dir="2700000" algn="tl">
                  <a:srgbClr val="C0C0C0"/>
                </a:outerShdw>
              </a:effectLst>
              <a:latin typeface="Comic Sans MS" pitchFamily="66" charset="0"/>
            </a:endParaRPr>
          </a:p>
          <a:p>
            <a:endParaRPr lang="en-US" sz="1900">
              <a:effectLst>
                <a:outerShdw blurRad="38100" dist="38100" dir="2700000" algn="tl">
                  <a:srgbClr val="C0C0C0"/>
                </a:outerShdw>
              </a:effectLst>
              <a:latin typeface="Comic Sans MS" pitchFamily="66" charset="0"/>
            </a:endParaRPr>
          </a:p>
          <a:p>
            <a:endParaRPr lang="en-US" sz="1900">
              <a:effectLst>
                <a:outerShdw blurRad="38100" dist="38100" dir="2700000" algn="tl">
                  <a:srgbClr val="C0C0C0"/>
                </a:outerShdw>
              </a:effectLst>
              <a:latin typeface="Comic Sans MS" pitchFamily="66" charset="0"/>
            </a:endParaRPr>
          </a:p>
          <a:p>
            <a:endParaRPr lang="en-US" sz="1900">
              <a:effectLst>
                <a:outerShdw blurRad="38100" dist="38100" dir="2700000" algn="tl">
                  <a:srgbClr val="C0C0C0"/>
                </a:outerShdw>
              </a:effectLst>
              <a:latin typeface="Comic Sans MS" pitchFamily="66" charset="0"/>
            </a:endParaRPr>
          </a:p>
          <a:p>
            <a:endParaRPr lang="en-US" sz="1900">
              <a:effectLst>
                <a:outerShdw blurRad="38100" dist="38100" dir="2700000" algn="tl">
                  <a:srgbClr val="C0C0C0"/>
                </a:outerShdw>
              </a:effectLst>
              <a:latin typeface="Comic Sans MS" pitchFamily="66" charset="0"/>
            </a:endParaRPr>
          </a:p>
        </p:txBody>
      </p:sp>
      <p:pic>
        <p:nvPicPr>
          <p:cNvPr id="50178" name="Picture 2" descr="G:\Physical e Psych Factors in Sport\For the new year\New Picture.png"/>
          <p:cNvPicPr>
            <a:picLocks noChangeAspect="1" noChangeArrowheads="1"/>
          </p:cNvPicPr>
          <p:nvPr/>
        </p:nvPicPr>
        <p:blipFill>
          <a:blip r:embed="rId3" cstate="print"/>
          <a:srcRect/>
          <a:stretch>
            <a:fillRect/>
          </a:stretch>
        </p:blipFill>
        <p:spPr bwMode="auto">
          <a:xfrm>
            <a:off x="1619672" y="3789040"/>
            <a:ext cx="6477000"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323850" y="1196975"/>
            <a:ext cx="8820150" cy="2997200"/>
          </a:xfrm>
        </p:spPr>
        <p:txBody>
          <a:bodyPr>
            <a:normAutofit/>
          </a:bodyPr>
          <a:lstStyle/>
          <a:p>
            <a:pPr algn="ctr"/>
            <a:r>
              <a:rPr lang="en-US" sz="2400" b="1" u="sng">
                <a:effectLst>
                  <a:outerShdw blurRad="38100" dist="38100" dir="2700000" algn="tl">
                    <a:srgbClr val="C0C0C0"/>
                  </a:outerShdw>
                </a:effectLst>
                <a:latin typeface="Tahoma" pitchFamily="34" charset="0"/>
                <a:cs typeface="Tahoma" pitchFamily="34" charset="0"/>
              </a:rPr>
              <a:t>Energy Availability </a:t>
            </a:r>
            <a:endParaRPr lang="en-US" sz="2400" b="1">
              <a:effectLst>
                <a:outerShdw blurRad="38100" dist="38100" dir="2700000" algn="tl">
                  <a:srgbClr val="C0C0C0"/>
                </a:outerShdw>
              </a:effectLst>
              <a:latin typeface="Tahoma" pitchFamily="34" charset="0"/>
              <a:cs typeface="Tahoma" pitchFamily="34" charset="0"/>
            </a:endParaRPr>
          </a:p>
          <a:p>
            <a:r>
              <a:rPr lang="en-US" sz="2400" b="1">
                <a:effectLst>
                  <a:outerShdw blurRad="38100" dist="38100" dir="2700000" algn="tl">
                    <a:srgbClr val="C0C0C0"/>
                  </a:outerShdw>
                </a:effectLst>
                <a:latin typeface="Tahoma" pitchFamily="34" charset="0"/>
                <a:cs typeface="Tahoma" pitchFamily="34" charset="0"/>
              </a:rPr>
              <a:t>When humans utilize energy to perform muscular exercise , the energy is expended to  </a:t>
            </a:r>
          </a:p>
          <a:p>
            <a:r>
              <a:rPr lang="en-US" sz="2400" b="1">
                <a:effectLst>
                  <a:outerShdw blurRad="38100" dist="38100" dir="2700000" algn="tl">
                    <a:srgbClr val="C0C0C0"/>
                  </a:outerShdw>
                </a:effectLst>
                <a:latin typeface="Tahoma" pitchFamily="34" charset="0"/>
                <a:cs typeface="Tahoma" pitchFamily="34" charset="0"/>
              </a:rPr>
              <a:t>(1)  doing work , &amp; </a:t>
            </a:r>
          </a:p>
          <a:p>
            <a:r>
              <a:rPr lang="en-US" sz="2400" b="1">
                <a:effectLst>
                  <a:outerShdw blurRad="38100" dist="38100" dir="2700000" algn="tl">
                    <a:srgbClr val="C0C0C0"/>
                  </a:outerShdw>
                </a:effectLst>
                <a:latin typeface="Tahoma" pitchFamily="34" charset="0"/>
                <a:cs typeface="Tahoma" pitchFamily="34" charset="0"/>
              </a:rPr>
              <a:t>(2) generating heat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850" y="1196975"/>
            <a:ext cx="8027988" cy="3421063"/>
          </a:xfrm>
        </p:spPr>
        <p:txBody>
          <a:bodyPr>
            <a:normAutofit lnSpcReduction="10000"/>
          </a:bodyPr>
          <a:lstStyle/>
          <a:p>
            <a:pPr algn="ctr"/>
            <a:r>
              <a:rPr lang="en-US" sz="2800" u="sng">
                <a:effectLst>
                  <a:outerShdw blurRad="38100" dist="38100" dir="2700000" algn="tl">
                    <a:srgbClr val="C0C0C0"/>
                  </a:outerShdw>
                </a:effectLst>
                <a:latin typeface="Comic Sans MS" pitchFamily="66" charset="0"/>
                <a:cs typeface="Tahoma" pitchFamily="34" charset="0"/>
              </a:rPr>
              <a:t>Energy Sources in Working muscle</a:t>
            </a:r>
          </a:p>
          <a:p>
            <a:r>
              <a:rPr lang="en-US" sz="2800">
                <a:effectLst>
                  <a:outerShdw blurRad="38100" dist="38100" dir="2700000" algn="tl">
                    <a:srgbClr val="C0C0C0"/>
                  </a:outerShdw>
                </a:effectLst>
                <a:latin typeface="Comic Sans MS" pitchFamily="66" charset="0"/>
                <a:cs typeface="Tahoma" pitchFamily="34" charset="0"/>
              </a:rPr>
              <a:t>(1) Energy needed to perform high-intensity , short-lasting bursts of exercise is derived from anaerobic sources within the cell , whereas  </a:t>
            </a:r>
          </a:p>
          <a:p>
            <a:r>
              <a:rPr lang="en-US" sz="2800">
                <a:effectLst>
                  <a:outerShdw blurRad="38100" dist="38100" dir="2700000" algn="tl">
                    <a:srgbClr val="C0C0C0"/>
                  </a:outerShdw>
                </a:effectLst>
                <a:latin typeface="Comic Sans MS" pitchFamily="66" charset="0"/>
                <a:cs typeface="Tahoma" pitchFamily="34" charset="0"/>
              </a:rPr>
              <a:t>(2) Less-intense and longer –lasting effort ( Aerobic Exercise ) utilizes oxygen  i.e., it is aerobic exercise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5" name="Picture 3" descr="C:\Users\USER\Desktop\muscle2.jpg"/>
          <p:cNvPicPr>
            <a:picLocks noChangeAspect="1" noChangeArrowheads="1"/>
          </p:cNvPicPr>
          <p:nvPr/>
        </p:nvPicPr>
        <p:blipFill>
          <a:blip r:embed="rId2" cstate="print"/>
          <a:srcRect/>
          <a:stretch>
            <a:fillRect/>
          </a:stretch>
        </p:blipFill>
        <p:spPr bwMode="auto">
          <a:xfrm>
            <a:off x="4140200" y="1052513"/>
            <a:ext cx="4498975" cy="3875087"/>
          </a:xfrm>
          <a:prstGeom prst="rect">
            <a:avLst/>
          </a:prstGeom>
          <a:noFill/>
          <a:ln w="9525">
            <a:noFill/>
            <a:miter lim="800000"/>
            <a:headEnd/>
            <a:tailEnd/>
          </a:ln>
        </p:spPr>
      </p:pic>
      <p:sp>
        <p:nvSpPr>
          <p:cNvPr id="57346" name="TextBox 4"/>
          <p:cNvSpPr txBox="1">
            <a:spLocks noChangeArrowheads="1"/>
          </p:cNvSpPr>
          <p:nvPr/>
        </p:nvSpPr>
        <p:spPr bwMode="auto">
          <a:xfrm>
            <a:off x="1042988" y="0"/>
            <a:ext cx="7489825" cy="523875"/>
          </a:xfrm>
          <a:prstGeom prst="rect">
            <a:avLst/>
          </a:prstGeom>
          <a:noFill/>
          <a:ln w="9525">
            <a:noFill/>
            <a:miter lim="800000"/>
            <a:headEnd/>
            <a:tailEnd/>
          </a:ln>
        </p:spPr>
        <p:txBody>
          <a:bodyPr>
            <a:spAutoFit/>
          </a:bodyPr>
          <a:lstStyle/>
          <a:p>
            <a:pPr algn="ctr" rtl="1"/>
            <a:r>
              <a:rPr lang="en-US" sz="2800" b="1">
                <a:latin typeface="Comic Sans MS" pitchFamily="66" charset="0"/>
              </a:rPr>
              <a:t>Energy Sources in Working muscle</a:t>
            </a:r>
            <a:endParaRPr lang="ar-SA" sz="2800" b="1">
              <a:latin typeface="Comic Sans MS" pitchFamily="66" charset="0"/>
            </a:endParaRPr>
          </a:p>
        </p:txBody>
      </p:sp>
      <p:sp>
        <p:nvSpPr>
          <p:cNvPr id="8" name="Text Placeholder 7"/>
          <p:cNvSpPr>
            <a:spLocks noGrp="1"/>
          </p:cNvSpPr>
          <p:nvPr>
            <p:ph type="body" sz="half" idx="4294967295"/>
          </p:nvPr>
        </p:nvSpPr>
        <p:spPr>
          <a:xfrm>
            <a:off x="250825" y="836613"/>
            <a:ext cx="3708400" cy="3794125"/>
          </a:xfrm>
        </p:spPr>
        <p:txBody>
          <a:bodyPr>
            <a:normAutofit/>
          </a:bodyPr>
          <a:lstStyle/>
          <a:p>
            <a:r>
              <a:rPr lang="en-US" sz="2600" b="1">
                <a:solidFill>
                  <a:srgbClr val="0D0D0D"/>
                </a:solidFill>
                <a:latin typeface="Comic Sans MS" pitchFamily="66" charset="0"/>
                <a:cs typeface="Tahoma" pitchFamily="34" charset="0"/>
              </a:rPr>
              <a:t>The quick energy sources consist of the </a:t>
            </a:r>
            <a:r>
              <a:rPr lang="en-US" sz="2600" b="1">
                <a:solidFill>
                  <a:srgbClr val="0D0D0D"/>
                </a:solidFill>
                <a:latin typeface="Comic Sans MS" pitchFamily="66" charset="0"/>
                <a:cs typeface="Tahoma" pitchFamily="34" charset="0"/>
                <a:sym typeface="Wingdings" pitchFamily="2" charset="2"/>
              </a:rPr>
              <a:t></a:t>
            </a:r>
          </a:p>
          <a:p>
            <a:pPr>
              <a:buFont typeface="Wingdings" pitchFamily="2" charset="2"/>
              <a:buNone/>
            </a:pPr>
            <a:r>
              <a:rPr lang="en-US" sz="2600" b="1">
                <a:solidFill>
                  <a:srgbClr val="0D0D0D"/>
                </a:solidFill>
                <a:latin typeface="Comic Sans MS" pitchFamily="66" charset="0"/>
                <a:cs typeface="Tahoma" pitchFamily="34" charset="0"/>
                <a:sym typeface="Wingdings" pitchFamily="2" charset="2"/>
              </a:rPr>
              <a:t>(1) Phosphocreatine system . </a:t>
            </a:r>
          </a:p>
          <a:p>
            <a:pPr>
              <a:buFont typeface="Wingdings" pitchFamily="2" charset="2"/>
              <a:buNone/>
            </a:pPr>
            <a:r>
              <a:rPr lang="en-US" sz="2600" b="1">
                <a:solidFill>
                  <a:srgbClr val="0D0D0D"/>
                </a:solidFill>
                <a:latin typeface="Comic Sans MS" pitchFamily="66" charset="0"/>
                <a:cs typeface="Tahoma" pitchFamily="34" charset="0"/>
                <a:sym typeface="Wingdings" pitchFamily="2" charset="2"/>
              </a:rPr>
              <a:t>(2) Glycolysis , </a:t>
            </a:r>
          </a:p>
          <a:p>
            <a:pPr>
              <a:buFont typeface="Wingdings" pitchFamily="2" charset="2"/>
              <a:buNone/>
            </a:pPr>
            <a:r>
              <a:rPr lang="en-US" sz="2600" b="1">
                <a:solidFill>
                  <a:srgbClr val="0D0D0D"/>
                </a:solidFill>
                <a:latin typeface="Comic Sans MS" pitchFamily="66" charset="0"/>
                <a:cs typeface="Tahoma" pitchFamily="34" charset="0"/>
                <a:sym typeface="Wingdings" pitchFamily="2" charset="2"/>
              </a:rPr>
              <a:t>&amp; </a:t>
            </a:r>
          </a:p>
          <a:p>
            <a:pPr>
              <a:buFont typeface="Wingdings" pitchFamily="2" charset="2"/>
              <a:buNone/>
            </a:pPr>
            <a:r>
              <a:rPr lang="en-US" sz="2600" b="1">
                <a:solidFill>
                  <a:srgbClr val="0D0D0D"/>
                </a:solidFill>
                <a:latin typeface="Comic Sans MS" pitchFamily="66" charset="0"/>
                <a:cs typeface="Tahoma" pitchFamily="34" charset="0"/>
                <a:sym typeface="Wingdings" pitchFamily="2" charset="2"/>
              </a:rPr>
              <a:t>(3) Adenylate Kinase </a:t>
            </a:r>
            <a:endParaRPr lang="en-US" sz="2600" b="1">
              <a:solidFill>
                <a:srgbClr val="0D0D0D"/>
              </a:solidFill>
              <a:latin typeface="Comic Sans MS" pitchFamily="66" charset="0"/>
              <a:cs typeface="Tahoma" pitchFamily="34" charset="0"/>
            </a:endParaRPr>
          </a:p>
        </p:txBody>
      </p:sp>
      <p:sp>
        <p:nvSpPr>
          <p:cNvPr id="9" name="Text Placeholder 7"/>
          <p:cNvSpPr txBox="1">
            <a:spLocks/>
          </p:cNvSpPr>
          <p:nvPr/>
        </p:nvSpPr>
        <p:spPr>
          <a:xfrm>
            <a:off x="684213" y="5157788"/>
            <a:ext cx="8135937" cy="1250950"/>
          </a:xfrm>
          <a:prstGeom prst="rect">
            <a:avLst/>
          </a:prstGeom>
        </p:spPr>
        <p:txBody>
          <a:bodyPr rtlCol="1"/>
          <a:lstStyle/>
          <a:p>
            <a:pPr marL="342900" indent="-342900" fontAlgn="auto">
              <a:spcBef>
                <a:spcPct val="20000"/>
              </a:spcBef>
              <a:spcAft>
                <a:spcPts val="0"/>
              </a:spcAft>
              <a:buFont typeface="Arial" pitchFamily="34" charset="0"/>
              <a:buChar char="•"/>
              <a:defRPr/>
            </a:pPr>
            <a:r>
              <a:rPr lang="en-US" sz="2400" b="1" dirty="0">
                <a:solidFill>
                  <a:schemeClr val="tx1">
                    <a:lumMod val="95000"/>
                    <a:lumOff val="5000"/>
                  </a:schemeClr>
                </a:solidFill>
                <a:latin typeface="Comic Sans MS" pitchFamily="66" charset="0"/>
                <a:cs typeface="Tahoma" pitchFamily="34" charset="0"/>
              </a:rPr>
              <a:t>The most rapid source, but the most readily depleted of the above sources is the </a:t>
            </a:r>
            <a:r>
              <a:rPr lang="en-US" sz="2400" b="1" dirty="0" err="1">
                <a:solidFill>
                  <a:schemeClr val="tx1">
                    <a:lumMod val="95000"/>
                    <a:lumOff val="5000"/>
                  </a:schemeClr>
                </a:solidFill>
                <a:latin typeface="Comic Sans MS" pitchFamily="66" charset="0"/>
                <a:cs typeface="Tahoma" pitchFamily="34" charset="0"/>
                <a:sym typeface="Wingdings" pitchFamily="2" charset="2"/>
              </a:rPr>
              <a:t>Phosphocreatine</a:t>
            </a:r>
            <a:r>
              <a:rPr lang="en-US" sz="2400" b="1" dirty="0">
                <a:solidFill>
                  <a:schemeClr val="tx1">
                    <a:lumMod val="95000"/>
                    <a:lumOff val="5000"/>
                  </a:schemeClr>
                </a:solidFill>
                <a:latin typeface="Comic Sans MS" pitchFamily="66" charset="0"/>
                <a:cs typeface="Tahoma" pitchFamily="34" charset="0"/>
                <a:sym typeface="Wingdings" pitchFamily="2" charset="2"/>
              </a:rPr>
              <a:t> .</a:t>
            </a:r>
            <a:endParaRPr lang="ar-SA" sz="2400" b="1" dirty="0">
              <a:latin typeface="Comic Sans MS" pitchFamily="66" charset="0"/>
              <a:cs typeface="+mn-cs"/>
            </a:endParaRPr>
          </a:p>
        </p:txBody>
      </p:sp>
      <p:cxnSp>
        <p:nvCxnSpPr>
          <p:cNvPr id="7" name="Straight Arrow Connector 6"/>
          <p:cNvCxnSpPr/>
          <p:nvPr/>
        </p:nvCxnSpPr>
        <p:spPr>
          <a:xfrm flipV="1">
            <a:off x="3348038" y="1484313"/>
            <a:ext cx="1655762" cy="720725"/>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555875" y="2997200"/>
            <a:ext cx="2952750" cy="144463"/>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additive="base">
                                        <p:cTn id="3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 calcmode="lin" valueType="num">
                                      <p:cBhvr additive="base">
                                        <p:cTn id="3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Content Placeholder 2"/>
          <p:cNvSpPr>
            <a:spLocks noGrp="1"/>
          </p:cNvSpPr>
          <p:nvPr>
            <p:ph sz="half" idx="4294967295"/>
          </p:nvPr>
        </p:nvSpPr>
        <p:spPr>
          <a:xfrm>
            <a:off x="0" y="0"/>
            <a:ext cx="4427538" cy="6911975"/>
          </a:xfrm>
        </p:spPr>
        <p:txBody>
          <a:bodyPr>
            <a:normAutofit/>
          </a:bodyPr>
          <a:lstStyle/>
          <a:p>
            <a:pPr algn="ctr">
              <a:lnSpc>
                <a:spcPct val="90000"/>
              </a:lnSpc>
            </a:pPr>
            <a:r>
              <a:rPr lang="en-US" sz="2000" b="1" u="sng">
                <a:latin typeface="Comic Sans MS" pitchFamily="66" charset="0"/>
                <a:cs typeface="Tahoma" pitchFamily="34" charset="0"/>
              </a:rPr>
              <a:t>G</a:t>
            </a:r>
            <a:r>
              <a:rPr lang="en-US" sz="2200" b="1" u="sng">
                <a:latin typeface="Comic Sans MS" pitchFamily="66" charset="0"/>
                <a:cs typeface="Tahoma" pitchFamily="34" charset="0"/>
              </a:rPr>
              <a:t>lucose Availability  </a:t>
            </a:r>
            <a:r>
              <a:rPr lang="en-US" sz="2000" b="1" u="sng">
                <a:latin typeface="Comic Sans MS" pitchFamily="66" charset="0"/>
                <a:cs typeface="Tahoma" pitchFamily="34" charset="0"/>
              </a:rPr>
              <a:t> </a:t>
            </a:r>
            <a:endParaRPr lang="en-US" sz="2000" b="1">
              <a:latin typeface="Comic Sans MS" pitchFamily="66" charset="0"/>
              <a:cs typeface="Tahoma" pitchFamily="34" charset="0"/>
            </a:endParaRPr>
          </a:p>
          <a:p>
            <a:pPr>
              <a:lnSpc>
                <a:spcPct val="90000"/>
              </a:lnSpc>
            </a:pPr>
            <a:r>
              <a:rPr lang="en-US" sz="2000" b="1">
                <a:latin typeface="Comic Sans MS" pitchFamily="66" charset="0"/>
                <a:cs typeface="Tahoma" pitchFamily="34" charset="0"/>
              </a:rPr>
              <a:t>Plasma glucose is maintained by an equal rate of glucose appearance (entry into the blood) and glucose disposal (removal from the blood). </a:t>
            </a:r>
          </a:p>
          <a:p>
            <a:pPr>
              <a:lnSpc>
                <a:spcPct val="90000"/>
              </a:lnSpc>
            </a:pPr>
            <a:r>
              <a:rPr lang="en-US" sz="2000" b="1">
                <a:latin typeface="Comic Sans MS" pitchFamily="66" charset="0"/>
                <a:cs typeface="Tahoma" pitchFamily="34" charset="0"/>
              </a:rPr>
              <a:t>In the healthy individual, rate of appearance and disposal are essentially equal during exercise of moderate intensity and duration;</a:t>
            </a:r>
          </a:p>
          <a:p>
            <a:pPr>
              <a:lnSpc>
                <a:spcPct val="90000"/>
              </a:lnSpc>
            </a:pPr>
            <a:r>
              <a:rPr lang="en-US" sz="2000" b="1">
                <a:latin typeface="Comic Sans MS" pitchFamily="66" charset="0"/>
                <a:cs typeface="Tahoma" pitchFamily="34" charset="0"/>
              </a:rPr>
              <a:t>However, prolonged , intense exercise can result in a fall in blood glucose level and the onset of fatigue .</a:t>
            </a:r>
          </a:p>
          <a:p>
            <a:pPr>
              <a:lnSpc>
                <a:spcPct val="90000"/>
              </a:lnSpc>
            </a:pPr>
            <a:r>
              <a:rPr lang="en-US" sz="2000" b="1">
                <a:latin typeface="Comic Sans MS" pitchFamily="66" charset="0"/>
                <a:cs typeface="Tahoma" pitchFamily="34" charset="0"/>
              </a:rPr>
              <a:t>During exercise , rate of glucose appearance depends mainly on the liver  ((glycogenloysis and gluconeogenesis ) , and to a lesser extent , on absorption from the gut .</a:t>
            </a:r>
          </a:p>
          <a:p>
            <a:pPr>
              <a:lnSpc>
                <a:spcPct val="90000"/>
              </a:lnSpc>
            </a:pPr>
            <a:endParaRPr lang="en-US" sz="2000">
              <a:latin typeface="Comic Sans MS" pitchFamily="66" charset="0"/>
              <a:cs typeface="Tahoma" pitchFamily="34" charset="0"/>
            </a:endParaRPr>
          </a:p>
        </p:txBody>
      </p:sp>
      <p:pic>
        <p:nvPicPr>
          <p:cNvPr id="58370" name="Picture 2" descr="C:\Users\USER\Desktop\Wilmore_Costill_F5_10.gif"/>
          <p:cNvPicPr>
            <a:picLocks noChangeAspect="1" noChangeArrowheads="1"/>
          </p:cNvPicPr>
          <p:nvPr/>
        </p:nvPicPr>
        <p:blipFill>
          <a:blip r:embed="rId2" cstate="print"/>
          <a:srcRect/>
          <a:stretch>
            <a:fillRect/>
          </a:stretch>
        </p:blipFill>
        <p:spPr bwMode="auto">
          <a:xfrm>
            <a:off x="5580063" y="0"/>
            <a:ext cx="3214687" cy="3319463"/>
          </a:xfrm>
          <a:prstGeom prst="rect">
            <a:avLst/>
          </a:prstGeom>
          <a:noFill/>
          <a:ln w="9525">
            <a:noFill/>
            <a:miter lim="800000"/>
            <a:headEnd/>
            <a:tailEnd/>
          </a:ln>
        </p:spPr>
      </p:pic>
      <p:pic>
        <p:nvPicPr>
          <p:cNvPr id="10242" name="Picture 2" descr="C:\Users\USER\Desktop\Hepatic_glucose.jpg"/>
          <p:cNvPicPr>
            <a:picLocks noChangeAspect="1" noChangeArrowheads="1"/>
          </p:cNvPicPr>
          <p:nvPr/>
        </p:nvPicPr>
        <p:blipFill>
          <a:blip r:embed="rId3" cstate="print"/>
          <a:srcRect/>
          <a:stretch>
            <a:fillRect/>
          </a:stretch>
        </p:blipFill>
        <p:spPr bwMode="auto">
          <a:xfrm>
            <a:off x="4546600" y="3429000"/>
            <a:ext cx="4597400" cy="3184525"/>
          </a:xfrm>
          <a:prstGeom prst="rect">
            <a:avLst/>
          </a:prstGeom>
          <a:noFill/>
          <a:ln w="9525">
            <a:noFill/>
            <a:miter lim="800000"/>
            <a:headEnd/>
            <a:tailEnd/>
          </a:ln>
        </p:spPr>
      </p:pic>
      <p:cxnSp>
        <p:nvCxnSpPr>
          <p:cNvPr id="7" name="Straight Arrow Connector 6"/>
          <p:cNvCxnSpPr/>
          <p:nvPr/>
        </p:nvCxnSpPr>
        <p:spPr bwMode="auto">
          <a:xfrm flipV="1">
            <a:off x="4500563" y="981075"/>
            <a:ext cx="2519362" cy="1368425"/>
          </a:xfrm>
          <a:prstGeom prst="straightConnector1">
            <a:avLst/>
          </a:prstGeom>
          <a:solidFill>
            <a:schemeClr val="accent1"/>
          </a:solidFill>
          <a:ln w="28575" cap="flat" cmpd="sng" algn="ctr">
            <a:solidFill>
              <a:schemeClr val="tx1">
                <a:lumMod val="95000"/>
                <a:lumOff val="5000"/>
              </a:schemeClr>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242"/>
                                        </p:tgtEl>
                                        <p:attrNameLst>
                                          <p:attrName>style.visibility</p:attrName>
                                        </p:attrNameLst>
                                      </p:cBhvr>
                                      <p:to>
                                        <p:strVal val="visible"/>
                                      </p:to>
                                    </p:set>
                                    <p:anim calcmode="lin" valueType="num">
                                      <p:cBhvr additive="base">
                                        <p:cTn id="25" dur="500" fill="hold"/>
                                        <p:tgtEl>
                                          <p:spTgt spid="10242"/>
                                        </p:tgtEl>
                                        <p:attrNameLst>
                                          <p:attrName>ppt_x</p:attrName>
                                        </p:attrNameLst>
                                      </p:cBhvr>
                                      <p:tavLst>
                                        <p:tav tm="0">
                                          <p:val>
                                            <p:strVal val="1+#ppt_w/2"/>
                                          </p:val>
                                        </p:tav>
                                        <p:tav tm="100000">
                                          <p:val>
                                            <p:strVal val="#ppt_x"/>
                                          </p:val>
                                        </p:tav>
                                      </p:tavLst>
                                    </p:anim>
                                    <p:anim calcmode="lin" valueType="num">
                                      <p:cBhvr additive="base">
                                        <p:cTn id="26"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4" end="4"/>
                                            </p:txEl>
                                          </p:spTgt>
                                        </p:tgtEl>
                                        <p:attrNameLst>
                                          <p:attrName>style.visibility</p:attrName>
                                        </p:attrNameLst>
                                      </p:cBhvr>
                                      <p:to>
                                        <p:strVal val="visible"/>
                                      </p:to>
                                    </p:set>
                                    <p:anim calcmode="lin" valueType="num">
                                      <p:cBhvr additive="base">
                                        <p:cTn id="31"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p:txBody>
          <a:bodyPr/>
          <a:lstStyle/>
          <a:p>
            <a:r>
              <a:rPr lang="en-GB" dirty="0"/>
              <a:t>https://www.youtube.com/watch?v=v7-h_w7bJrU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250825" y="260350"/>
            <a:ext cx="7634288" cy="5832475"/>
          </a:xfrm>
        </p:spPr>
        <p:txBody>
          <a:bodyPr/>
          <a:lstStyle/>
          <a:p>
            <a:pPr algn="ctr" rtl="0" eaLnBrk="1" hangingPunct="1"/>
            <a:r>
              <a:rPr lang="en-US" sz="2400" b="1" u="sng" dirty="0" smtClean="0">
                <a:solidFill>
                  <a:schemeClr val="bg1"/>
                </a:solidFill>
                <a:effectLst>
                  <a:outerShdw blurRad="38100" dist="38100" dir="2700000" algn="tl">
                    <a:srgbClr val="C0C0C0"/>
                  </a:outerShdw>
                </a:effectLst>
                <a:latin typeface="Comic Sans MS" pitchFamily="66" charset="0"/>
                <a:cs typeface="Tahoma" pitchFamily="34" charset="0"/>
              </a:rPr>
              <a:t>Oxygen Availability </a:t>
            </a:r>
          </a:p>
          <a:p>
            <a:pPr algn="l" rtl="0" eaLnBrk="1" hangingPunct="1"/>
            <a:r>
              <a:rPr lang="en-US" sz="2400" dirty="0" smtClean="0">
                <a:solidFill>
                  <a:schemeClr val="bg1"/>
                </a:solidFill>
                <a:effectLst>
                  <a:outerShdw blurRad="38100" dist="38100" dir="2700000" algn="tl">
                    <a:srgbClr val="C0C0C0"/>
                  </a:outerShdw>
                </a:effectLst>
                <a:latin typeface="Comic Sans MS" pitchFamily="66" charset="0"/>
                <a:cs typeface="Tahoma" pitchFamily="34" charset="0"/>
              </a:rPr>
              <a:t>Which depends upon </a:t>
            </a:r>
            <a:r>
              <a:rPr lang="en-US" sz="2400" dirty="0" smtClean="0">
                <a:solidFill>
                  <a:schemeClr val="bg1"/>
                </a:solidFill>
                <a:effectLst>
                  <a:outerShdw blurRad="38100" dist="38100" dir="2700000" algn="tl">
                    <a:srgbClr val="C0C0C0"/>
                  </a:outerShdw>
                </a:effectLst>
                <a:latin typeface="Comic Sans MS" pitchFamily="66" charset="0"/>
                <a:cs typeface="Tahoma" pitchFamily="34" charset="0"/>
                <a:sym typeface="Wingdings" pitchFamily="2" charset="2"/>
              </a:rPr>
              <a:t></a:t>
            </a:r>
          </a:p>
          <a:p>
            <a:pPr algn="l" rtl="0" eaLnBrk="1" hangingPunct="1"/>
            <a:r>
              <a:rPr lang="en-US" sz="2400" dirty="0" smtClean="0">
                <a:solidFill>
                  <a:schemeClr val="bg1"/>
                </a:solidFill>
                <a:effectLst>
                  <a:outerShdw blurRad="38100" dist="38100" dir="2700000" algn="tl">
                    <a:srgbClr val="C0C0C0"/>
                  </a:outerShdw>
                </a:effectLst>
                <a:latin typeface="Comic Sans MS" pitchFamily="66" charset="0"/>
                <a:cs typeface="Tahoma" pitchFamily="34" charset="0"/>
              </a:rPr>
              <a:t>(1) cardiac output (the quantity of blood distributed by the heart ) , </a:t>
            </a:r>
          </a:p>
          <a:p>
            <a:pPr algn="l" rtl="0" eaLnBrk="1" hangingPunct="1"/>
            <a:endParaRPr lang="en-US" sz="2400" dirty="0" smtClean="0">
              <a:solidFill>
                <a:schemeClr val="bg1"/>
              </a:solidFill>
              <a:effectLst>
                <a:outerShdw blurRad="38100" dist="38100" dir="2700000" algn="tl">
                  <a:srgbClr val="C0C0C0"/>
                </a:outerShdw>
              </a:effectLst>
              <a:latin typeface="Comic Sans MS" pitchFamily="66" charset="0"/>
              <a:cs typeface="Tahoma" pitchFamily="34" charset="0"/>
            </a:endParaRPr>
          </a:p>
          <a:p>
            <a:pPr algn="l" rtl="0" eaLnBrk="1" hangingPunct="1"/>
            <a:r>
              <a:rPr lang="en-US" sz="2400" dirty="0" smtClean="0">
                <a:solidFill>
                  <a:schemeClr val="bg1"/>
                </a:solidFill>
                <a:effectLst>
                  <a:outerShdw blurRad="38100" dist="38100" dir="2700000" algn="tl">
                    <a:srgbClr val="C0C0C0"/>
                  </a:outerShdw>
                </a:effectLst>
                <a:latin typeface="Comic Sans MS" pitchFamily="66" charset="0"/>
                <a:cs typeface="Tahoma" pitchFamily="34" charset="0"/>
              </a:rPr>
              <a:t>(2) the ability of the lung to oxygenate the blood , </a:t>
            </a:r>
          </a:p>
          <a:p>
            <a:pPr algn="l" rtl="0" eaLnBrk="1" hangingPunct="1"/>
            <a:r>
              <a:rPr lang="en-US" sz="2400" dirty="0" smtClean="0">
                <a:solidFill>
                  <a:schemeClr val="bg1"/>
                </a:solidFill>
                <a:effectLst>
                  <a:outerShdw blurRad="38100" dist="38100" dir="2700000" algn="tl">
                    <a:srgbClr val="C0C0C0"/>
                  </a:outerShdw>
                </a:effectLst>
                <a:latin typeface="Comic Sans MS" pitchFamily="66" charset="0"/>
                <a:cs typeface="Tahoma" pitchFamily="34" charset="0"/>
              </a:rPr>
              <a:t>(3) </a:t>
            </a:r>
            <a:r>
              <a:rPr lang="en-US" sz="2400" dirty="0" err="1" smtClean="0">
                <a:solidFill>
                  <a:schemeClr val="bg1"/>
                </a:solidFill>
                <a:effectLst>
                  <a:outerShdw blurRad="38100" dist="38100" dir="2700000" algn="tl">
                    <a:srgbClr val="C0C0C0"/>
                  </a:outerShdw>
                </a:effectLst>
                <a:latin typeface="Comic Sans MS" pitchFamily="66" charset="0"/>
                <a:cs typeface="Tahoma" pitchFamily="34" charset="0"/>
              </a:rPr>
              <a:t>arterio</a:t>
            </a:r>
            <a:r>
              <a:rPr lang="en-US" sz="2400" dirty="0" smtClean="0">
                <a:solidFill>
                  <a:schemeClr val="bg1"/>
                </a:solidFill>
                <a:effectLst>
                  <a:outerShdw blurRad="38100" dist="38100" dir="2700000" algn="tl">
                    <a:srgbClr val="C0C0C0"/>
                  </a:outerShdw>
                </a:effectLst>
                <a:latin typeface="Comic Sans MS" pitchFamily="66" charset="0"/>
                <a:cs typeface="Tahoma" pitchFamily="34" charset="0"/>
              </a:rPr>
              <a:t>-venous (a-v) oxygen difference ( i.e., the ability of the exercising muscle to take up oxygen from blood ).</a:t>
            </a:r>
          </a:p>
          <a:p>
            <a:pPr algn="l" rtl="0" eaLnBrk="1" hangingPunct="1">
              <a:buFont typeface="Wingdings" pitchFamily="2" charset="2"/>
              <a:buNone/>
            </a:pPr>
            <a:endParaRPr lang="en-US" sz="2400" dirty="0" smtClean="0">
              <a:solidFill>
                <a:schemeClr val="bg1"/>
              </a:solidFill>
              <a:effectLst>
                <a:outerShdw blurRad="38100" dist="38100" dir="2700000" algn="tl">
                  <a:srgbClr val="C0C0C0"/>
                </a:outerShdw>
              </a:effectLst>
              <a:latin typeface="Comic Sans MS" pitchFamily="66" charset="0"/>
              <a:cs typeface="Tahoma" pitchFamily="34" charset="0"/>
            </a:endParaRPr>
          </a:p>
          <a:p>
            <a:pPr algn="l" rtl="0" eaLnBrk="1" hangingPunct="1">
              <a:buFont typeface="Wingdings" pitchFamily="2" charset="2"/>
              <a:buNone/>
            </a:pPr>
            <a:r>
              <a:rPr lang="en-US" dirty="0" smtClean="0">
                <a:solidFill>
                  <a:schemeClr val="bg1"/>
                </a:solidFill>
                <a:effectLst>
                  <a:outerShdw blurRad="38100" dist="38100" dir="2700000" algn="tl">
                    <a:srgbClr val="C0C0C0"/>
                  </a:outerShdw>
                </a:effectLst>
              </a:rPr>
              <a:t>https://www.youtube.com/watch?v=A2z0l9B6aGE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6">
                                            <p:txEl>
                                              <p:pRg st="4" end="4"/>
                                            </p:txEl>
                                          </p:spTgt>
                                        </p:tgtEl>
                                        <p:attrNameLst>
                                          <p:attrName>style.visibility</p:attrName>
                                        </p:attrNameLst>
                                      </p:cBhvr>
                                      <p:to>
                                        <p:strVal val="visible"/>
                                      </p:to>
                                    </p:set>
                                    <p:anim calcmode="lin" valueType="num">
                                      <p:cBhvr additive="base">
                                        <p:cTn id="7" dur="500" fill="hold"/>
                                        <p:tgtEl>
                                          <p:spTgt spid="6146">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146">
                                            <p:txEl>
                                              <p:pRg st="5" end="5"/>
                                            </p:txEl>
                                          </p:spTgt>
                                        </p:tgtEl>
                                        <p:attrNameLst>
                                          <p:attrName>style.visibility</p:attrName>
                                        </p:attrNameLst>
                                      </p:cBhvr>
                                      <p:to>
                                        <p:strVal val="visible"/>
                                      </p:to>
                                    </p:set>
                                    <p:anim calcmode="lin" valueType="num">
                                      <p:cBhvr additive="base">
                                        <p:cTn id="13" dur="500" fill="hold"/>
                                        <p:tgtEl>
                                          <p:spTgt spid="6146">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46">
                                            <p:txEl>
                                              <p:pRg st="7" end="7"/>
                                            </p:txEl>
                                          </p:spTgt>
                                        </p:tgtEl>
                                        <p:attrNameLst>
                                          <p:attrName>style.visibility</p:attrName>
                                        </p:attrNameLst>
                                      </p:cBhvr>
                                      <p:to>
                                        <p:strVal val="visible"/>
                                      </p:to>
                                    </p:set>
                                    <p:anim calcmode="lin" valueType="num">
                                      <p:cBhvr additive="base">
                                        <p:cTn id="19" dur="500" fill="hold"/>
                                        <p:tgtEl>
                                          <p:spTgt spid="6146">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42988" y="0"/>
            <a:ext cx="7015162" cy="5518150"/>
          </a:xfrm>
        </p:spPr>
        <p:txBody>
          <a:bodyPr>
            <a:normAutofit fontScale="92500"/>
          </a:bodyPr>
          <a:lstStyle/>
          <a:p>
            <a:pPr algn="ctr"/>
            <a:r>
              <a:rPr lang="en-US" sz="2100" b="1" u="sng">
                <a:effectLst>
                  <a:outerShdw blurRad="38100" dist="38100" dir="2700000" algn="tl">
                    <a:srgbClr val="C0C0C0"/>
                  </a:outerShdw>
                </a:effectLst>
                <a:latin typeface="Comic Sans MS" pitchFamily="66" charset="0"/>
                <a:cs typeface="Tahoma" pitchFamily="34" charset="0"/>
              </a:rPr>
              <a:t>Degree of Hydration</a:t>
            </a:r>
            <a:endParaRPr lang="en-US" sz="2100" b="1" u="sng">
              <a:latin typeface="Comic Sans MS" pitchFamily="66" charset="0"/>
              <a:cs typeface="Tahoma" pitchFamily="34" charset="0"/>
            </a:endParaRPr>
          </a:p>
          <a:p>
            <a:pPr algn="ctr"/>
            <a:endParaRPr lang="en-US" sz="2400" b="1" u="sng">
              <a:effectLst>
                <a:outerShdw blurRad="38100" dist="38100" dir="2700000" algn="tl">
                  <a:srgbClr val="C0C0C0"/>
                </a:outerShdw>
              </a:effectLst>
              <a:latin typeface="Comic Sans MS" pitchFamily="66" charset="0"/>
              <a:cs typeface="Tahoma" pitchFamily="34" charset="0"/>
            </a:endParaRPr>
          </a:p>
          <a:p>
            <a:r>
              <a:rPr lang="en-US" sz="2400">
                <a:effectLst>
                  <a:outerShdw blurRad="38100" dist="38100" dir="2700000" algn="tl">
                    <a:srgbClr val="C0C0C0"/>
                  </a:outerShdw>
                </a:effectLst>
                <a:latin typeface="Comic Sans MS" pitchFamily="66" charset="0"/>
                <a:cs typeface="Tahoma" pitchFamily="34" charset="0"/>
              </a:rPr>
              <a:t>Intense prolonged exercise produces metabolic waste heat . The heat is removed by sweating which , if intense , may cause dehydration . </a:t>
            </a:r>
          </a:p>
          <a:p>
            <a:r>
              <a:rPr lang="en-US" sz="2400">
                <a:effectLst>
                  <a:outerShdw blurRad="38100" dist="38100" dir="2700000" algn="tl">
                    <a:srgbClr val="C0C0C0"/>
                  </a:outerShdw>
                </a:effectLst>
                <a:latin typeface="Comic Sans MS" pitchFamily="66" charset="0"/>
                <a:cs typeface="Tahoma" pitchFamily="34" charset="0"/>
              </a:rPr>
              <a:t> A male marathon runner loses each hour around 0.8 L in cool weather and 1.2 L in warm weather.</a:t>
            </a:r>
          </a:p>
          <a:p>
            <a:r>
              <a:rPr lang="en-US" sz="2400">
                <a:effectLst>
                  <a:outerShdw blurRad="38100" dist="38100" dir="2700000" algn="tl">
                    <a:srgbClr val="C0C0C0"/>
                  </a:outerShdw>
                </a:effectLst>
                <a:latin typeface="Comic Sans MS" pitchFamily="66" charset="0"/>
                <a:cs typeface="Tahoma" pitchFamily="34" charset="0"/>
              </a:rPr>
              <a:t>A female marathon runner loses about 70% of what the male loses .</a:t>
            </a:r>
          </a:p>
          <a:p>
            <a:r>
              <a:rPr lang="en-US" sz="2400">
                <a:effectLst>
                  <a:outerShdw blurRad="38100" dist="38100" dir="2700000" algn="tl">
                    <a:srgbClr val="C0C0C0"/>
                  </a:outerShdw>
                </a:effectLst>
                <a:latin typeface="Comic Sans MS" pitchFamily="66" charset="0"/>
                <a:cs typeface="Tahoma" pitchFamily="34" charset="0"/>
              </a:rPr>
              <a:t>However , in hot weather , heavy exercise can cause much more losses of fluid from the body </a:t>
            </a:r>
            <a:r>
              <a:rPr lang="en-US" sz="2400">
                <a:effectLst>
                  <a:outerShdw blurRad="38100" dist="38100" dir="2700000" algn="tl">
                    <a:srgbClr val="C0C0C0"/>
                  </a:outerShdw>
                </a:effectLst>
                <a:latin typeface="Comic Sans MS" pitchFamily="66" charset="0"/>
                <a:cs typeface="Tahoma" pitchFamily="34" charset="0"/>
                <a:sym typeface="Wingdings" pitchFamily="2" charset="2"/>
              </a:rPr>
              <a:t> dehydration .</a:t>
            </a:r>
          </a:p>
          <a:p>
            <a:r>
              <a:rPr lang="en-US" sz="2400">
                <a:effectLst>
                  <a:outerShdw blurRad="38100" dist="38100" dir="2700000" algn="tl">
                    <a:srgbClr val="C0C0C0"/>
                  </a:outerShdw>
                </a:effectLst>
                <a:latin typeface="Comic Sans MS" pitchFamily="66" charset="0"/>
                <a:cs typeface="Tahoma" pitchFamily="34" charset="0"/>
              </a:rPr>
              <a:t>Dehydration leads to constant rise in body temperature , increase in heart-rate , and decreased stroke volume and cardiac output .</a:t>
            </a:r>
          </a:p>
          <a:p>
            <a:endParaRPr lang="en-US" sz="2400">
              <a:effectLst>
                <a:outerShdw blurRad="38100" dist="38100" dir="2700000" algn="tl">
                  <a:srgbClr val="C0C0C0"/>
                </a:outerShdw>
              </a:effectLst>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0" y="1268413"/>
            <a:ext cx="9144000" cy="3990975"/>
          </a:xfrm>
          <a:prstGeom prst="rect">
            <a:avLst/>
          </a:prstGeom>
          <a:noFill/>
          <a:ln w="9525">
            <a:noFill/>
            <a:miter lim="800000"/>
            <a:headEnd/>
            <a:tailEnd/>
          </a:ln>
        </p:spPr>
        <p:txBody>
          <a:bodyPr>
            <a:spAutoFit/>
          </a:bodyPr>
          <a:lstStyle/>
          <a:p>
            <a:r>
              <a:rPr lang="en-US" sz="3200" u="sng">
                <a:latin typeface="Comic Sans MS" pitchFamily="66" charset="0"/>
                <a:cs typeface="Tahoma" pitchFamily="34" charset="0"/>
                <a:sym typeface="Wingdings" pitchFamily="2" charset="2"/>
              </a:rPr>
              <a:t>Gender ( Sex)   </a:t>
            </a:r>
          </a:p>
          <a:p>
            <a:r>
              <a:rPr lang="en-US" sz="3200">
                <a:latin typeface="Comic Sans MS" pitchFamily="66" charset="0"/>
                <a:cs typeface="Tahoma" pitchFamily="34" charset="0"/>
                <a:sym typeface="Wingdings" pitchFamily="2" charset="2"/>
              </a:rPr>
              <a:t>(i) Because of difference between genders of in body build and physical ability , men can perform better than women in contact sports such as  boxing , rugby and wrestling .</a:t>
            </a:r>
          </a:p>
          <a:p>
            <a:r>
              <a:rPr lang="en-US" sz="3200">
                <a:latin typeface="Comic Sans MS" pitchFamily="66" charset="0"/>
                <a:cs typeface="Tahoma" pitchFamily="34" charset="0"/>
                <a:sym typeface="Wingdings" pitchFamily="2" charset="2"/>
              </a:rPr>
              <a:t>(ii) </a:t>
            </a:r>
            <a:r>
              <a:rPr lang="en-US" sz="3200">
                <a:latin typeface="Comic Sans MS" pitchFamily="66" charset="0"/>
                <a:cs typeface="Tahoma" pitchFamily="34" charset="0"/>
              </a:rPr>
              <a:t>Menstruation : women may perform differently at different times during their menstrual cycle </a:t>
            </a:r>
            <a:r>
              <a:rPr lang="en-US" sz="320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971550" y="908050"/>
            <a:ext cx="6769100" cy="2894013"/>
          </a:xfrm>
        </p:spPr>
        <p:txBody>
          <a:bodyPr>
            <a:normAutofit/>
          </a:bodyPr>
          <a:lstStyle/>
          <a:p>
            <a:r>
              <a:rPr lang="en-US" sz="2800" b="1" u="sng">
                <a:solidFill>
                  <a:srgbClr val="0C0C0C"/>
                </a:solidFill>
                <a:latin typeface="Comic Sans MS" pitchFamily="66" charset="0"/>
                <a:cs typeface="Tahoma" pitchFamily="34" charset="0"/>
                <a:sym typeface="Wingdings" pitchFamily="2" charset="2"/>
              </a:rPr>
              <a:t>Age </a:t>
            </a:r>
          </a:p>
          <a:p>
            <a:r>
              <a:rPr lang="en-US" sz="2800">
                <a:solidFill>
                  <a:srgbClr val="0C0C0C"/>
                </a:solidFill>
                <a:latin typeface="Comic Sans MS" pitchFamily="66" charset="0"/>
                <a:cs typeface="Tahoma" pitchFamily="34" charset="0"/>
                <a:sym typeface="Wingdings" pitchFamily="2" charset="2"/>
              </a:rPr>
              <a:t>youth are better in sport performance than elderly e.g., a footballer getting old may retire or be a coach </a:t>
            </a:r>
          </a:p>
          <a:p>
            <a:pPr>
              <a:buFont typeface="Wingdings" pitchFamily="2" charset="2"/>
              <a:buNone/>
            </a:pPr>
            <a:endParaRPr lang="en-US" sz="2800" b="1" u="sng">
              <a:solidFill>
                <a:srgbClr val="FFFF00"/>
              </a:solidFill>
              <a:latin typeface="Comic Sans MS" pitchFamily="66" charset="0"/>
              <a:sym typeface="Wingdings" pitchFamily="2" charset="2"/>
            </a:endParaRPr>
          </a:p>
          <a:p>
            <a:pPr>
              <a:buFontTx/>
              <a:buNone/>
            </a:pPr>
            <a:endParaRPr lang="en-US"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anim calcmode="lin" valueType="num">
                                      <p:cBhvr additive="base">
                                        <p:cTn id="11"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831850" y="319088"/>
            <a:ext cx="7208838" cy="460375"/>
          </a:xfrm>
        </p:spPr>
        <p:txBody>
          <a:bodyPr anchor="ctr"/>
          <a:lstStyle/>
          <a:p>
            <a:r>
              <a:rPr lang="en-US" sz="3400">
                <a:solidFill>
                  <a:schemeClr val="tx1"/>
                </a:solidFill>
                <a:effectLst>
                  <a:outerShdw blurRad="38100" dist="38100" dir="2700000" algn="tl">
                    <a:srgbClr val="C0C0C0"/>
                  </a:outerShdw>
                </a:effectLst>
              </a:rPr>
              <a:t>Objectives</a:t>
            </a:r>
          </a:p>
        </p:txBody>
      </p:sp>
      <p:sp>
        <p:nvSpPr>
          <p:cNvPr id="10243" name="Rectangle 3"/>
          <p:cNvSpPr>
            <a:spLocks noGrp="1"/>
          </p:cNvSpPr>
          <p:nvPr>
            <p:ph idx="4294967295"/>
          </p:nvPr>
        </p:nvSpPr>
        <p:spPr>
          <a:xfrm>
            <a:off x="468313" y="836613"/>
            <a:ext cx="8424862" cy="4587875"/>
          </a:xfrm>
        </p:spPr>
        <p:txBody>
          <a:bodyPr/>
          <a:lstStyle/>
          <a:p>
            <a:r>
              <a:rPr lang="en-US" sz="2900">
                <a:effectLst>
                  <a:outerShdw blurRad="38100" dist="38100" dir="2700000" algn="tl">
                    <a:srgbClr val="C0C0C0"/>
                  </a:outerShdw>
                </a:effectLst>
                <a:latin typeface="Comic Sans MS" pitchFamily="66" charset="0"/>
              </a:rPr>
              <a:t>At the end of this lecture the student should :</a:t>
            </a:r>
          </a:p>
          <a:p>
            <a:r>
              <a:rPr lang="en-US" sz="2900">
                <a:effectLst>
                  <a:outerShdw blurRad="38100" dist="38100" dir="2700000" algn="tl">
                    <a:srgbClr val="C0C0C0"/>
                  </a:outerShdw>
                </a:effectLst>
                <a:latin typeface="Comic Sans MS" pitchFamily="66" charset="0"/>
              </a:rPr>
              <a:t>Appreciates the meaning of muscle strength and muscle power.</a:t>
            </a:r>
          </a:p>
          <a:p>
            <a:r>
              <a:rPr lang="en-US" sz="2900">
                <a:effectLst>
                  <a:outerShdw blurRad="38100" dist="38100" dir="2700000" algn="tl">
                    <a:srgbClr val="C0C0C0"/>
                  </a:outerShdw>
                </a:effectLst>
                <a:latin typeface="Comic Sans MS" pitchFamily="66" charset="0"/>
              </a:rPr>
              <a:t>Understand factors affecting them </a:t>
            </a:r>
          </a:p>
          <a:p>
            <a:r>
              <a:rPr lang="en-US" sz="2900">
                <a:effectLst>
                  <a:outerShdw blurRad="38100" dist="38100" dir="2700000" algn="tl">
                    <a:srgbClr val="C0C0C0"/>
                  </a:outerShdw>
                </a:effectLst>
                <a:latin typeface="Comic Sans MS" pitchFamily="66" charset="0"/>
              </a:rPr>
              <a:t>Understand , the mental and psychological factors in sport perfor,mance </a:t>
            </a:r>
          </a:p>
          <a:p>
            <a:r>
              <a:rPr lang="en-US" sz="2900">
                <a:effectLst>
                  <a:outerShdw blurRad="38100" dist="38100" dir="2700000" algn="tl">
                    <a:srgbClr val="C0C0C0"/>
                  </a:outerShdw>
                </a:effectLst>
                <a:latin typeface="Comic Sans MS" pitchFamily="66" charset="0"/>
              </a:rPr>
              <a:t>benefits of sport .</a:t>
            </a:r>
          </a:p>
          <a:p>
            <a:r>
              <a:rPr lang="en-US" sz="2900">
                <a:effectLst>
                  <a:outerShdw blurRad="38100" dist="38100" dir="2700000" algn="tl">
                    <a:srgbClr val="C0C0C0"/>
                  </a:outerShdw>
                </a:effectLst>
                <a:latin typeface="Comic Sans MS" pitchFamily="66" charset="0"/>
              </a:rPr>
              <a:t>Understand what is overtraining syndrome .</a:t>
            </a:r>
          </a:p>
          <a:p>
            <a:endParaRPr lang="en-US" sz="29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Content Placeholder 2"/>
          <p:cNvSpPr>
            <a:spLocks noGrp="1"/>
          </p:cNvSpPr>
          <p:nvPr>
            <p:ph sz="half" idx="4294967295"/>
          </p:nvPr>
        </p:nvSpPr>
        <p:spPr>
          <a:xfrm>
            <a:off x="1619250" y="1700213"/>
            <a:ext cx="5435600" cy="3168650"/>
          </a:xfrm>
        </p:spPr>
        <p:txBody>
          <a:bodyPr/>
          <a:lstStyle/>
          <a:p>
            <a:r>
              <a:rPr lang="en-US" sz="2200" u="sng"/>
              <a:t>(</a:t>
            </a:r>
            <a:r>
              <a:rPr lang="en-US" sz="2200" u="sng">
                <a:latin typeface="Comic Sans MS" pitchFamily="66" charset="0"/>
              </a:rPr>
              <a:t>i) Introverts </a:t>
            </a:r>
            <a:endParaRPr lang="en-US" sz="2200">
              <a:latin typeface="Comic Sans MS" pitchFamily="66" charset="0"/>
            </a:endParaRPr>
          </a:p>
          <a:p>
            <a:r>
              <a:rPr lang="en-US" sz="2200">
                <a:effectLst>
                  <a:outerShdw blurRad="38100" dist="38100" dir="2700000" algn="tl">
                    <a:srgbClr val="C0C0C0"/>
                  </a:outerShdw>
                </a:effectLst>
                <a:latin typeface="Comic Sans MS" pitchFamily="66" charset="0"/>
              </a:rPr>
              <a:t>tend to like sports which require:, precision , self-motivation , need low arousal levels &amp; Individual performances e.g., archery, golf and snooker</a:t>
            </a:r>
          </a:p>
        </p:txBody>
      </p:sp>
      <p:sp>
        <p:nvSpPr>
          <p:cNvPr id="4" name="Title 3"/>
          <p:cNvSpPr>
            <a:spLocks noGrp="1"/>
          </p:cNvSpPr>
          <p:nvPr>
            <p:ph type="title" idx="4294967295"/>
          </p:nvPr>
        </p:nvSpPr>
        <p:spPr>
          <a:xfrm>
            <a:off x="431800" y="692150"/>
            <a:ext cx="8712200" cy="720725"/>
          </a:xfrm>
          <a:solidFill>
            <a:schemeClr val="bg1"/>
          </a:solidFill>
        </p:spPr>
        <p:txBody>
          <a:bodyPr anchor="ctr"/>
          <a:lstStyle/>
          <a:p>
            <a:r>
              <a:rPr lang="en-US" sz="2100">
                <a:solidFill>
                  <a:schemeClr val="tx1"/>
                </a:solidFill>
                <a:effectLst>
                  <a:outerShdw blurRad="38100" dist="38100" dir="2700000" algn="tl">
                    <a:srgbClr val="C0C0C0"/>
                  </a:outerShdw>
                </a:effectLst>
                <a:sym typeface="Wingdings" pitchFamily="2" charset="2"/>
              </a:rPr>
              <a:t> Type of Personality</a:t>
            </a:r>
            <a:r>
              <a:rPr lang="en-US" sz="2100">
                <a:solidFill>
                  <a:srgbClr val="FFFF00"/>
                </a:solidFill>
                <a:effectLst>
                  <a:outerShdw blurRad="38100" dist="38100" dir="2700000" algn="tl">
                    <a:srgbClr val="C0C0C0"/>
                  </a:outerShdw>
                </a:effectLst>
                <a:sym typeface="Wingdings" pitchFamily="2" charset="2"/>
              </a:rPr>
              <a:t>  </a:t>
            </a:r>
            <a:endParaRPr lang="ar-SA" sz="210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0"/>
            <a:ext cx="8893175" cy="6858000"/>
          </a:xfrm>
        </p:spPr>
        <p:txBody>
          <a:bodyPr/>
          <a:lstStyle/>
          <a:p>
            <a:pPr algn="l" rtl="0" eaLnBrk="1" hangingPunct="1">
              <a:defRPr/>
            </a:pPr>
            <a:r>
              <a:rPr lang="en-US" sz="2400" b="1" u="sng" dirty="0" smtClean="0">
                <a:solidFill>
                  <a:srgbClr val="FFFF00"/>
                </a:solidFill>
                <a:effectLst/>
                <a:latin typeface="Comic Sans MS" pitchFamily="66" charset="0"/>
              </a:rPr>
              <a:t>(ii) Extroverts </a:t>
            </a:r>
            <a:r>
              <a:rPr lang="ar-SA" sz="2400" b="1" dirty="0" smtClean="0">
                <a:solidFill>
                  <a:srgbClr val="FFFF00"/>
                </a:solidFill>
                <a:effectLst/>
                <a:latin typeface="Comic Sans MS" pitchFamily="66" charset="0"/>
              </a:rPr>
              <a:t>ا</a:t>
            </a:r>
            <a:endParaRPr lang="en-US" sz="2400" b="1" dirty="0" smtClean="0">
              <a:solidFill>
                <a:srgbClr val="FFFF00"/>
              </a:solidFill>
              <a:effectLst/>
              <a:latin typeface="Comic Sans MS" pitchFamily="66" charset="0"/>
            </a:endParaRPr>
          </a:p>
          <a:p>
            <a:pPr algn="l" rtl="0" eaLnBrk="1" hangingPunct="1">
              <a:defRPr/>
            </a:pPr>
            <a:r>
              <a:rPr lang="en-US" sz="2400" dirty="0" smtClean="0">
                <a:latin typeface="Comic Sans MS" pitchFamily="66" charset="0"/>
              </a:rPr>
              <a:t>Prefer team sports, which are exciting , need high arousal level and require large, simple motor skills e.g. rugby and </a:t>
            </a:r>
            <a:r>
              <a:rPr lang="en-US" sz="2800" dirty="0" smtClean="0">
                <a:latin typeface="Comic Sans MS" pitchFamily="66" charset="0"/>
              </a:rPr>
              <a:t>boxing</a:t>
            </a:r>
          </a:p>
        </p:txBody>
      </p:sp>
      <p:pic>
        <p:nvPicPr>
          <p:cNvPr id="68610" name="Picture 6" descr="C:\Users\USER\Desktop\extrovert-v-introvert.jpg"/>
          <p:cNvPicPr>
            <a:picLocks noChangeAspect="1" noChangeArrowheads="1"/>
          </p:cNvPicPr>
          <p:nvPr/>
        </p:nvPicPr>
        <p:blipFill>
          <a:blip r:embed="rId2" cstate="print"/>
          <a:srcRect/>
          <a:stretch>
            <a:fillRect/>
          </a:stretch>
        </p:blipFill>
        <p:spPr bwMode="auto">
          <a:xfrm>
            <a:off x="3059113" y="2205038"/>
            <a:ext cx="3381375" cy="4365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Content Placeholder 2"/>
          <p:cNvSpPr>
            <a:spLocks noGrp="1"/>
          </p:cNvSpPr>
          <p:nvPr>
            <p:ph idx="4294967295"/>
          </p:nvPr>
        </p:nvSpPr>
        <p:spPr>
          <a:xfrm>
            <a:off x="0" y="0"/>
            <a:ext cx="8305800" cy="3048000"/>
          </a:xfrm>
        </p:spPr>
        <p:txBody>
          <a:bodyPr/>
          <a:lstStyle/>
          <a:p>
            <a:pPr algn="ctr">
              <a:buFont typeface="Wingdings" pitchFamily="2" charset="2"/>
              <a:buNone/>
            </a:pPr>
            <a:endParaRPr lang="en-US" sz="1700" b="1" u="sng">
              <a:effectLst>
                <a:outerShdw blurRad="38100" dist="38100" dir="2700000" algn="tl">
                  <a:srgbClr val="C0C0C0"/>
                </a:outerShdw>
              </a:effectLst>
            </a:endParaRPr>
          </a:p>
          <a:p>
            <a:r>
              <a:rPr lang="en-US">
                <a:effectLst>
                  <a:outerShdw blurRad="38100" dist="38100" dir="2700000" algn="tl">
                    <a:srgbClr val="C0C0C0"/>
                  </a:outerShdw>
                </a:effectLst>
                <a:latin typeface="Comic Sans MS" pitchFamily="66" charset="0"/>
              </a:rPr>
              <a:t>(iii) Aggression</a:t>
            </a:r>
            <a:endParaRPr lang="en-US" sz="2100" b="1">
              <a:effectLst>
                <a:outerShdw blurRad="38100" dist="38100" dir="2700000" algn="tl">
                  <a:srgbClr val="C0C0C0"/>
                </a:outerShdw>
              </a:effectLst>
              <a:latin typeface="Comic Sans MS" pitchFamily="66" charset="0"/>
            </a:endParaRPr>
          </a:p>
          <a:p>
            <a:r>
              <a:rPr lang="en-US" sz="2100">
                <a:effectLst>
                  <a:outerShdw blurRad="38100" dist="38100" dir="2700000" algn="tl">
                    <a:srgbClr val="C0C0C0"/>
                  </a:outerShdw>
                </a:effectLst>
                <a:latin typeface="Comic Sans MS" pitchFamily="66" charset="0"/>
              </a:rPr>
              <a:t>Can sometimes be useful : some sports e.g. Rugby , Boxing need the player to have some aggression &amp; not be placid and accomodating</a:t>
            </a:r>
            <a:endParaRPr lang="en-US">
              <a:solidFill>
                <a:srgbClr val="FFFF00"/>
              </a:solidFill>
              <a:effectLst>
                <a:outerShdw blurRad="38100" dist="38100" dir="2700000" algn="tl">
                  <a:srgbClr val="C0C0C0"/>
                </a:outerShdw>
              </a:effectLst>
              <a:latin typeface="Comic Sans MS" pitchFamily="66" charset="0"/>
            </a:endParaRPr>
          </a:p>
          <a:p>
            <a:r>
              <a:rPr lang="en-US" sz="2100">
                <a:effectLst>
                  <a:outerShdw blurRad="38100" dist="38100" dir="2700000" algn="tl">
                    <a:srgbClr val="C0C0C0"/>
                  </a:outerShdw>
                </a:effectLst>
                <a:latin typeface="Comic Sans MS" pitchFamily="66" charset="0"/>
              </a:rPr>
              <a:t>But can sometimes be useful and sometimes harmful </a:t>
            </a:r>
          </a:p>
          <a:p>
            <a:endParaRPr lang="en-US" sz="2100">
              <a:solidFill>
                <a:srgbClr val="FFFF00"/>
              </a:solidFill>
              <a:effectLst>
                <a:outerShdw blurRad="38100" dist="38100" dir="2700000" algn="tl">
                  <a:srgbClr val="C0C0C0"/>
                </a:outerShdw>
              </a:effectLst>
              <a:latin typeface="Comic Sans MS" pitchFamily="66" charset="0"/>
            </a:endParaRPr>
          </a:p>
          <a:p>
            <a:pPr>
              <a:buFont typeface="Wingdings" pitchFamily="2" charset="2"/>
              <a:buNone/>
            </a:pPr>
            <a:endParaRPr lang="en-US" sz="2600" b="1">
              <a:effectLst>
                <a:outerShdw blurRad="38100" dist="38100" dir="2700000" algn="tl">
                  <a:srgbClr val="C0C0C0"/>
                </a:outerShdw>
              </a:effectLst>
              <a:latin typeface="Comic Sans MS" pitchFamily="66" charset="0"/>
            </a:endParaRPr>
          </a:p>
          <a:p>
            <a:endParaRPr lang="en-US" sz="2600">
              <a:effectLst>
                <a:outerShdw blurRad="38100" dist="38100" dir="2700000" algn="tl">
                  <a:srgbClr val="C0C0C0"/>
                </a:outerShdw>
              </a:effectLst>
            </a:endParaRPr>
          </a:p>
          <a:p>
            <a:endParaRPr lang="en-US" sz="2100" b="1" u="sng">
              <a:effectLst>
                <a:outerShdw blurRad="38100" dist="38100" dir="2700000" algn="tl">
                  <a:srgbClr val="C0C0C0"/>
                </a:outerShdw>
              </a:effectLst>
            </a:endParaRPr>
          </a:p>
          <a:p>
            <a:endParaRPr lang="en-US" sz="2100">
              <a:effectLst>
                <a:outerShdw blurRad="38100" dist="38100" dir="2700000" algn="tl">
                  <a:srgbClr val="C0C0C0"/>
                </a:outerShdw>
              </a:effectLst>
            </a:endParaRPr>
          </a:p>
        </p:txBody>
      </p:sp>
      <p:pic>
        <p:nvPicPr>
          <p:cNvPr id="6" name="Picture 5" descr="C:\Users\USER\Desktop\Teaching images21.99\Clay sReflexeson,1964.jpg"/>
          <p:cNvPicPr>
            <a:picLocks noChangeAspect="1" noChangeArrowheads="1"/>
          </p:cNvPicPr>
          <p:nvPr/>
        </p:nvPicPr>
        <p:blipFill>
          <a:blip r:embed="rId3" cstate="print"/>
          <a:srcRect/>
          <a:stretch>
            <a:fillRect/>
          </a:stretch>
        </p:blipFill>
        <p:spPr bwMode="auto">
          <a:xfrm>
            <a:off x="3203575" y="2897188"/>
            <a:ext cx="3960813" cy="3960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anim calcmode="lin" valueType="num">
                                      <p:cBhvr additive="base">
                                        <p:cTn id="7" dur="500" fill="hold"/>
                                        <p:tgtEl>
                                          <p:spTgt spid="2765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7650">
                                            <p:txEl>
                                              <p:pRg st="3" end="3"/>
                                            </p:txEl>
                                          </p:spTgt>
                                        </p:tgtEl>
                                        <p:attrNameLst>
                                          <p:attrName>style.visibility</p:attrName>
                                        </p:attrNameLst>
                                      </p:cBhvr>
                                      <p:to>
                                        <p:strVal val="visible"/>
                                      </p:to>
                                    </p:set>
                                    <p:anim calcmode="lin" valueType="num">
                                      <p:cBhvr additive="base">
                                        <p:cTn id="19" dur="500" fill="hold"/>
                                        <p:tgtEl>
                                          <p:spTgt spid="2765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0" y="0"/>
            <a:ext cx="9144000" cy="1066800"/>
          </a:xfrm>
        </p:spPr>
        <p:txBody>
          <a:bodyPr/>
          <a:lstStyle/>
          <a:p>
            <a:pPr algn="l" rtl="0" eaLnBrk="1" hangingPunct="1"/>
            <a:r>
              <a:rPr lang="en-US" sz="2800" b="1" smtClean="0">
                <a:solidFill>
                  <a:srgbClr val="FFFF00"/>
                </a:solidFill>
                <a:effectLst>
                  <a:outerShdw blurRad="38100" dist="38100" dir="2700000" algn="tl">
                    <a:srgbClr val="FFFFFF"/>
                  </a:outerShdw>
                </a:effectLst>
                <a:latin typeface="Comic Sans MS" pitchFamily="66" charset="0"/>
              </a:rPr>
              <a:t> Depression  + lack of self-esteem + lack of </a:t>
            </a:r>
          </a:p>
          <a:p>
            <a:pPr algn="l" rtl="0" eaLnBrk="1" hangingPunct="1">
              <a:buFont typeface="Wingdings" pitchFamily="2" charset="2"/>
              <a:buNone/>
            </a:pPr>
            <a:r>
              <a:rPr lang="en-US" sz="2800" b="1" smtClean="0">
                <a:solidFill>
                  <a:srgbClr val="FFFF00"/>
                </a:solidFill>
                <a:effectLst>
                  <a:outerShdw blurRad="38100" dist="38100" dir="2700000" algn="tl">
                    <a:srgbClr val="FFFFFF"/>
                  </a:outerShdw>
                </a:effectLst>
                <a:latin typeface="Comic Sans MS" pitchFamily="66" charset="0"/>
              </a:rPr>
              <a:t> motivation </a:t>
            </a:r>
            <a:r>
              <a:rPr lang="en-US" sz="2800" b="1" smtClean="0">
                <a:solidFill>
                  <a:srgbClr val="FFFF00"/>
                </a:solidFill>
                <a:effectLst>
                  <a:outerShdw blurRad="38100" dist="38100" dir="2700000" algn="tl">
                    <a:srgbClr val="FFFFFF"/>
                  </a:outerShdw>
                </a:effectLst>
                <a:latin typeface="Comic Sans MS" pitchFamily="66" charset="0"/>
                <a:sym typeface="Wingdings" pitchFamily="2" charset="2"/>
              </a:rPr>
              <a:t> </a:t>
            </a:r>
            <a:r>
              <a:rPr lang="en-US" sz="2800" b="1" smtClean="0">
                <a:latin typeface="Comic Sans MS" pitchFamily="66" charset="0"/>
              </a:rPr>
              <a:t>always harmful </a:t>
            </a:r>
            <a:endParaRPr lang="en-US" sz="2800" smtClean="0"/>
          </a:p>
          <a:p>
            <a:pPr eaLnBrk="1" hangingPunct="1"/>
            <a:endParaRPr lang="en-US" sz="2400" b="1" u="sng" smtClean="0"/>
          </a:p>
          <a:p>
            <a:pPr eaLnBrk="1" hangingPunct="1"/>
            <a:endParaRPr lang="en-US" sz="2400" smtClean="0"/>
          </a:p>
        </p:txBody>
      </p:sp>
      <p:pic>
        <p:nvPicPr>
          <p:cNvPr id="71682" name="Picture 4" descr="C:\Users\USER\Desktop\New Picture.png"/>
          <p:cNvPicPr>
            <a:picLocks noChangeAspect="1" noChangeArrowheads="1"/>
          </p:cNvPicPr>
          <p:nvPr/>
        </p:nvPicPr>
        <p:blipFill>
          <a:blip r:embed="rId2" cstate="print"/>
          <a:srcRect/>
          <a:stretch>
            <a:fillRect/>
          </a:stretch>
        </p:blipFill>
        <p:spPr bwMode="auto">
          <a:xfrm>
            <a:off x="1981200" y="1524000"/>
            <a:ext cx="4318000"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ctrTitle" idx="4294967295"/>
          </p:nvPr>
        </p:nvSpPr>
        <p:spPr>
          <a:xfrm>
            <a:off x="0" y="0"/>
            <a:ext cx="9144000" cy="1079500"/>
          </a:xfrm>
        </p:spPr>
        <p:txBody>
          <a:bodyPr anchor="ctr">
            <a:normAutofit/>
          </a:bodyPr>
          <a:lstStyle/>
          <a:p>
            <a:r>
              <a:rPr lang="en-US" sz="4000"/>
              <a:t>The Overtraining Syndrome</a:t>
            </a:r>
          </a:p>
        </p:txBody>
      </p:sp>
      <p:pic>
        <p:nvPicPr>
          <p:cNvPr id="72706" name="Picture 2" descr="C:\Users\USER\Desktop\New Picture.png"/>
          <p:cNvPicPr>
            <a:picLocks noChangeAspect="1" noChangeArrowheads="1"/>
          </p:cNvPicPr>
          <p:nvPr/>
        </p:nvPicPr>
        <p:blipFill>
          <a:blip r:embed="rId2" cstate="print"/>
          <a:srcRect/>
          <a:stretch>
            <a:fillRect/>
          </a:stretch>
        </p:blipFill>
        <p:spPr bwMode="auto">
          <a:xfrm>
            <a:off x="1908175" y="941388"/>
            <a:ext cx="5327650" cy="429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457200" y="152400"/>
            <a:ext cx="8229600" cy="533400"/>
          </a:xfrm>
        </p:spPr>
        <p:txBody>
          <a:bodyPr anchor="ctr"/>
          <a:lstStyle/>
          <a:p>
            <a:r>
              <a:rPr lang="en-US" sz="1900">
                <a:effectLst>
                  <a:outerShdw blurRad="38100" dist="38100" dir="2700000" algn="tl">
                    <a:srgbClr val="C0C0C0"/>
                  </a:outerShdw>
                </a:effectLst>
                <a:latin typeface="Tahoma" pitchFamily="34" charset="0"/>
                <a:cs typeface="Tahoma" pitchFamily="34" charset="0"/>
              </a:rPr>
              <a:t>The Overtraining Syndrome</a:t>
            </a:r>
          </a:p>
        </p:txBody>
      </p:sp>
      <p:sp>
        <p:nvSpPr>
          <p:cNvPr id="11267" name="Content Placeholder 3"/>
          <p:cNvSpPr>
            <a:spLocks noGrp="1"/>
          </p:cNvSpPr>
          <p:nvPr>
            <p:ph idx="4294967295"/>
          </p:nvPr>
        </p:nvSpPr>
        <p:spPr>
          <a:xfrm>
            <a:off x="0" y="609600"/>
            <a:ext cx="9144000" cy="6248400"/>
          </a:xfrm>
        </p:spPr>
        <p:txBody>
          <a:bodyPr/>
          <a:lstStyle/>
          <a:p>
            <a:r>
              <a:rPr lang="en-US" sz="1900">
                <a:effectLst>
                  <a:outerShdw blurRad="38100" dist="38100" dir="2700000" algn="tl">
                    <a:srgbClr val="C0C0C0"/>
                  </a:outerShdw>
                </a:effectLst>
                <a:latin typeface="Tahoma" pitchFamily="34" charset="0"/>
                <a:cs typeface="Tahoma" pitchFamily="34" charset="0"/>
              </a:rPr>
              <a:t>This is an important , mixed , psychosomatic/musculoskeletal  condition being increasingly observed in competitive sport .</a:t>
            </a:r>
          </a:p>
          <a:p>
            <a:r>
              <a:rPr lang="en-US" sz="1900">
                <a:effectLst>
                  <a:outerShdw blurRad="38100" dist="38100" dir="2700000" algn="tl">
                    <a:srgbClr val="C0C0C0"/>
                  </a:outerShdw>
                </a:effectLst>
                <a:latin typeface="Tahoma" pitchFamily="34" charset="0"/>
                <a:cs typeface="Tahoma" pitchFamily="34" charset="0"/>
              </a:rPr>
              <a:t>With increasing competitiveness in local , national &amp; international sport, it may be on the rise .</a:t>
            </a:r>
          </a:p>
          <a:p>
            <a:r>
              <a:rPr lang="en-US" sz="1900">
                <a:effectLst>
                  <a:outerShdw blurRad="38100" dist="38100" dir="2700000" algn="tl">
                    <a:srgbClr val="C0C0C0"/>
                  </a:outerShdw>
                </a:effectLst>
                <a:latin typeface="Tahoma" pitchFamily="34" charset="0"/>
                <a:cs typeface="Tahoma" pitchFamily="34" charset="0"/>
              </a:rPr>
              <a:t>Overtraining occurs when the athlete, while stale ( with impaired in vigor and  effectiveness ) is pushed/forced ( e.g. by a coach )  to continue training  at high intensity </a:t>
            </a:r>
            <a:r>
              <a:rPr lang="en-US" sz="1900">
                <a:effectLst>
                  <a:outerShdw blurRad="38100" dist="38100" dir="2700000" algn="tl">
                    <a:srgbClr val="C0C0C0"/>
                  </a:outerShdw>
                </a:effectLst>
                <a:latin typeface="Tahoma" pitchFamily="34" charset="0"/>
                <a:cs typeface="Tahoma" pitchFamily="34" charset="0"/>
                <a:sym typeface="Wingdings" pitchFamily="2" charset="2"/>
              </a:rPr>
              <a:t> leading to development of </a:t>
            </a:r>
            <a:r>
              <a:rPr lang="en-US" sz="1900">
                <a:effectLst>
                  <a:outerShdw blurRad="38100" dist="38100" dir="2700000" algn="tl">
                    <a:srgbClr val="C0C0C0"/>
                  </a:outerShdw>
                </a:effectLst>
                <a:latin typeface="Tahoma" pitchFamily="34" charset="0"/>
                <a:cs typeface="Tahoma" pitchFamily="34" charset="0"/>
              </a:rPr>
              <a:t>“Overtraining Syndrome ” </a:t>
            </a:r>
          </a:p>
          <a:p>
            <a:r>
              <a:rPr lang="en-US" sz="1900">
                <a:effectLst>
                  <a:outerShdw blurRad="38100" dist="38100" dir="2700000" algn="tl">
                    <a:srgbClr val="C0C0C0"/>
                  </a:outerShdw>
                </a:effectLst>
                <a:latin typeface="Tahoma" pitchFamily="34" charset="0"/>
                <a:cs typeface="Tahoma" pitchFamily="34" charset="0"/>
              </a:rPr>
              <a:t>This syndrome is a chronic , debilitating ( body-weakening ) condition </a:t>
            </a:r>
            <a:endParaRPr lang="ar-SA" sz="1900">
              <a:effectLst>
                <a:outerShdw blurRad="38100" dist="38100" dir="2700000" algn="tl">
                  <a:srgbClr val="C0C0C0"/>
                </a:outerShdw>
              </a:effectLst>
              <a:latin typeface="Tahoma" pitchFamily="34" charset="0"/>
              <a:cs typeface="Tahoma" pitchFamily="34" charset="0"/>
            </a:endParaRPr>
          </a:p>
          <a:p>
            <a:r>
              <a:rPr lang="en-US" sz="1900">
                <a:effectLst>
                  <a:outerShdw blurRad="38100" dist="38100" dir="2700000" algn="tl">
                    <a:srgbClr val="C0C0C0"/>
                  </a:outerShdw>
                </a:effectLst>
                <a:latin typeface="Tahoma" pitchFamily="34" charset="0"/>
                <a:cs typeface="Tahoma" pitchFamily="34" charset="0"/>
              </a:rPr>
              <a:t>Overtraining syndrome may impair an athlete during training or daily work, with signs of </a:t>
            </a:r>
          </a:p>
          <a:p>
            <a:r>
              <a:rPr lang="en-US" sz="1900">
                <a:effectLst>
                  <a:outerShdw blurRad="38100" dist="38100" dir="2700000" algn="tl">
                    <a:srgbClr val="C0C0C0"/>
                  </a:outerShdw>
                </a:effectLst>
                <a:latin typeface="Tahoma" pitchFamily="34" charset="0"/>
                <a:cs typeface="Tahoma" pitchFamily="34" charset="0"/>
              </a:rPr>
              <a:t>(1) decreased concentration, </a:t>
            </a:r>
          </a:p>
          <a:p>
            <a:r>
              <a:rPr lang="en-US" sz="1900">
                <a:effectLst>
                  <a:outerShdw blurRad="38100" dist="38100" dir="2700000" algn="tl">
                    <a:srgbClr val="C0C0C0"/>
                  </a:outerShdw>
                </a:effectLst>
                <a:latin typeface="Tahoma" pitchFamily="34" charset="0"/>
                <a:cs typeface="Tahoma" pitchFamily="34" charset="0"/>
              </a:rPr>
              <a:t>(2) irritability and increased anger, </a:t>
            </a:r>
          </a:p>
          <a:p>
            <a:r>
              <a:rPr lang="en-US" sz="1900">
                <a:effectLst>
                  <a:outerShdw blurRad="38100" dist="38100" dir="2700000" algn="tl">
                    <a:srgbClr val="C0C0C0"/>
                  </a:outerShdw>
                </a:effectLst>
                <a:latin typeface="Tahoma" pitchFamily="34" charset="0"/>
                <a:cs typeface="Tahoma" pitchFamily="34" charset="0"/>
              </a:rPr>
              <a:t>(3) slowed mental function, and </a:t>
            </a:r>
          </a:p>
          <a:p>
            <a:r>
              <a:rPr lang="en-US" sz="1900">
                <a:effectLst>
                  <a:outerShdw blurRad="38100" dist="38100" dir="2700000" algn="tl">
                    <a:srgbClr val="C0C0C0"/>
                  </a:outerShdw>
                </a:effectLst>
                <a:latin typeface="Tahoma" pitchFamily="34" charset="0"/>
                <a:cs typeface="Tahoma" pitchFamily="34" charset="0"/>
              </a:rPr>
              <a:t>(4) diminished self-esteem</a:t>
            </a:r>
            <a:r>
              <a:rPr lang="en-US" sz="1900" b="1">
                <a:effectLst>
                  <a:outerShdw blurRad="38100" dist="38100" dir="2700000" algn="tl">
                    <a:srgbClr val="C0C0C0"/>
                  </a:outerShdw>
                </a:effectLst>
                <a:latin typeface="Tahoma" pitchFamily="34" charset="0"/>
                <a:cs typeface="Tahoma" pitchFamily="34" charset="0"/>
              </a:rPr>
              <a:t>. </a:t>
            </a:r>
          </a:p>
          <a:p>
            <a:r>
              <a:rPr lang="en-US" sz="1900">
                <a:effectLst>
                  <a:outerShdw blurRad="38100" dist="38100" dir="2700000" algn="tl">
                    <a:srgbClr val="C0C0C0"/>
                  </a:outerShdw>
                </a:effectLst>
                <a:latin typeface="Tahoma" pitchFamily="34" charset="0"/>
                <a:cs typeface="Tahoma" pitchFamily="34" charset="0"/>
              </a:rPr>
              <a:t>Symptoms of overtraining include fatigue ( feeling of tiredness )  , inability to exceed former levels of performance, and a decreased ability to recover are typical symptoms of overtraining </a:t>
            </a:r>
          </a:p>
          <a:p>
            <a:endParaRPr lang="en-US" sz="1700">
              <a:effectLst>
                <a:outerShdw blurRad="38100" dist="38100" dir="2700000" algn="tl">
                  <a:srgbClr val="C0C0C0"/>
                </a:outerShdw>
              </a:effectLst>
              <a:latin typeface="Tahoma" pitchFamily="34" charset="0"/>
              <a:cs typeface="Tahoma" pitchFamily="34" charset="0"/>
            </a:endParaRPr>
          </a:p>
          <a:p>
            <a:endParaRPr lang="en-US">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 calcmode="lin" valueType="num">
                                      <p:cBhvr additive="base">
                                        <p:cTn id="23"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 calcmode="lin" valueType="num">
                                      <p:cBhvr additive="base">
                                        <p:cTn id="2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 calcmode="lin" valueType="num">
                                      <p:cBhvr additive="base">
                                        <p:cTn id="31"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anim calcmode="lin" valueType="num">
                                      <p:cBhvr additive="base">
                                        <p:cTn id="35"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26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anim calcmode="lin" valueType="num">
                                      <p:cBhvr additive="base">
                                        <p:cTn id="39"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267">
                                            <p:txEl>
                                              <p:pRg st="9" end="9"/>
                                            </p:txEl>
                                          </p:spTgt>
                                        </p:tgtEl>
                                        <p:attrNameLst>
                                          <p:attrName>style.visibility</p:attrName>
                                        </p:attrNameLst>
                                      </p:cBhvr>
                                      <p:to>
                                        <p:strVal val="visible"/>
                                      </p:to>
                                    </p:set>
                                    <p:anim calcmode="lin" valueType="num">
                                      <p:cBhvr additive="base">
                                        <p:cTn id="45"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2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Content Placeholder 2"/>
          <p:cNvSpPr>
            <a:spLocks noGrp="1"/>
          </p:cNvSpPr>
          <p:nvPr>
            <p:ph idx="4294967295"/>
          </p:nvPr>
        </p:nvSpPr>
        <p:spPr>
          <a:xfrm>
            <a:off x="381000" y="457200"/>
            <a:ext cx="8534400" cy="5562600"/>
          </a:xfrm>
        </p:spPr>
        <p:txBody>
          <a:bodyPr/>
          <a:lstStyle/>
          <a:p>
            <a:r>
              <a:rPr lang="en-US" sz="2100">
                <a:effectLst>
                  <a:outerShdw blurRad="38100" dist="38100" dir="2700000" algn="tl">
                    <a:srgbClr val="C0C0C0"/>
                  </a:outerShdw>
                </a:effectLst>
                <a:latin typeface="Comic Sans MS" pitchFamily="66" charset="0"/>
                <a:cs typeface="Tahoma" pitchFamily="34" charset="0"/>
              </a:rPr>
              <a:t>These conditions are not limited to mature adult athletes. </a:t>
            </a:r>
          </a:p>
          <a:p>
            <a:r>
              <a:rPr lang="en-US" sz="2100">
                <a:effectLst>
                  <a:outerShdw blurRad="38100" dist="38100" dir="2700000" algn="tl">
                    <a:srgbClr val="C0C0C0"/>
                  </a:outerShdw>
                </a:effectLst>
                <a:latin typeface="Comic Sans MS" pitchFamily="66" charset="0"/>
                <a:cs typeface="Tahoma" pitchFamily="34" charset="0"/>
              </a:rPr>
              <a:t>Young athletes are continuously confronted with increasing expectations, often resulting in unrealistic demands on time and physical performance </a:t>
            </a:r>
          </a:p>
          <a:p>
            <a:r>
              <a:rPr lang="en-US" sz="2100">
                <a:effectLst>
                  <a:outerShdw blurRad="38100" dist="38100" dir="2700000" algn="tl">
                    <a:srgbClr val="C0C0C0"/>
                  </a:outerShdw>
                </a:effectLst>
                <a:latin typeface="Comic Sans MS" pitchFamily="66" charset="0"/>
                <a:cs typeface="Tahoma" pitchFamily="34" charset="0"/>
              </a:rPr>
              <a:t>This may lead to early withdrawal from the sport environment.</a:t>
            </a:r>
          </a:p>
          <a:p>
            <a:r>
              <a:rPr lang="en-US" sz="2100">
                <a:effectLst>
                  <a:outerShdw blurRad="38100" dist="38100" dir="2700000" algn="tl">
                    <a:srgbClr val="C0C0C0"/>
                  </a:outerShdw>
                </a:effectLst>
                <a:latin typeface="Comic Sans MS" pitchFamily="66" charset="0"/>
                <a:cs typeface="Tahoma" pitchFamily="34" charset="0"/>
              </a:rPr>
              <a:t>Acoach of this type should be dismissed</a:t>
            </a:r>
          </a:p>
          <a:p>
            <a:endParaRPr lang="en-US" sz="1900">
              <a:effectLst>
                <a:outerShdw blurRad="38100" dist="38100" dir="2700000" algn="tl">
                  <a:srgbClr val="C0C0C0"/>
                </a:outerShdw>
              </a:effectLst>
              <a:latin typeface="Tahoma" pitchFamily="34" charset="0"/>
              <a:cs typeface="Tahoma" pitchFamily="34" charset="0"/>
            </a:endParaRPr>
          </a:p>
          <a:p>
            <a:endParaRPr lang="en-US" sz="1900">
              <a:effectLst>
                <a:outerShdw blurRad="38100" dist="38100" dir="2700000" algn="tl">
                  <a:srgbClr val="C0C0C0"/>
                </a:outerShdw>
              </a:effectLst>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5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anim calcmode="lin" valueType="num">
                                      <p:cBhvr additive="base">
                                        <p:cTn id="11" dur="5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7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 calcmode="lin" valueType="num">
                                      <p:cBhvr additive="base">
                                        <p:cTn id="17" dur="5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7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3794">
                                            <p:txEl>
                                              <p:pRg st="3" end="3"/>
                                            </p:txEl>
                                          </p:spTgt>
                                        </p:tgtEl>
                                        <p:attrNameLst>
                                          <p:attrName>style.visibility</p:attrName>
                                        </p:attrNameLst>
                                      </p:cBhvr>
                                      <p:to>
                                        <p:strVal val="visible"/>
                                      </p:to>
                                    </p:set>
                                    <p:anim calcmode="lin" valueType="num">
                                      <p:cBhvr additive="base">
                                        <p:cTn id="23" dur="5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79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Content Placeholder 2"/>
          <p:cNvSpPr>
            <a:spLocks noGrp="1"/>
          </p:cNvSpPr>
          <p:nvPr>
            <p:ph idx="4294967295"/>
          </p:nvPr>
        </p:nvSpPr>
        <p:spPr>
          <a:xfrm>
            <a:off x="2465388" y="2319338"/>
            <a:ext cx="4346575" cy="1457325"/>
          </a:xfrm>
        </p:spPr>
        <p:txBody>
          <a:bodyPr/>
          <a:lstStyle/>
          <a:p>
            <a:pPr>
              <a:buFont typeface="Wingdings" pitchFamily="2" charset="2"/>
              <a:buNone/>
            </a:pPr>
            <a:r>
              <a:rPr lang="en-US" sz="5800"/>
              <a:t>Thank You </a:t>
            </a:r>
            <a:endParaRPr lang="ar-SA" sz="5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sz="half" idx="4294967295"/>
          </p:nvPr>
        </p:nvSpPr>
        <p:spPr>
          <a:xfrm>
            <a:off x="0" y="836613"/>
            <a:ext cx="4572000" cy="5688012"/>
          </a:xfrm>
        </p:spPr>
        <p:txBody>
          <a:bodyPr/>
          <a:lstStyle/>
          <a:p>
            <a:pPr algn="ctr"/>
            <a:r>
              <a:rPr lang="en-US" sz="2200" b="1" u="sng">
                <a:latin typeface="Comic Sans MS" pitchFamily="66" charset="0"/>
                <a:cs typeface="Tahoma" pitchFamily="34" charset="0"/>
              </a:rPr>
              <a:t>Muscle Strength</a:t>
            </a:r>
            <a:endParaRPr lang="en-US" sz="2200" u="sng">
              <a:latin typeface="Comic Sans MS" pitchFamily="66" charset="0"/>
              <a:cs typeface="Tahoma" pitchFamily="34" charset="0"/>
            </a:endParaRPr>
          </a:p>
          <a:p>
            <a:r>
              <a:rPr lang="en-US" sz="2000">
                <a:latin typeface="Comic Sans MS" pitchFamily="66" charset="0"/>
                <a:cs typeface="Tahoma" pitchFamily="34" charset="0"/>
              </a:rPr>
              <a:t>Muscle strength has mechanical &amp; neural components :</a:t>
            </a:r>
          </a:p>
          <a:p>
            <a:endParaRPr lang="en-US" sz="2000">
              <a:latin typeface="Comic Sans MS" pitchFamily="66" charset="0"/>
              <a:cs typeface="Tahoma" pitchFamily="34" charset="0"/>
            </a:endParaRPr>
          </a:p>
          <a:p>
            <a:endParaRPr lang="en-US" sz="2000">
              <a:latin typeface="Comic Sans MS" pitchFamily="66" charset="0"/>
              <a:cs typeface="Tahoma" pitchFamily="34" charset="0"/>
            </a:endParaRPr>
          </a:p>
          <a:p>
            <a:r>
              <a:rPr lang="en-US" sz="2000" b="1" u="sng">
                <a:latin typeface="Comic Sans MS" pitchFamily="66" charset="0"/>
                <a:cs typeface="Tahoma" pitchFamily="34" charset="0"/>
              </a:rPr>
              <a:t>(1) Mechanical strength</a:t>
            </a:r>
            <a:r>
              <a:rPr lang="ar-SA" sz="2000" b="1" u="sng">
                <a:latin typeface="Comic Sans MS" pitchFamily="66" charset="0"/>
                <a:cs typeface="Tahoma" pitchFamily="34" charset="0"/>
              </a:rPr>
              <a:t>: </a:t>
            </a:r>
            <a:r>
              <a:rPr lang="en-US" sz="2000" b="1">
                <a:latin typeface="Comic Sans MS" pitchFamily="66" charset="0"/>
                <a:cs typeface="Tahoma" pitchFamily="34" charset="0"/>
              </a:rPr>
              <a:t> </a:t>
            </a:r>
            <a:r>
              <a:rPr lang="en-US" sz="2000">
                <a:latin typeface="Comic Sans MS" pitchFamily="66" charset="0"/>
                <a:cs typeface="Tahoma" pitchFamily="34" charset="0"/>
              </a:rPr>
              <a:t>the maximum force a muscle can exert. </a:t>
            </a:r>
          </a:p>
          <a:p>
            <a:r>
              <a:rPr lang="en-US" sz="2000">
                <a:latin typeface="Comic Sans MS" pitchFamily="66" charset="0"/>
                <a:cs typeface="Tahoma" pitchFamily="34" charset="0"/>
              </a:rPr>
              <a:t>This depends upon the muscle cross-sectional area . </a:t>
            </a:r>
          </a:p>
          <a:p>
            <a:r>
              <a:rPr lang="en-US" sz="2000">
                <a:latin typeface="Comic Sans MS" pitchFamily="66" charset="0"/>
                <a:cs typeface="Tahoma" pitchFamily="34" charset="0"/>
              </a:rPr>
              <a:t>So if after a period of training, an athlete increases his muscle size by 50 % , he will also increase the force the muscle can develop by 50% . </a:t>
            </a:r>
          </a:p>
          <a:p>
            <a:endParaRPr lang="en-US" sz="2000">
              <a:latin typeface="Comic Sans MS" pitchFamily="66" charset="0"/>
              <a:cs typeface="Tahoma" pitchFamily="34" charset="0"/>
            </a:endParaRPr>
          </a:p>
          <a:p>
            <a:pPr>
              <a:buFont typeface="Wingdings" pitchFamily="2" charset="2"/>
              <a:buNone/>
            </a:pPr>
            <a:endParaRPr lang="en-US" sz="2000">
              <a:latin typeface="Comic Sans MS" pitchFamily="66" charset="0"/>
              <a:cs typeface="Tahoma" pitchFamily="34" charset="0"/>
              <a:sym typeface="Wingdings" pitchFamily="2" charset="2"/>
            </a:endParaRPr>
          </a:p>
        </p:txBody>
      </p:sp>
      <p:pic>
        <p:nvPicPr>
          <p:cNvPr id="5" name="Picture 2" descr="C:\Users\USER\Desktop\lifting_technique_muscle_strength.jpg"/>
          <p:cNvPicPr>
            <a:picLocks noGrp="1" noChangeAspect="1" noChangeArrowheads="1"/>
          </p:cNvPicPr>
          <p:nvPr>
            <p:ph sz="half" idx="4294967295"/>
          </p:nvPr>
        </p:nvPicPr>
        <p:blipFill>
          <a:blip r:embed="rId2" cstate="print"/>
          <a:srcRect/>
          <a:stretch>
            <a:fillRect/>
          </a:stretch>
        </p:blipFill>
        <p:spPr>
          <a:xfrm>
            <a:off x="4932363" y="3789363"/>
            <a:ext cx="4038600" cy="2705100"/>
          </a:xfrm>
        </p:spPr>
      </p:pic>
      <p:pic>
        <p:nvPicPr>
          <p:cNvPr id="43011" name="Picture 2" descr="C:\Users\USER\Desktop\5215262.cms.jpg"/>
          <p:cNvPicPr>
            <a:picLocks noChangeAspect="1" noChangeArrowheads="1"/>
          </p:cNvPicPr>
          <p:nvPr/>
        </p:nvPicPr>
        <p:blipFill>
          <a:blip r:embed="rId3" cstate="print"/>
          <a:srcRect/>
          <a:stretch>
            <a:fillRect/>
          </a:stretch>
        </p:blipFill>
        <p:spPr bwMode="auto">
          <a:xfrm>
            <a:off x="4932363" y="549275"/>
            <a:ext cx="3960812" cy="2640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additive="base">
                                        <p:cTn id="7" dur="500" fill="hold"/>
                                        <p:tgtEl>
                                          <p:spTgt spid="30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74">
                                            <p:txEl>
                                              <p:pRg st="1" end="1"/>
                                            </p:txEl>
                                          </p:spTgt>
                                        </p:tgtEl>
                                        <p:attrNameLst>
                                          <p:attrName>style.visibility</p:attrName>
                                        </p:attrNameLst>
                                      </p:cBhvr>
                                      <p:to>
                                        <p:strVal val="visible"/>
                                      </p:to>
                                    </p:set>
                                    <p:anim calcmode="lin" valueType="num">
                                      <p:cBhvr additive="base">
                                        <p:cTn id="11" dur="500" fill="hold"/>
                                        <p:tgtEl>
                                          <p:spTgt spid="307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xEl>
                                              <p:pRg st="4" end="4"/>
                                            </p:txEl>
                                          </p:spTgt>
                                        </p:tgtEl>
                                        <p:attrNameLst>
                                          <p:attrName>style.visibility</p:attrName>
                                        </p:attrNameLst>
                                      </p:cBhvr>
                                      <p:to>
                                        <p:strVal val="visible"/>
                                      </p:to>
                                    </p:set>
                                    <p:anim calcmode="lin" valueType="num">
                                      <p:cBhvr additive="base">
                                        <p:cTn id="17" dur="500" fill="hold"/>
                                        <p:tgtEl>
                                          <p:spTgt spid="307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4">
                                            <p:txEl>
                                              <p:pRg st="5" end="5"/>
                                            </p:txEl>
                                          </p:spTgt>
                                        </p:tgtEl>
                                        <p:attrNameLst>
                                          <p:attrName>style.visibility</p:attrName>
                                        </p:attrNameLst>
                                      </p:cBhvr>
                                      <p:to>
                                        <p:strVal val="visible"/>
                                      </p:to>
                                    </p:set>
                                    <p:anim calcmode="lin" valueType="num">
                                      <p:cBhvr additive="base">
                                        <p:cTn id="23" dur="500" fill="hold"/>
                                        <p:tgtEl>
                                          <p:spTgt spid="307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74">
                                            <p:txEl>
                                              <p:pRg st="6" end="6"/>
                                            </p:txEl>
                                          </p:spTgt>
                                        </p:tgtEl>
                                        <p:attrNameLst>
                                          <p:attrName>style.visibility</p:attrName>
                                        </p:attrNameLst>
                                      </p:cBhvr>
                                      <p:to>
                                        <p:strVal val="visible"/>
                                      </p:to>
                                    </p:set>
                                    <p:anim calcmode="lin" valueType="num">
                                      <p:cBhvr additive="base">
                                        <p:cTn id="35" dur="500" fill="hold"/>
                                        <p:tgtEl>
                                          <p:spTgt spid="307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sz="half" idx="4294967295"/>
          </p:nvPr>
        </p:nvSpPr>
        <p:spPr>
          <a:xfrm>
            <a:off x="0" y="260350"/>
            <a:ext cx="4067175" cy="6119813"/>
          </a:xfrm>
        </p:spPr>
        <p:txBody>
          <a:bodyPr/>
          <a:lstStyle/>
          <a:p>
            <a:endParaRPr lang="en-US" sz="2000">
              <a:latin typeface="Comic Sans MS" pitchFamily="66" charset="0"/>
              <a:cs typeface="Tahoma" pitchFamily="34" charset="0"/>
            </a:endParaRPr>
          </a:p>
          <a:p>
            <a:r>
              <a:rPr lang="en-US" sz="2000" b="1" u="sng">
                <a:latin typeface="Comic Sans MS" pitchFamily="66" charset="0"/>
                <a:cs typeface="Tahoma" pitchFamily="34" charset="0"/>
              </a:rPr>
              <a:t>(</a:t>
            </a:r>
            <a:r>
              <a:rPr lang="en-US" sz="2100" b="1" u="sng">
                <a:latin typeface="Comic Sans MS" pitchFamily="66" charset="0"/>
                <a:cs typeface="Tahoma" pitchFamily="34" charset="0"/>
              </a:rPr>
              <a:t>2) Neurological strength </a:t>
            </a:r>
            <a:r>
              <a:rPr lang="en-US" sz="2100" b="1">
                <a:latin typeface="Comic Sans MS" pitchFamily="66" charset="0"/>
                <a:cs typeface="Tahoma" pitchFamily="34" charset="0"/>
                <a:sym typeface="Wingdings" pitchFamily="2" charset="2"/>
              </a:rPr>
              <a:t>: </a:t>
            </a:r>
            <a:r>
              <a:rPr lang="en-US" sz="2100">
                <a:latin typeface="Comic Sans MS" pitchFamily="66" charset="0"/>
                <a:cs typeface="Tahoma" pitchFamily="34" charset="0"/>
                <a:sym typeface="Wingdings" pitchFamily="2" charset="2"/>
              </a:rPr>
              <a:t>meaning how many of the AHC motor neurons supplying that muscle are recruited + frequency of action potentials  in them  these two factors combine to increase the force of muscle contraction</a:t>
            </a:r>
          </a:p>
          <a:p>
            <a:r>
              <a:rPr lang="en-US" sz="2100">
                <a:latin typeface="Comic Sans MS" pitchFamily="66" charset="0"/>
                <a:cs typeface="Tahoma" pitchFamily="34" charset="0"/>
                <a:sym typeface="Wingdings" pitchFamily="2" charset="2"/>
              </a:rPr>
              <a:t>In diseases involving the AHCs ( e.g., poliomyelitis , MND ) the number of active AHCs may be considerably reduced .</a:t>
            </a:r>
          </a:p>
        </p:txBody>
      </p:sp>
      <p:pic>
        <p:nvPicPr>
          <p:cNvPr id="44034" name="Picture 2" descr="C:\Users\USER\Desktop\decomp.gif"/>
          <p:cNvPicPr>
            <a:picLocks noChangeAspect="1" noChangeArrowheads="1"/>
          </p:cNvPicPr>
          <p:nvPr/>
        </p:nvPicPr>
        <p:blipFill>
          <a:blip r:embed="rId3" cstate="print"/>
          <a:srcRect/>
          <a:stretch>
            <a:fillRect/>
          </a:stretch>
        </p:blipFill>
        <p:spPr bwMode="auto">
          <a:xfrm>
            <a:off x="4284663" y="0"/>
            <a:ext cx="4138612" cy="2851150"/>
          </a:xfrm>
          <a:prstGeom prst="rect">
            <a:avLst/>
          </a:prstGeom>
          <a:noFill/>
          <a:ln w="9525">
            <a:noFill/>
            <a:miter lim="800000"/>
            <a:headEnd/>
            <a:tailEnd/>
          </a:ln>
        </p:spPr>
      </p:pic>
      <p:pic>
        <p:nvPicPr>
          <p:cNvPr id="5122" name="Picture 2" descr="C:\Users\USER\Desktop\poliomyelitisvirusjpg.jpg.gif"/>
          <p:cNvPicPr>
            <a:picLocks noChangeAspect="1" noChangeArrowheads="1"/>
          </p:cNvPicPr>
          <p:nvPr/>
        </p:nvPicPr>
        <p:blipFill>
          <a:blip r:embed="rId4" cstate="print"/>
          <a:srcRect/>
          <a:stretch>
            <a:fillRect/>
          </a:stretch>
        </p:blipFill>
        <p:spPr bwMode="auto">
          <a:xfrm>
            <a:off x="5003800" y="3100388"/>
            <a:ext cx="3024188" cy="3757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xEl>
                                              <p:pRg st="2" end="2"/>
                                            </p:txEl>
                                          </p:spTgt>
                                        </p:tgtEl>
                                        <p:attrNameLst>
                                          <p:attrName>style.visibility</p:attrName>
                                        </p:attrNameLst>
                                      </p:cBhvr>
                                      <p:to>
                                        <p:strVal val="visible"/>
                                      </p:to>
                                    </p:set>
                                    <p:anim calcmode="lin" valueType="num">
                                      <p:cBhvr additive="base">
                                        <p:cTn id="7" dur="500" fill="hold"/>
                                        <p:tgtEl>
                                          <p:spTgt spid="307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p:txBody>
          <a:bodyPr/>
          <a:lstStyle/>
          <a:p>
            <a:pPr algn="ctr">
              <a:buFont typeface="Wingdings" pitchFamily="2" charset="2"/>
              <a:buNone/>
            </a:pPr>
            <a:endParaRPr lang="en-GB" sz="8000"/>
          </a:p>
          <a:p>
            <a:pPr algn="ctr">
              <a:buFont typeface="Wingdings" pitchFamily="2" charset="2"/>
              <a:buNone/>
            </a:pPr>
            <a:r>
              <a:rPr lang="en-GB" sz="8000"/>
              <a:t>So!!!!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sz="half" idx="4294967295"/>
          </p:nvPr>
        </p:nvSpPr>
        <p:spPr>
          <a:xfrm>
            <a:off x="1187450" y="3573463"/>
            <a:ext cx="6840538" cy="2952750"/>
          </a:xfrm>
        </p:spPr>
        <p:txBody>
          <a:bodyPr>
            <a:normAutofit/>
          </a:bodyPr>
          <a:lstStyle/>
          <a:p>
            <a:pPr algn="l" rtl="0" eaLnBrk="1" hangingPunct="1">
              <a:lnSpc>
                <a:spcPct val="90000"/>
              </a:lnSpc>
            </a:pPr>
            <a:r>
              <a:rPr lang="en-US" smtClean="0">
                <a:latin typeface="Comic Sans MS" pitchFamily="66" charset="0"/>
                <a:cs typeface="Tahoma" pitchFamily="34" charset="0"/>
                <a:sym typeface="Wingdings" pitchFamily="2" charset="2"/>
              </a:rPr>
              <a:t>A severely depressed person ( or athlete ) , who lost his motivation , may , unconsciously , recruit less AHCs than normal  decreased performance</a:t>
            </a:r>
          </a:p>
        </p:txBody>
      </p:sp>
      <p:pic>
        <p:nvPicPr>
          <p:cNvPr id="46082" name="Picture 7" descr="C:\Users\USER\Desktop\subconscious-mind.jpg"/>
          <p:cNvPicPr>
            <a:picLocks noChangeAspect="1" noChangeArrowheads="1"/>
          </p:cNvPicPr>
          <p:nvPr/>
        </p:nvPicPr>
        <p:blipFill>
          <a:blip r:embed="rId2" cstate="print"/>
          <a:srcRect/>
          <a:stretch>
            <a:fillRect/>
          </a:stretch>
        </p:blipFill>
        <p:spPr bwMode="auto">
          <a:xfrm>
            <a:off x="3708400" y="0"/>
            <a:ext cx="2276475" cy="2276475"/>
          </a:xfrm>
          <a:prstGeom prst="rect">
            <a:avLst/>
          </a:prstGeom>
          <a:noFill/>
          <a:ln w="9525">
            <a:noFill/>
            <a:miter lim="800000"/>
            <a:headEnd/>
            <a:tailEnd/>
          </a:ln>
        </p:spPr>
      </p:pic>
      <p:pic>
        <p:nvPicPr>
          <p:cNvPr id="46083" name="Picture 9" descr="C:\Users\USER\Desktop\mu.gif"/>
          <p:cNvPicPr>
            <a:picLocks noChangeAspect="1" noChangeArrowheads="1"/>
          </p:cNvPicPr>
          <p:nvPr/>
        </p:nvPicPr>
        <p:blipFill>
          <a:blip r:embed="rId3" cstate="print"/>
          <a:srcRect/>
          <a:stretch>
            <a:fillRect/>
          </a:stretch>
        </p:blipFill>
        <p:spPr bwMode="auto">
          <a:xfrm>
            <a:off x="6596063" y="0"/>
            <a:ext cx="2547937" cy="1908175"/>
          </a:xfrm>
          <a:prstGeom prst="rect">
            <a:avLst/>
          </a:prstGeom>
          <a:noFill/>
          <a:ln w="9525">
            <a:noFill/>
            <a:miter lim="800000"/>
            <a:headEnd/>
            <a:tailEnd/>
          </a:ln>
        </p:spPr>
      </p:pic>
      <p:cxnSp>
        <p:nvCxnSpPr>
          <p:cNvPr id="46084" name="Straight Arrow Connector 11"/>
          <p:cNvCxnSpPr>
            <a:cxnSpLocks noChangeShapeType="1"/>
          </p:cNvCxnSpPr>
          <p:nvPr/>
        </p:nvCxnSpPr>
        <p:spPr bwMode="auto">
          <a:xfrm flipV="1">
            <a:off x="3708400" y="2420938"/>
            <a:ext cx="1588" cy="863600"/>
          </a:xfrm>
          <a:prstGeom prst="straightConnector1">
            <a:avLst/>
          </a:prstGeom>
          <a:noFill/>
          <a:ln w="57150" algn="ctr">
            <a:solidFill>
              <a:schemeClr val="tx1"/>
            </a:solidFill>
            <a:round/>
            <a:headEnd/>
            <a:tailEnd type="arrow" w="med" len="med"/>
          </a:ln>
        </p:spPr>
      </p:cxnSp>
      <p:cxnSp>
        <p:nvCxnSpPr>
          <p:cNvPr id="46085" name="Straight Arrow Connector 12"/>
          <p:cNvCxnSpPr>
            <a:cxnSpLocks noChangeShapeType="1"/>
          </p:cNvCxnSpPr>
          <p:nvPr/>
        </p:nvCxnSpPr>
        <p:spPr bwMode="auto">
          <a:xfrm>
            <a:off x="6011863" y="981075"/>
            <a:ext cx="576262" cy="12700"/>
          </a:xfrm>
          <a:prstGeom prst="straightConnector1">
            <a:avLst/>
          </a:prstGeom>
          <a:noFill/>
          <a:ln w="5715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8991600" cy="6477000"/>
          </a:xfrm>
        </p:spPr>
        <p:txBody>
          <a:bodyPr/>
          <a:lstStyle/>
          <a:p>
            <a:pPr algn="ctr"/>
            <a:r>
              <a:rPr lang="en-US" sz="2400" u="sng">
                <a:latin typeface="Comic Sans MS" pitchFamily="66" charset="0"/>
              </a:rPr>
              <a:t>(I) Strength</a:t>
            </a:r>
          </a:p>
          <a:p>
            <a:r>
              <a:rPr lang="en-US" sz="1900">
                <a:effectLst>
                  <a:outerShdw blurRad="38100" dist="38100" dir="2700000" algn="tl">
                    <a:srgbClr val="C0C0C0"/>
                  </a:outerShdw>
                </a:effectLst>
                <a:latin typeface="Comic Sans MS" pitchFamily="66" charset="0"/>
              </a:rPr>
              <a:t>Muscle strength is also a result of the combination of three factors:</a:t>
            </a:r>
          </a:p>
          <a:p>
            <a:r>
              <a:rPr lang="en-US" sz="2400" u="sng">
                <a:solidFill>
                  <a:schemeClr val="accent2"/>
                </a:solidFill>
                <a:effectLst>
                  <a:outerShdw blurRad="38100" dist="38100" dir="2700000" algn="tl">
                    <a:srgbClr val="C0C0C0"/>
                  </a:outerShdw>
                </a:effectLst>
                <a:latin typeface="Comic Sans MS" pitchFamily="66" charset="0"/>
              </a:rPr>
              <a:t>(A) Physiological strength,</a:t>
            </a:r>
            <a:r>
              <a:rPr lang="en-US" sz="1900" u="sng">
                <a:solidFill>
                  <a:srgbClr val="FFFF00"/>
                </a:solidFill>
                <a:effectLst>
                  <a:outerShdw blurRad="38100" dist="38100" dir="2700000" algn="tl">
                    <a:srgbClr val="C0C0C0"/>
                  </a:outerShdw>
                </a:effectLst>
                <a:latin typeface="Comic Sans MS" pitchFamily="66" charset="0"/>
              </a:rPr>
              <a:t> </a:t>
            </a:r>
            <a:r>
              <a:rPr lang="en-US" sz="1900">
                <a:effectLst>
                  <a:outerShdw blurRad="38100" dist="38100" dir="2700000" algn="tl">
                    <a:srgbClr val="C0C0C0"/>
                  </a:outerShdw>
                </a:effectLst>
                <a:latin typeface="Comic Sans MS" pitchFamily="66" charset="0"/>
              </a:rPr>
              <a:t>which depends on factors such as (1) muscle size, </a:t>
            </a:r>
          </a:p>
          <a:p>
            <a:r>
              <a:rPr lang="en-US" sz="1900">
                <a:effectLst>
                  <a:outerShdw blurRad="38100" dist="38100" dir="2700000" algn="tl">
                    <a:srgbClr val="C0C0C0"/>
                  </a:outerShdw>
                </a:effectLst>
                <a:latin typeface="Comic Sans MS" pitchFamily="66" charset="0"/>
              </a:rPr>
              <a:t>(2) muscle cross-sectional area , and </a:t>
            </a:r>
          </a:p>
          <a:p>
            <a:r>
              <a:rPr lang="en-US" sz="1900">
                <a:effectLst>
                  <a:outerShdw blurRad="38100" dist="38100" dir="2700000" algn="tl">
                    <a:srgbClr val="C0C0C0"/>
                  </a:outerShdw>
                </a:effectLst>
                <a:latin typeface="Comic Sans MS" pitchFamily="66" charset="0"/>
              </a:rPr>
              <a:t>(3) responses to training.</a:t>
            </a:r>
          </a:p>
          <a:p>
            <a:r>
              <a:rPr lang="en-US" sz="2400" u="sng">
                <a:solidFill>
                  <a:schemeClr val="accent2"/>
                </a:solidFill>
                <a:effectLst>
                  <a:outerShdw blurRad="38100" dist="38100" dir="2700000" algn="tl">
                    <a:srgbClr val="C0C0C0"/>
                  </a:outerShdw>
                </a:effectLst>
                <a:latin typeface="Comic Sans MS" pitchFamily="66" charset="0"/>
              </a:rPr>
              <a:t>(B) Neurological </a:t>
            </a:r>
            <a:r>
              <a:rPr lang="en-US" sz="2400">
                <a:solidFill>
                  <a:schemeClr val="accent2"/>
                </a:solidFill>
                <a:effectLst>
                  <a:outerShdw blurRad="38100" dist="38100" dir="2700000" algn="tl">
                    <a:srgbClr val="C0C0C0"/>
                  </a:outerShdw>
                </a:effectLst>
                <a:latin typeface="Comic Sans MS" pitchFamily="66" charset="0"/>
              </a:rPr>
              <a:t>strength </a:t>
            </a:r>
            <a:r>
              <a:rPr lang="en-US" sz="2400">
                <a:solidFill>
                  <a:schemeClr val="accent2"/>
                </a:solidFill>
                <a:effectLst>
                  <a:outerShdw blurRad="38100" dist="38100" dir="2700000" algn="tl">
                    <a:srgbClr val="C0C0C0"/>
                  </a:outerShdw>
                </a:effectLst>
                <a:latin typeface="Comic Sans MS" pitchFamily="66" charset="0"/>
                <a:sym typeface="Wingdings" pitchFamily="2" charset="2"/>
              </a:rPr>
              <a:t></a:t>
            </a:r>
            <a:r>
              <a:rPr lang="en-US" sz="1900">
                <a:solidFill>
                  <a:srgbClr val="FFFF00"/>
                </a:solidFill>
                <a:effectLst>
                  <a:outerShdw blurRad="38100" dist="38100" dir="2700000" algn="tl">
                    <a:srgbClr val="C0C0C0"/>
                  </a:outerShdw>
                </a:effectLst>
                <a:latin typeface="Comic Sans MS" pitchFamily="66" charset="0"/>
                <a:sym typeface="Wingdings" pitchFamily="2" charset="2"/>
              </a:rPr>
              <a:t> </a:t>
            </a:r>
            <a:r>
              <a:rPr lang="en-US" sz="1900">
                <a:effectLst>
                  <a:outerShdw blurRad="38100" dist="38100" dir="2700000" algn="tl">
                    <a:srgbClr val="C0C0C0"/>
                  </a:outerShdw>
                </a:effectLst>
                <a:latin typeface="Comic Sans MS" pitchFamily="66" charset="0"/>
              </a:rPr>
              <a:t>how strong or </a:t>
            </a:r>
            <a:r>
              <a:rPr lang="en-US" sz="1900">
                <a:effectLst>
                  <a:outerShdw blurRad="38100" dist="38100" dir="2700000" algn="tl">
                    <a:srgbClr val="C0C0C0"/>
                  </a:outerShdw>
                </a:effectLst>
                <a:latin typeface="Comic Sans MS" pitchFamily="66" charset="0"/>
                <a:sym typeface="Wingdings" pitchFamily="2" charset="2"/>
              </a:rPr>
              <a:t>h</a:t>
            </a:r>
            <a:r>
              <a:rPr lang="en-US" sz="1900">
                <a:effectLst>
                  <a:outerShdw blurRad="38100" dist="38100" dir="2700000" algn="tl">
                    <a:srgbClr val="C0C0C0"/>
                  </a:outerShdw>
                </a:effectLst>
                <a:latin typeface="Comic Sans MS" pitchFamily="66" charset="0"/>
              </a:rPr>
              <a:t>ow weak is the neuronal signal that tells the muscle to contract.</a:t>
            </a:r>
          </a:p>
          <a:p>
            <a:r>
              <a:rPr lang="en-US" sz="2400" u="sng">
                <a:solidFill>
                  <a:schemeClr val="accent2"/>
                </a:solidFill>
                <a:effectLst>
                  <a:outerShdw blurRad="38100" dist="38100" dir="2700000" algn="tl">
                    <a:srgbClr val="C0C0C0"/>
                  </a:outerShdw>
                </a:effectLst>
                <a:latin typeface="Comic Sans MS" pitchFamily="66" charset="0"/>
              </a:rPr>
              <a:t>(C) Mechanical strength</a:t>
            </a:r>
            <a:r>
              <a:rPr lang="en-US" sz="2400">
                <a:solidFill>
                  <a:schemeClr val="accent2"/>
                </a:solidFill>
                <a:effectLst>
                  <a:outerShdw blurRad="38100" dist="38100" dir="2700000" algn="tl">
                    <a:srgbClr val="C0C0C0"/>
                  </a:outerShdw>
                </a:effectLst>
                <a:latin typeface="Comic Sans MS" pitchFamily="66" charset="0"/>
              </a:rPr>
              <a:t> </a:t>
            </a:r>
            <a:r>
              <a:rPr lang="en-US" sz="2400">
                <a:solidFill>
                  <a:schemeClr val="accent2"/>
                </a:solidFill>
                <a:effectLst>
                  <a:outerShdw blurRad="38100" dist="38100" dir="2700000" algn="tl">
                    <a:srgbClr val="C0C0C0"/>
                  </a:outerShdw>
                </a:effectLst>
                <a:latin typeface="Comic Sans MS" pitchFamily="66" charset="0"/>
                <a:sym typeface="Wingdings" pitchFamily="2" charset="2"/>
              </a:rPr>
              <a:t></a:t>
            </a:r>
            <a:r>
              <a:rPr lang="en-US" sz="1900">
                <a:effectLst>
                  <a:outerShdw blurRad="38100" dist="38100" dir="2700000" algn="tl">
                    <a:srgbClr val="C0C0C0"/>
                  </a:outerShdw>
                </a:effectLst>
                <a:latin typeface="Comic Sans MS" pitchFamily="66" charset="0"/>
                <a:sym typeface="Wingdings" pitchFamily="2" charset="2"/>
              </a:rPr>
              <a:t> The </a:t>
            </a:r>
            <a:r>
              <a:rPr lang="en-US" sz="1900">
                <a:effectLst>
                  <a:outerShdw blurRad="38100" dist="38100" dir="2700000" algn="tl">
                    <a:srgbClr val="C0C0C0"/>
                  </a:outerShdw>
                </a:effectLst>
                <a:latin typeface="Comic Sans MS" pitchFamily="66" charset="0"/>
              </a:rPr>
              <a:t>muscle’s pulling force , and</a:t>
            </a:r>
          </a:p>
          <a:p>
            <a:r>
              <a:rPr lang="en-US" sz="1900">
                <a:effectLst>
                  <a:outerShdw blurRad="38100" dist="38100" dir="2700000" algn="tl">
                    <a:srgbClr val="C0C0C0"/>
                  </a:outerShdw>
                </a:effectLst>
                <a:latin typeface="Comic Sans MS" pitchFamily="66" charset="0"/>
              </a:rPr>
              <a:t>(D) The way (A) to ( C)  above can be changed using bones and joints as levers. </a:t>
            </a:r>
          </a:p>
          <a:p>
            <a:r>
              <a:rPr lang="en-US" sz="1900">
                <a:effectLst>
                  <a:outerShdw blurRad="38100" dist="38100" dir="2700000" algn="tl">
                    <a:srgbClr val="C0C0C0"/>
                  </a:outerShdw>
                </a:effectLst>
                <a:latin typeface="Comic Sans MS" pitchFamily="66" charset="0"/>
              </a:rPr>
              <a:t>When we talk about the strength or muscles, we are describing the maximum force a muscle can exert. Muscle strength is directly dependant upon the size of the cross-sectional area of muscle, so if after a period of training, you increase your muscle size by 50 percent, you will also increase the force the muscle can develop by 50 percent.</a:t>
            </a:r>
          </a:p>
          <a:p>
            <a:r>
              <a:rPr lang="en-US" sz="1900">
                <a:effectLst>
                  <a:outerShdw blurRad="38100" dist="38100" dir="2700000" algn="tl">
                    <a:srgbClr val="C0C0C0"/>
                  </a:outerShdw>
                </a:effectLst>
                <a:latin typeface="Comic Sans MS" pitchFamily="66" charset="0"/>
              </a:rPr>
              <a:t>For every one square centimetre of cross sectional area, muscle fibres can exert a maximum force of approximately 30 to 40 Neutons (30 to 40 Neutons = 3 to 4 kg.)</a:t>
            </a:r>
          </a:p>
          <a:p>
            <a:endParaRPr lang="en-US" sz="1900">
              <a:effectLst>
                <a:outerShdw blurRad="38100" dist="38100" dir="2700000" algn="tl">
                  <a:srgbClr val="C0C0C0"/>
                </a:outerShdw>
              </a:effectLst>
              <a:latin typeface="Comic Sans MS" pitchFamily="66" charset="0"/>
            </a:endParaRPr>
          </a:p>
          <a:p>
            <a:endParaRPr lang="en-US" sz="1900">
              <a:effectLst>
                <a:outerShdw blurRad="38100" dist="38100" dir="2700000" algn="tl">
                  <a:srgbClr val="C0C0C0"/>
                </a:outerShdw>
              </a:effectLst>
              <a:latin typeface="Comic Sans MS" pitchFamily="66" charset="0"/>
            </a:endParaRPr>
          </a:p>
          <a:p>
            <a:endParaRPr lang="en-US" sz="1900">
              <a:effectLst>
                <a:outerShdw blurRad="38100" dist="38100" dir="2700000" algn="tl">
                  <a:srgbClr val="C0C0C0"/>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404813"/>
            <a:ext cx="8991600" cy="1655762"/>
          </a:xfrm>
        </p:spPr>
        <p:txBody>
          <a:bodyPr/>
          <a:lstStyle/>
          <a:p>
            <a:r>
              <a:rPr lang="en-US" sz="2800">
                <a:effectLst>
                  <a:outerShdw blurRad="38100" dist="38100" dir="2700000" algn="tl">
                    <a:srgbClr val="C0C0C0"/>
                  </a:outerShdw>
                </a:effectLst>
                <a:latin typeface="Comic Sans MS" pitchFamily="66" charset="0"/>
              </a:rPr>
              <a:t>Example </a:t>
            </a:r>
            <a:r>
              <a:rPr lang="en-US" sz="2800">
                <a:effectLst>
                  <a:outerShdw blurRad="38100" dist="38100" dir="2700000" algn="tl">
                    <a:srgbClr val="C0C0C0"/>
                  </a:outerShdw>
                </a:effectLst>
                <a:latin typeface="Comic Sans MS" pitchFamily="66" charset="0"/>
                <a:sym typeface="Wingdings" pitchFamily="2" charset="2"/>
              </a:rPr>
              <a:t> </a:t>
            </a:r>
            <a:r>
              <a:rPr lang="en-US" sz="2800">
                <a:effectLst>
                  <a:outerShdw blurRad="38100" dist="38100" dir="2700000" algn="tl">
                    <a:srgbClr val="C0C0C0"/>
                  </a:outerShdw>
                </a:effectLst>
                <a:latin typeface="Comic Sans MS" pitchFamily="66" charset="0"/>
              </a:rPr>
              <a:t>Emily can lift 21 kg (210 newtons force) using muscles that have a cross sectional area of 6 cm</a:t>
            </a:r>
            <a:r>
              <a:rPr lang="en-US" sz="2800" baseline="30000">
                <a:effectLst>
                  <a:outerShdw blurRad="38100" dist="38100" dir="2700000" algn="tl">
                    <a:srgbClr val="C0C0C0"/>
                  </a:outerShdw>
                </a:effectLst>
                <a:latin typeface="Comic Sans MS" pitchFamily="66" charset="0"/>
              </a:rPr>
              <a:t>2</a:t>
            </a:r>
            <a:r>
              <a:rPr lang="en-US" sz="2800">
                <a:effectLst>
                  <a:outerShdw blurRad="38100" dist="38100" dir="2700000" algn="tl">
                    <a:srgbClr val="C0C0C0"/>
                  </a:outerShdw>
                </a:effectLst>
                <a:latin typeface="Comic Sans MS" pitchFamily="66" charset="0"/>
              </a:rPr>
              <a:t>. To work out how many newtons per square centimetre her muscles can pull with:</a:t>
            </a:r>
          </a:p>
          <a:p>
            <a:endParaRPr lang="en-US" sz="2800">
              <a:effectLst>
                <a:outerShdw blurRad="38100" dist="38100" dir="2700000" algn="tl">
                  <a:srgbClr val="C0C0C0"/>
                </a:outerShdw>
              </a:effectLst>
              <a:latin typeface="Comic Sans MS" pitchFamily="66" charset="0"/>
            </a:endParaRPr>
          </a:p>
          <a:p>
            <a:endParaRPr lang="en-US" sz="2000">
              <a:effectLst>
                <a:outerShdw blurRad="38100" dist="38100" dir="2700000" algn="tl">
                  <a:srgbClr val="C0C0C0"/>
                </a:outerShdw>
              </a:effectLst>
              <a:latin typeface="Comic Sans MS" pitchFamily="66" charset="0"/>
            </a:endParaRPr>
          </a:p>
          <a:p>
            <a:endParaRPr lang="en-US" sz="2000">
              <a:effectLst>
                <a:outerShdw blurRad="38100" dist="38100" dir="2700000" algn="tl">
                  <a:srgbClr val="C0C0C0"/>
                </a:outerShdw>
              </a:effectLst>
              <a:latin typeface="Comic Sans MS" pitchFamily="66" charset="0"/>
            </a:endParaRPr>
          </a:p>
          <a:p>
            <a:endParaRPr lang="en-US" sz="2000">
              <a:effectLst>
                <a:outerShdw blurRad="38100" dist="38100" dir="2700000" algn="tl">
                  <a:srgbClr val="C0C0C0"/>
                </a:outerShdw>
              </a:effectLst>
              <a:latin typeface="Comic Sans MS" pitchFamily="66" charset="0"/>
            </a:endParaRPr>
          </a:p>
          <a:p>
            <a:endParaRPr lang="en-US" sz="2000">
              <a:effectLst>
                <a:outerShdw blurRad="38100" dist="38100" dir="2700000" algn="tl">
                  <a:srgbClr val="C0C0C0"/>
                </a:outerShdw>
              </a:effectLst>
              <a:latin typeface="Comic Sans MS" pitchFamily="66" charset="0"/>
            </a:endParaRPr>
          </a:p>
        </p:txBody>
      </p:sp>
      <p:pic>
        <p:nvPicPr>
          <p:cNvPr id="48130" name="Picture 4" descr="G:\Physical e Psych Factors in Sport\For the new year\New Picture (1).png"/>
          <p:cNvPicPr>
            <a:picLocks noGrp="1" noChangeAspect="1" noChangeArrowheads="1"/>
          </p:cNvPicPr>
          <p:nvPr>
            <p:ph sz="half" idx="4294967295"/>
          </p:nvPr>
        </p:nvPicPr>
        <p:blipFill>
          <a:blip r:embed="rId2" cstate="print"/>
          <a:srcRect/>
          <a:stretch>
            <a:fillRect/>
          </a:stretch>
        </p:blipFill>
        <p:spPr>
          <a:xfrm>
            <a:off x="2555875" y="2997200"/>
            <a:ext cx="3695700" cy="1555750"/>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850" y="260350"/>
            <a:ext cx="8170863" cy="5472113"/>
          </a:xfrm>
        </p:spPr>
        <p:txBody>
          <a:bodyPr/>
          <a:lstStyle/>
          <a:p>
            <a:pPr algn="ctr"/>
            <a:r>
              <a:rPr lang="en-US" sz="2100" b="1" u="sng">
                <a:latin typeface="Tahoma" pitchFamily="34" charset="0"/>
                <a:cs typeface="Tahoma" pitchFamily="34" charset="0"/>
              </a:rPr>
              <a:t>Muscle Power</a:t>
            </a:r>
          </a:p>
          <a:p>
            <a:pPr algn="ctr">
              <a:buFont typeface="Wingdings" pitchFamily="2" charset="2"/>
              <a:buNone/>
            </a:pPr>
            <a:endParaRPr lang="en-US" sz="2100" b="1" u="sng">
              <a:latin typeface="Comic Sans MS" pitchFamily="66" charset="0"/>
              <a:cs typeface="Tahoma" pitchFamily="34" charset="0"/>
            </a:endParaRPr>
          </a:p>
          <a:p>
            <a:r>
              <a:rPr lang="en-US" sz="2400" b="1">
                <a:latin typeface="Comic Sans MS" pitchFamily="66" charset="0"/>
                <a:cs typeface="Tahoma" pitchFamily="34" charset="0"/>
              </a:rPr>
              <a:t>When muscles contract or stretch in moving a load they do work , and energy is transferred from one form to another. </a:t>
            </a:r>
          </a:p>
          <a:p>
            <a:r>
              <a:rPr lang="en-US" sz="2400" b="1">
                <a:latin typeface="Comic Sans MS" pitchFamily="66" charset="0"/>
                <a:cs typeface="Tahoma" pitchFamily="34" charset="0"/>
              </a:rPr>
              <a:t>The  “ power ” of muscles refers to how quickly the muscles can do this work and transfer the energy.</a:t>
            </a:r>
          </a:p>
          <a:p>
            <a:r>
              <a:rPr lang="en-US" sz="2400" b="1">
                <a:latin typeface="Comic Sans MS" pitchFamily="66" charset="0"/>
                <a:cs typeface="Tahoma" pitchFamily="34" charset="0"/>
              </a:rPr>
              <a:t>Power = Work/Time , &amp;</a:t>
            </a:r>
          </a:p>
          <a:p>
            <a:r>
              <a:rPr lang="en-US" sz="2400" b="1">
                <a:latin typeface="Comic Sans MS" pitchFamily="66" charset="0"/>
                <a:cs typeface="Tahoma" pitchFamily="34" charset="0"/>
              </a:rPr>
              <a:t>Work = Force X Distance  </a:t>
            </a:r>
          </a:p>
          <a:p>
            <a:r>
              <a:rPr lang="en-US" sz="2400" b="1">
                <a:latin typeface="Comic Sans MS" pitchFamily="66" charset="0"/>
                <a:cs typeface="Tahoma" pitchFamily="34" charset="0"/>
              </a:rPr>
              <a:t>The shorter the time used to perform a piece of work , the more power is needed </a:t>
            </a:r>
          </a:p>
          <a:p>
            <a:r>
              <a:rPr lang="en-US" sz="2400" b="1">
                <a:latin typeface="Comic Sans MS" pitchFamily="66" charset="0"/>
                <a:cs typeface="Tahoma" pitchFamily="34" charset="0"/>
              </a:rPr>
              <a:t>Hence , if a weightlifter lifts a given weight  explosively over a short time ( say 0.5 seconds ) he needs his muscles to produce much more power than if he did that while taking more time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ea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1_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1_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1_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1_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1_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1_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1_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1_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1_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rk7 Tentative">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Mark7 Tentativ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1289</TotalTime>
  <Words>1480</Words>
  <Application>Microsoft Office PowerPoint</Application>
  <PresentationFormat>On-screen Show (4:3)</PresentationFormat>
  <Paragraphs>137</Paragraphs>
  <Slides>27</Slides>
  <Notes>7</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1_Beam</vt:lpstr>
      <vt:lpstr>Profile</vt:lpstr>
      <vt:lpstr>Mark7 Tentative</vt:lpstr>
      <vt:lpstr>Physical and Psychological Factors Affecting Sport Performance  </vt:lpstr>
      <vt:lpstr>Objectives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 Type of Personality  </vt:lpstr>
      <vt:lpstr>Slide 21</vt:lpstr>
      <vt:lpstr>Slide 22</vt:lpstr>
      <vt:lpstr>Slide 23</vt:lpstr>
      <vt:lpstr>The Overtraining Syndrome</vt:lpstr>
      <vt:lpstr>The Overtraining Syndrome</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Mechanisms by Which  Spike-Wave Discharges Lead to Loss of Consciousness   in Childhood Absence Epilepsy ( CAE)</dc:title>
  <dc:creator>USER</dc:creator>
  <cp:lastModifiedBy>Mohammed</cp:lastModifiedBy>
  <cp:revision>142</cp:revision>
  <dcterms:created xsi:type="dcterms:W3CDTF">2010-12-08T14:54:17Z</dcterms:created>
  <dcterms:modified xsi:type="dcterms:W3CDTF">2012-12-12T04:54:54Z</dcterms:modified>
</cp:coreProperties>
</file>