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2" r:id="rId3"/>
    <p:sldId id="268" r:id="rId4"/>
    <p:sldId id="269" r:id="rId5"/>
    <p:sldId id="260" r:id="rId6"/>
    <p:sldId id="271" r:id="rId7"/>
    <p:sldId id="259" r:id="rId8"/>
    <p:sldId id="267" r:id="rId9"/>
    <p:sldId id="261" r:id="rId10"/>
    <p:sldId id="262" r:id="rId11"/>
    <p:sldId id="263" r:id="rId12"/>
    <p:sldId id="264" r:id="rId13"/>
    <p:sldId id="256" r:id="rId14"/>
    <p:sldId id="266" r:id="rId15"/>
    <p:sldId id="257" r:id="rId16"/>
    <p:sldId id="25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0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9B5F8A-C55D-4EB9-88DD-7252925F39A1}" type="datetimeFigureOut">
              <a:rPr lang="en-US" smtClean="0"/>
              <a:pPr/>
              <a:t>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73DBE-A38B-45CE-A6CD-DA751780990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9B5F8A-C55D-4EB9-88DD-7252925F39A1}" type="datetimeFigureOut">
              <a:rPr lang="en-US" smtClean="0"/>
              <a:pPr/>
              <a:t>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73DBE-A38B-45CE-A6CD-DA75178099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9B5F8A-C55D-4EB9-88DD-7252925F39A1}" type="datetimeFigureOut">
              <a:rPr lang="en-US" smtClean="0"/>
              <a:pPr/>
              <a:t>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73DBE-A38B-45CE-A6CD-DA75178099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9B5F8A-C55D-4EB9-88DD-7252925F39A1}" type="datetimeFigureOut">
              <a:rPr lang="en-US" smtClean="0"/>
              <a:pPr/>
              <a:t>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73DBE-A38B-45CE-A6CD-DA75178099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9B5F8A-C55D-4EB9-88DD-7252925F39A1}" type="datetimeFigureOut">
              <a:rPr lang="en-US" smtClean="0"/>
              <a:pPr/>
              <a:t>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73DBE-A38B-45CE-A6CD-DA751780990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9B5F8A-C55D-4EB9-88DD-7252925F39A1}" type="datetimeFigureOut">
              <a:rPr lang="en-US" smtClean="0"/>
              <a:pPr/>
              <a:t>12/1/2012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73DBE-A38B-45CE-A6CD-DA75178099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9B5F8A-C55D-4EB9-88DD-7252925F39A1}" type="datetimeFigureOut">
              <a:rPr lang="en-US" smtClean="0"/>
              <a:pPr/>
              <a:t>12/1/2012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E73DBE-A38B-45CE-A6CD-DA75178099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9B5F8A-C55D-4EB9-88DD-7252925F39A1}" type="datetimeFigureOut">
              <a:rPr lang="en-US" smtClean="0"/>
              <a:pPr/>
              <a:t>12/1/2012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E73DBE-A38B-45CE-A6CD-DA75178099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B5F8A-C55D-4EB9-88DD-7252925F39A1}" type="datetimeFigureOut">
              <a:rPr lang="en-US" smtClean="0"/>
              <a:pPr/>
              <a:t>12/1/2012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E73DBE-A38B-45CE-A6CD-DA75178099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9B5F8A-C55D-4EB9-88DD-7252925F39A1}" type="datetimeFigureOut">
              <a:rPr lang="en-US" smtClean="0"/>
              <a:pPr/>
              <a:t>12/1/2012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73DBE-A38B-45CE-A6CD-DA751780990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9B5F8A-C55D-4EB9-88DD-7252925F39A1}" type="datetimeFigureOut">
              <a:rPr lang="en-US" smtClean="0"/>
              <a:pPr/>
              <a:t>12/1/2012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73DBE-A38B-45CE-A6CD-DA75178099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B5F8A-C55D-4EB9-88DD-7252925F39A1}" type="datetimeFigureOut">
              <a:rPr lang="en-US" smtClean="0"/>
              <a:pPr/>
              <a:t>12/1/2012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E73DBE-A38B-45CE-A6CD-DA751780990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bismillah20081.jpg"/>
          <p:cNvPicPr>
            <a:picLocks noChangeAspect="1"/>
          </p:cNvPicPr>
          <p:nvPr/>
        </p:nvPicPr>
        <p:blipFill>
          <a:blip r:embed="rId2" cstate="print"/>
          <a:srcRect l="1678" t="2606" r="1878" b="7397"/>
          <a:stretch>
            <a:fillRect/>
          </a:stretch>
        </p:blipFill>
        <p:spPr bwMode="auto">
          <a:xfrm>
            <a:off x="0" y="0"/>
            <a:ext cx="9129386"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The cells found in bone Cont..</a:t>
            </a:r>
            <a:br>
              <a:rPr lang="en-US" dirty="0" smtClean="0"/>
            </a:br>
            <a:endParaRPr lang="en-US" dirty="0"/>
          </a:p>
        </p:txBody>
      </p:sp>
      <p:sp>
        <p:nvSpPr>
          <p:cNvPr id="3" name="Content Placeholder 2"/>
          <p:cNvSpPr>
            <a:spLocks noGrp="1"/>
          </p:cNvSpPr>
          <p:nvPr>
            <p:ph idx="1"/>
          </p:nvPr>
        </p:nvSpPr>
        <p:spPr/>
        <p:txBody>
          <a:bodyPr/>
          <a:lstStyle/>
          <a:p>
            <a:r>
              <a:rPr lang="en-US" b="1" dirty="0" smtClean="0"/>
              <a:t>OSTEOBLASTS</a:t>
            </a:r>
            <a:r>
              <a:rPr lang="en-US" dirty="0" smtClean="0"/>
              <a:t> are the cells that form new bone. They also come from the bone marrow and are related to structural cells. They </a:t>
            </a:r>
            <a:r>
              <a:rPr lang="en-US" dirty="0" err="1" smtClean="0"/>
              <a:t>ave</a:t>
            </a:r>
            <a:r>
              <a:rPr lang="en-US" dirty="0" smtClean="0"/>
              <a:t> only one nucleus. </a:t>
            </a:r>
            <a:r>
              <a:rPr lang="en-US" dirty="0" err="1" smtClean="0"/>
              <a:t>Osteoblasts</a:t>
            </a:r>
            <a:r>
              <a:rPr lang="en-US" dirty="0" smtClean="0"/>
              <a:t> work in teams to build bone. They produce new bone called "</a:t>
            </a:r>
            <a:r>
              <a:rPr lang="en-US" dirty="0" err="1" smtClean="0"/>
              <a:t>osteoid</a:t>
            </a:r>
            <a:r>
              <a:rPr lang="en-US" dirty="0" smtClean="0"/>
              <a:t>" which is made of one collagen and other protein. Then they control calcium and mineral deposition. They are found on the surface of the new bone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cells found in bone Cont..</a:t>
            </a:r>
            <a:br>
              <a:rPr lang="en-US" dirty="0" smtClean="0"/>
            </a:br>
            <a:endParaRPr lang="en-US" dirty="0"/>
          </a:p>
        </p:txBody>
      </p:sp>
      <p:sp>
        <p:nvSpPr>
          <p:cNvPr id="3" name="Content Placeholder 2"/>
          <p:cNvSpPr>
            <a:spLocks noGrp="1"/>
          </p:cNvSpPr>
          <p:nvPr>
            <p:ph idx="1"/>
          </p:nvPr>
        </p:nvSpPr>
        <p:spPr/>
        <p:txBody>
          <a:bodyPr/>
          <a:lstStyle/>
          <a:p>
            <a:r>
              <a:rPr lang="en-US" dirty="0" smtClean="0"/>
              <a:t>When the team of </a:t>
            </a:r>
            <a:r>
              <a:rPr lang="en-US" dirty="0" err="1" smtClean="0"/>
              <a:t>osteoblasts</a:t>
            </a:r>
            <a:r>
              <a:rPr lang="en-US" dirty="0" smtClean="0"/>
              <a:t> has finished filling in a cavity, the cells become flat and look like pancakes. They line the surface of the bone. These old </a:t>
            </a:r>
            <a:r>
              <a:rPr lang="en-US" dirty="0" err="1" smtClean="0"/>
              <a:t>osteoblasts</a:t>
            </a:r>
            <a:r>
              <a:rPr lang="en-US" dirty="0" smtClean="0"/>
              <a:t> are also called </a:t>
            </a:r>
            <a:r>
              <a:rPr lang="en-US" b="1" dirty="0" smtClean="0"/>
              <a:t>LINING CELLS</a:t>
            </a:r>
            <a:r>
              <a:rPr lang="en-US" dirty="0" smtClean="0"/>
              <a:t>. They regulate passage of calcium into and out of the bone, and they respond to hormones by making special proteins that activate the </a:t>
            </a:r>
            <a:r>
              <a:rPr lang="en-US" dirty="0" err="1" smtClean="0"/>
              <a:t>osteoclasts</a:t>
            </a:r>
            <a:r>
              <a:rPr lang="en-US" dirty="0" smtClean="0"/>
              <a:t>.</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cells found in bone Cont..</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b="1" dirty="0" smtClean="0"/>
              <a:t>OSTEOCYTES</a:t>
            </a:r>
            <a:r>
              <a:rPr lang="en-US" dirty="0" smtClean="0"/>
              <a:t> are cells inside the bone. They also come from </a:t>
            </a:r>
            <a:r>
              <a:rPr lang="en-US" dirty="0" err="1" smtClean="0"/>
              <a:t>steoblasts</a:t>
            </a:r>
            <a:r>
              <a:rPr lang="en-US" dirty="0" smtClean="0"/>
              <a:t>. Some of the </a:t>
            </a:r>
            <a:r>
              <a:rPr lang="en-US" dirty="0" err="1" smtClean="0"/>
              <a:t>osteoblasts</a:t>
            </a:r>
            <a:r>
              <a:rPr lang="en-US" dirty="0" smtClean="0"/>
              <a:t> turn into </a:t>
            </a:r>
            <a:r>
              <a:rPr lang="en-US" dirty="0" err="1" smtClean="0"/>
              <a:t>osteocytes</a:t>
            </a:r>
            <a:r>
              <a:rPr lang="en-US" dirty="0" smtClean="0"/>
              <a:t> while the new</a:t>
            </a:r>
            <a:br>
              <a:rPr lang="en-US" dirty="0" smtClean="0"/>
            </a:br>
            <a:r>
              <a:rPr lang="en-US" dirty="0" smtClean="0"/>
              <a:t>bone is being formed, and the </a:t>
            </a:r>
            <a:r>
              <a:rPr lang="en-US" dirty="0" err="1" smtClean="0"/>
              <a:t>osteocytes</a:t>
            </a:r>
            <a:r>
              <a:rPr lang="en-US" dirty="0" smtClean="0"/>
              <a:t> then get </a:t>
            </a:r>
            <a:r>
              <a:rPr lang="en-US" dirty="0" err="1" smtClean="0"/>
              <a:t>urrounded</a:t>
            </a:r>
            <a:r>
              <a:rPr lang="en-US" dirty="0" smtClean="0"/>
              <a:t> by new bone. They are not isolated, however, because they send out long branches that connect to the other </a:t>
            </a:r>
            <a:r>
              <a:rPr lang="en-US" dirty="0" err="1" smtClean="0"/>
              <a:t>osteocytes</a:t>
            </a:r>
            <a:r>
              <a:rPr lang="en-US" dirty="0" smtClean="0"/>
              <a:t>. These cells can sense pressures or cracks in the bone and help to direct where </a:t>
            </a:r>
            <a:r>
              <a:rPr lang="en-US" dirty="0" err="1" smtClean="0"/>
              <a:t>osteoclasts</a:t>
            </a:r>
            <a:r>
              <a:rPr lang="en-US" dirty="0" smtClean="0"/>
              <a:t> will dissolve the bone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r.Ashraf\My Documents\My Pictures\SCANNER\10 200.jpg"/>
          <p:cNvPicPr>
            <a:picLocks noChangeAspect="1" noChangeArrowheads="1"/>
          </p:cNvPicPr>
          <p:nvPr/>
        </p:nvPicPr>
        <p:blipFill>
          <a:blip r:embed="rId2" cstate="print"/>
          <a:srcRect l="60784" t="14451" b="62237"/>
          <a:stretch>
            <a:fillRect/>
          </a:stretch>
        </p:blipFill>
        <p:spPr bwMode="auto">
          <a:xfrm>
            <a:off x="959224" y="152400"/>
            <a:ext cx="7270376" cy="5943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Dr.Ashraf\My Documents\My Pictures\SCANNER\10 204.jpg"/>
          <p:cNvPicPr>
            <a:picLocks noGrp="1" noChangeAspect="1" noChangeArrowheads="1"/>
          </p:cNvPicPr>
          <p:nvPr>
            <p:ph idx="1"/>
          </p:nvPr>
        </p:nvPicPr>
        <p:blipFill>
          <a:blip r:embed="rId2" cstate="print"/>
          <a:srcRect t="35356" b="47808"/>
          <a:stretch>
            <a:fillRect/>
          </a:stretch>
        </p:blipFill>
        <p:spPr bwMode="auto">
          <a:xfrm>
            <a:off x="-1" y="1066800"/>
            <a:ext cx="9144001" cy="4648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dirty="0" err="1" smtClean="0"/>
              <a:t>Osteomalacia</a:t>
            </a:r>
            <a:endParaRPr lang="en-US" dirty="0"/>
          </a:p>
        </p:txBody>
      </p:sp>
      <p:pic>
        <p:nvPicPr>
          <p:cNvPr id="2050" name="Picture 2" descr="C:\Documents and Settings\Dr.Ashraf\My Documents\My Pictures\SCANNER\10 200.jpg"/>
          <p:cNvPicPr>
            <a:picLocks noGrp="1" noChangeAspect="1" noChangeArrowheads="1"/>
          </p:cNvPicPr>
          <p:nvPr>
            <p:ph idx="1"/>
          </p:nvPr>
        </p:nvPicPr>
        <p:blipFill>
          <a:blip r:embed="rId2" cstate="print"/>
          <a:srcRect l="17583" t="72396" b="4034"/>
          <a:stretch>
            <a:fillRect/>
          </a:stretch>
        </p:blipFill>
        <p:spPr bwMode="auto">
          <a:xfrm>
            <a:off x="104600" y="2133600"/>
            <a:ext cx="8911691" cy="3505200"/>
          </a:xfrm>
          <a:prstGeom prst="rect">
            <a:avLst/>
          </a:prstGeom>
          <a:noFill/>
        </p:spPr>
      </p:pic>
      <p:sp>
        <p:nvSpPr>
          <p:cNvPr id="4" name="Title 1"/>
          <p:cNvSpPr txBox="1">
            <a:spLocks/>
          </p:cNvSpPr>
          <p:nvPr/>
        </p:nvSpPr>
        <p:spPr>
          <a:xfrm>
            <a:off x="6019800" y="1371600"/>
            <a:ext cx="2286000" cy="6096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err="1" smtClean="0">
                <a:ln>
                  <a:noFill/>
                </a:ln>
                <a:solidFill>
                  <a:schemeClr val="tx1"/>
                </a:solidFill>
                <a:effectLst/>
                <a:uLnTx/>
                <a:uFillTx/>
                <a:latin typeface="+mj-lt"/>
                <a:ea typeface="+mj-ea"/>
                <a:cs typeface="+mj-cs"/>
              </a:rPr>
              <a:t>Osteomalacia</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1600200" y="1447800"/>
            <a:ext cx="1447800" cy="6096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Normal</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Dr.Ashraf\My Documents\My Pictures\SCANNER\10 201.jpg"/>
          <p:cNvPicPr>
            <a:picLocks noGrp="1" noChangeAspect="1" noChangeArrowheads="1"/>
          </p:cNvPicPr>
          <p:nvPr>
            <p:ph idx="1"/>
          </p:nvPr>
        </p:nvPicPr>
        <p:blipFill>
          <a:blip r:embed="rId2" cstate="print"/>
          <a:srcRect l="46762" t="22935" b="59593"/>
          <a:stretch>
            <a:fillRect/>
          </a:stretch>
        </p:blipFill>
        <p:spPr bwMode="auto">
          <a:xfrm>
            <a:off x="457200" y="2209800"/>
            <a:ext cx="8441560" cy="3810000"/>
          </a:xfrm>
          <a:prstGeom prst="rect">
            <a:avLst/>
          </a:prstGeom>
          <a:noFill/>
        </p:spPr>
      </p:pic>
      <p:sp>
        <p:nvSpPr>
          <p:cNvPr id="4" name="Title 1"/>
          <p:cNvSpPr txBox="1">
            <a:spLocks/>
          </p:cNvSpPr>
          <p:nvPr/>
        </p:nvSpPr>
        <p:spPr>
          <a:xfrm>
            <a:off x="1600200" y="1447800"/>
            <a:ext cx="1447800" cy="6096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j-lt"/>
                <a:ea typeface="+mj-ea"/>
                <a:cs typeface="+mj-cs"/>
              </a:rPr>
              <a:t>Normal</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5791200" y="1447800"/>
            <a:ext cx="1752600" cy="609600"/>
          </a:xfrm>
          <a:prstGeom prst="rect">
            <a:avLst/>
          </a:prstGeom>
        </p:spPr>
        <p:txBody>
          <a:bodyPr vert="horz" lIns="91440" tIns="45720" rIns="91440" bIns="45720" rtlCol="0" anchor="ctr">
            <a:normAutofit fontScale="400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5100" b="0" i="0" u="none" strike="noStrike" kern="1200" cap="none" spc="0" normalizeH="0" baseline="0" noProof="0" dirty="0" smtClean="0">
                <a:ln>
                  <a:noFill/>
                </a:ln>
                <a:solidFill>
                  <a:schemeClr val="tx1"/>
                </a:solidFill>
                <a:effectLst/>
                <a:uLnTx/>
                <a:uFillTx/>
                <a:latin typeface="+mj-lt"/>
                <a:ea typeface="+mj-ea"/>
                <a:cs typeface="+mj-cs"/>
              </a:rPr>
              <a:t>Osteoporosis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a:spLocks noGrp="1"/>
          </p:cNvSpPr>
          <p:nvPr>
            <p:ph type="title"/>
          </p:nvPr>
        </p:nvSpPr>
        <p:spPr>
          <a:xfrm>
            <a:off x="457200" y="228600"/>
            <a:ext cx="8229600" cy="762000"/>
          </a:xfrm>
        </p:spPr>
        <p:txBody>
          <a:bodyPr/>
          <a:lstStyle/>
          <a:p>
            <a:r>
              <a:rPr lang="en-US" dirty="0" smtClean="0"/>
              <a:t>Osteoporosis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Musculoskeletal System</a:t>
            </a:r>
            <a:endParaRPr lang="en-US" dirty="0"/>
          </a:p>
        </p:txBody>
      </p:sp>
      <p:sp>
        <p:nvSpPr>
          <p:cNvPr id="3" name="Subtitle 2"/>
          <p:cNvSpPr>
            <a:spLocks noGrp="1"/>
          </p:cNvSpPr>
          <p:nvPr>
            <p:ph type="subTitle" idx="1"/>
          </p:nvPr>
        </p:nvSpPr>
        <p:spPr>
          <a:xfrm>
            <a:off x="5715000" y="6096000"/>
            <a:ext cx="3276600" cy="685800"/>
          </a:xfrm>
        </p:spPr>
        <p:txBody>
          <a:bodyPr>
            <a:noAutofit/>
          </a:bodyPr>
          <a:lstStyle/>
          <a:p>
            <a:r>
              <a:rPr lang="en-US" b="1" dirty="0" smtClean="0">
                <a:solidFill>
                  <a:schemeClr val="tx1"/>
                </a:solidFill>
                <a:latin typeface="Edwardian Script ITC" pitchFamily="66" charset="0"/>
              </a:rPr>
              <a:t>Prof. </a:t>
            </a:r>
            <a:r>
              <a:rPr lang="en-US" b="1" dirty="0" err="1" smtClean="0">
                <a:solidFill>
                  <a:schemeClr val="tx1"/>
                </a:solidFill>
                <a:latin typeface="Edwardian Script ITC" pitchFamily="66" charset="0"/>
              </a:rPr>
              <a:t>Ashraf</a:t>
            </a:r>
            <a:r>
              <a:rPr lang="en-US" b="1" dirty="0" smtClean="0">
                <a:solidFill>
                  <a:schemeClr val="tx1"/>
                </a:solidFill>
                <a:latin typeface="Edwardian Script ITC" pitchFamily="66" charset="0"/>
              </a:rPr>
              <a:t> Husain</a:t>
            </a:r>
            <a:endParaRPr lang="en-US" b="1" dirty="0">
              <a:solidFill>
                <a:schemeClr val="tx1"/>
              </a:solidFill>
              <a:latin typeface="Edwardian Script ITC"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Bone Physiology</a:t>
            </a:r>
            <a:endParaRPr lang="en-US" dirty="0"/>
          </a:p>
        </p:txBody>
      </p:sp>
      <p:pic>
        <p:nvPicPr>
          <p:cNvPr id="1026" name="Picture 2" descr="C:\Documents and Settings\Dr.Ashraf\My Documents\My Pictures\SCANNER\10 204.jpg"/>
          <p:cNvPicPr>
            <a:picLocks noGrp="1" noChangeAspect="1" noChangeArrowheads="1"/>
          </p:cNvPicPr>
          <p:nvPr>
            <p:ph idx="1"/>
          </p:nvPr>
        </p:nvPicPr>
        <p:blipFill>
          <a:blip r:embed="rId2" cstate="print"/>
          <a:srcRect t="11762" b="64713"/>
          <a:stretch>
            <a:fillRect/>
          </a:stretch>
        </p:blipFill>
        <p:spPr bwMode="auto">
          <a:xfrm>
            <a:off x="34639" y="1447800"/>
            <a:ext cx="9109361" cy="5257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bone</a:t>
            </a:r>
            <a:endParaRPr lang="en-US" dirty="0"/>
          </a:p>
        </p:txBody>
      </p:sp>
      <p:sp>
        <p:nvSpPr>
          <p:cNvPr id="3" name="Content Placeholder 2"/>
          <p:cNvSpPr>
            <a:spLocks noGrp="1"/>
          </p:cNvSpPr>
          <p:nvPr>
            <p:ph idx="1"/>
          </p:nvPr>
        </p:nvSpPr>
        <p:spPr/>
        <p:txBody>
          <a:bodyPr/>
          <a:lstStyle/>
          <a:p>
            <a:pPr algn="ctr">
              <a:lnSpc>
                <a:spcPct val="80000"/>
              </a:lnSpc>
              <a:buNone/>
              <a:defRPr/>
            </a:pPr>
            <a:r>
              <a:rPr lang="en-US" sz="4000" u="sng" dirty="0" smtClean="0"/>
              <a:t> </a:t>
            </a:r>
          </a:p>
          <a:p>
            <a:pPr>
              <a:lnSpc>
                <a:spcPct val="80000"/>
              </a:lnSpc>
              <a:defRPr/>
            </a:pPr>
            <a:r>
              <a:rPr lang="en-US" dirty="0" smtClean="0">
                <a:latin typeface="Comic Sans MS" pitchFamily="66" charset="0"/>
              </a:rPr>
              <a:t>Bone is a living, growing tissue which has several functions : </a:t>
            </a:r>
          </a:p>
          <a:p>
            <a:pPr>
              <a:buFont typeface="Wingdings" pitchFamily="2" charset="2"/>
              <a:buChar char="ü"/>
              <a:defRPr/>
            </a:pPr>
            <a:r>
              <a:rPr lang="en-US" dirty="0" smtClean="0">
                <a:latin typeface="Comic Sans MS" pitchFamily="66" charset="0"/>
              </a:rPr>
              <a:t>Protects vital organs</a:t>
            </a:r>
          </a:p>
          <a:p>
            <a:pPr>
              <a:buFont typeface="Wingdings" pitchFamily="2" charset="2"/>
              <a:buChar char="ü"/>
              <a:defRPr/>
            </a:pPr>
            <a:r>
              <a:rPr lang="en-US" dirty="0" smtClean="0">
                <a:latin typeface="Comic Sans MS" pitchFamily="66" charset="0"/>
              </a:rPr>
              <a:t>Provides support for soft tissues </a:t>
            </a:r>
          </a:p>
          <a:p>
            <a:pPr>
              <a:buFont typeface="Wingdings" pitchFamily="2" charset="2"/>
              <a:buChar char="ü"/>
              <a:defRPr/>
            </a:pPr>
            <a:r>
              <a:rPr lang="en-US" dirty="0" smtClean="0">
                <a:solidFill>
                  <a:schemeClr val="tx1">
                    <a:lumMod val="95000"/>
                    <a:lumOff val="5000"/>
                  </a:schemeClr>
                </a:solidFill>
                <a:latin typeface="Comic Sans MS" pitchFamily="66" charset="0"/>
              </a:rPr>
              <a:t>Allows &amp; facilitates movement </a:t>
            </a:r>
            <a:endParaRPr lang="en-US" dirty="0" smtClean="0">
              <a:latin typeface="Comic Sans MS" pitchFamily="66" charset="0"/>
            </a:endParaRPr>
          </a:p>
          <a:p>
            <a:pPr>
              <a:buFont typeface="Wingdings" pitchFamily="2" charset="2"/>
              <a:buChar char="ü"/>
              <a:defRPr/>
            </a:pPr>
            <a:r>
              <a:rPr lang="en-US" dirty="0" smtClean="0">
                <a:latin typeface="Comic Sans MS" pitchFamily="66" charset="0"/>
              </a:rPr>
              <a:t>Contains bone marrow</a:t>
            </a:r>
          </a:p>
          <a:p>
            <a:pPr>
              <a:buFont typeface="Wingdings" pitchFamily="2" charset="2"/>
              <a:buChar char="ü"/>
              <a:defRPr/>
            </a:pPr>
            <a:r>
              <a:rPr lang="en-US" dirty="0" smtClean="0">
                <a:solidFill>
                  <a:schemeClr val="tx1">
                    <a:lumMod val="95000"/>
                    <a:lumOff val="5000"/>
                  </a:schemeClr>
                </a:solidFill>
                <a:latin typeface="Comic Sans MS" pitchFamily="66" charset="0"/>
              </a:rPr>
              <a:t>Reservoir for Calcium &amp; Phosphate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Dr.Ashraf\My Documents\My Pictures\SCANNER\10 203.jpg"/>
          <p:cNvPicPr>
            <a:picLocks noGrp="1" noChangeAspect="1" noChangeArrowheads="1"/>
          </p:cNvPicPr>
          <p:nvPr>
            <p:ph idx="1"/>
          </p:nvPr>
        </p:nvPicPr>
        <p:blipFill>
          <a:blip r:embed="rId2" cstate="print"/>
          <a:srcRect l="20839" t="16836" r="37482" b="49492"/>
          <a:stretch>
            <a:fillRect/>
          </a:stretch>
        </p:blipFill>
        <p:spPr bwMode="auto">
          <a:xfrm>
            <a:off x="1752600" y="330199"/>
            <a:ext cx="5562600" cy="618066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Grp="1" noChangeArrowheads="1"/>
          </p:cNvSpPr>
          <p:nvPr>
            <p:ph type="title"/>
          </p:nvPr>
        </p:nvSpPr>
        <p:spPr>
          <a:xfrm>
            <a:off x="357188" y="0"/>
            <a:ext cx="8229600" cy="857250"/>
          </a:xfrm>
        </p:spPr>
        <p:txBody>
          <a:bodyPr/>
          <a:lstStyle/>
          <a:p>
            <a:pPr>
              <a:defRPr/>
            </a:pPr>
            <a:r>
              <a:rPr lang="en-US" sz="3200" dirty="0">
                <a:solidFill>
                  <a:schemeClr val="tx1">
                    <a:lumMod val="95000"/>
                    <a:lumOff val="5000"/>
                  </a:schemeClr>
                </a:solidFill>
                <a:latin typeface="Arial" charset="0"/>
                <a:cs typeface="Times New Roman" pitchFamily="18" charset="0"/>
              </a:rPr>
              <a:t>Extracellular </a:t>
            </a:r>
            <a:r>
              <a:rPr lang="en-US" sz="3200" dirty="0" smtClean="0">
                <a:solidFill>
                  <a:schemeClr val="tx1">
                    <a:lumMod val="95000"/>
                    <a:lumOff val="5000"/>
                  </a:schemeClr>
                </a:solidFill>
                <a:latin typeface="Arial" charset="0"/>
                <a:cs typeface="Times New Roman" pitchFamily="18" charset="0"/>
              </a:rPr>
              <a:t>Fluid ( ECF) Calcium</a:t>
            </a:r>
            <a:endParaRPr lang="en-US" sz="3200" dirty="0">
              <a:solidFill>
                <a:schemeClr val="tx1">
                  <a:lumMod val="95000"/>
                  <a:lumOff val="5000"/>
                </a:schemeClr>
              </a:solidFill>
              <a:latin typeface="Arial" charset="0"/>
              <a:cs typeface="Times New Roman" pitchFamily="18" charset="0"/>
            </a:endParaRPr>
          </a:p>
        </p:txBody>
      </p:sp>
      <p:sp>
        <p:nvSpPr>
          <p:cNvPr id="77827" name="Rectangle 3"/>
          <p:cNvSpPr>
            <a:spLocks noGrp="1" noChangeArrowheads="1"/>
          </p:cNvSpPr>
          <p:nvPr>
            <p:ph idx="1"/>
          </p:nvPr>
        </p:nvSpPr>
        <p:spPr>
          <a:xfrm>
            <a:off x="214313" y="785813"/>
            <a:ext cx="8929687" cy="6072187"/>
          </a:xfrm>
        </p:spPr>
        <p:txBody>
          <a:bodyPr/>
          <a:lstStyle/>
          <a:p>
            <a:pPr algn="l" rtl="0">
              <a:buFont typeface="Arial" pitchFamily="34" charset="0"/>
              <a:buChar char="•"/>
              <a:defRPr/>
            </a:pPr>
            <a:r>
              <a:rPr lang="en-US" sz="2800" dirty="0" smtClean="0">
                <a:solidFill>
                  <a:schemeClr val="tx1">
                    <a:lumMod val="95000"/>
                    <a:lumOff val="5000"/>
                  </a:schemeClr>
                </a:solidFill>
                <a:latin typeface="Comic Sans MS" pitchFamily="66" charset="0"/>
                <a:cs typeface="Times New Roman" pitchFamily="18" charset="0"/>
              </a:rPr>
              <a:t>Ca</a:t>
            </a:r>
            <a:r>
              <a:rPr lang="en-US" sz="2800" baseline="30000" dirty="0" smtClean="0">
                <a:solidFill>
                  <a:schemeClr val="tx1">
                    <a:lumMod val="95000"/>
                    <a:lumOff val="5000"/>
                  </a:schemeClr>
                </a:solidFill>
                <a:latin typeface="Comic Sans MS" pitchFamily="66" charset="0"/>
                <a:cs typeface="Times New Roman" pitchFamily="18" charset="0"/>
              </a:rPr>
              <a:t>++</a:t>
            </a:r>
            <a:r>
              <a:rPr lang="en-US" sz="2800" dirty="0" smtClean="0">
                <a:solidFill>
                  <a:schemeClr val="tx1">
                    <a:lumMod val="95000"/>
                    <a:lumOff val="5000"/>
                  </a:schemeClr>
                </a:solidFill>
                <a:latin typeface="Comic Sans MS" pitchFamily="66" charset="0"/>
                <a:cs typeface="Times New Roman" pitchFamily="18" charset="0"/>
              </a:rPr>
              <a:t> level in plasma is 8.5-10 mg/</a:t>
            </a:r>
            <a:r>
              <a:rPr lang="en-US" sz="2800" dirty="0" err="1" smtClean="0">
                <a:solidFill>
                  <a:schemeClr val="tx1">
                    <a:lumMod val="95000"/>
                    <a:lumOff val="5000"/>
                  </a:schemeClr>
                </a:solidFill>
                <a:latin typeface="Comic Sans MS" pitchFamily="66" charset="0"/>
                <a:cs typeface="Times New Roman" pitchFamily="18" charset="0"/>
              </a:rPr>
              <a:t>dL</a:t>
            </a:r>
            <a:r>
              <a:rPr lang="en-US" sz="2800" dirty="0" smtClean="0">
                <a:solidFill>
                  <a:schemeClr val="tx1">
                    <a:lumMod val="95000"/>
                    <a:lumOff val="5000"/>
                  </a:schemeClr>
                </a:solidFill>
                <a:latin typeface="Comic Sans MS" pitchFamily="66" charset="0"/>
                <a:cs typeface="Times New Roman" pitchFamily="18" charset="0"/>
              </a:rPr>
              <a:t> .  </a:t>
            </a:r>
          </a:p>
          <a:p>
            <a:pPr algn="l" rtl="0">
              <a:buFont typeface="Arial" pitchFamily="34" charset="0"/>
              <a:buChar char="•"/>
              <a:defRPr/>
            </a:pPr>
            <a:r>
              <a:rPr lang="en-US" sz="2800" dirty="0" smtClean="0">
                <a:solidFill>
                  <a:schemeClr val="tx1">
                    <a:lumMod val="95000"/>
                    <a:lumOff val="5000"/>
                  </a:schemeClr>
                </a:solidFill>
                <a:latin typeface="Comic Sans MS" pitchFamily="66" charset="0"/>
              </a:rPr>
              <a:t>It exists in 3 fractions :</a:t>
            </a:r>
          </a:p>
          <a:p>
            <a:pPr algn="l" rtl="0">
              <a:buFont typeface="Arial" pitchFamily="34" charset="0"/>
              <a:buChar char="•"/>
              <a:defRPr/>
            </a:pPr>
            <a:r>
              <a:rPr lang="en-US" sz="2800" dirty="0" smtClean="0">
                <a:solidFill>
                  <a:schemeClr val="tx1">
                    <a:lumMod val="95000"/>
                    <a:lumOff val="5000"/>
                  </a:schemeClr>
                </a:solidFill>
                <a:latin typeface="Comic Sans MS" pitchFamily="66" charset="0"/>
              </a:rPr>
              <a:t>(1) Ionized calcium </a:t>
            </a:r>
            <a:r>
              <a:rPr lang="en-US" sz="2800" dirty="0" smtClean="0">
                <a:solidFill>
                  <a:schemeClr val="tx1">
                    <a:lumMod val="95000"/>
                    <a:lumOff val="5000"/>
                  </a:schemeClr>
                </a:solidFill>
                <a:latin typeface="Comic Sans MS" pitchFamily="66" charset="0"/>
                <a:sym typeface="Wingdings" pitchFamily="2" charset="2"/>
              </a:rPr>
              <a:t> </a:t>
            </a:r>
            <a:r>
              <a:rPr lang="en-US" sz="2800" u="sng" dirty="0" smtClean="0">
                <a:solidFill>
                  <a:schemeClr val="tx1">
                    <a:lumMod val="95000"/>
                    <a:lumOff val="5000"/>
                  </a:schemeClr>
                </a:solidFill>
                <a:latin typeface="Comic Sans MS" pitchFamily="66" charset="0"/>
              </a:rPr>
              <a:t>50% </a:t>
            </a:r>
            <a:r>
              <a:rPr lang="en-US" sz="2800" dirty="0" smtClean="0">
                <a:solidFill>
                  <a:schemeClr val="tx1">
                    <a:lumMod val="95000"/>
                    <a:lumOff val="5000"/>
                  </a:schemeClr>
                </a:solidFill>
                <a:latin typeface="Comic Sans MS" pitchFamily="66" charset="0"/>
              </a:rPr>
              <a:t>of total ECF calcium </a:t>
            </a:r>
          </a:p>
          <a:p>
            <a:pPr algn="l" rtl="0">
              <a:buFont typeface="Arial" pitchFamily="34" charset="0"/>
              <a:buChar char="•"/>
              <a:defRPr/>
            </a:pPr>
            <a:r>
              <a:rPr lang="en-US" sz="2800" dirty="0" smtClean="0">
                <a:solidFill>
                  <a:schemeClr val="tx1">
                    <a:lumMod val="95000"/>
                    <a:lumOff val="5000"/>
                  </a:schemeClr>
                </a:solidFill>
                <a:latin typeface="Comic Sans MS" pitchFamily="66" charset="0"/>
              </a:rPr>
              <a:t>(2) Protein-bound calcium </a:t>
            </a:r>
            <a:r>
              <a:rPr lang="en-US" sz="2800" dirty="0" smtClean="0">
                <a:solidFill>
                  <a:schemeClr val="tx1">
                    <a:lumMod val="95000"/>
                    <a:lumOff val="5000"/>
                  </a:schemeClr>
                </a:solidFill>
                <a:latin typeface="Comic Sans MS" pitchFamily="66" charset="0"/>
                <a:sym typeface="Wingdings" pitchFamily="2" charset="2"/>
              </a:rPr>
              <a:t> </a:t>
            </a:r>
            <a:r>
              <a:rPr lang="en-US" sz="2800" u="sng" dirty="0" smtClean="0">
                <a:solidFill>
                  <a:schemeClr val="tx1">
                    <a:lumMod val="95000"/>
                    <a:lumOff val="5000"/>
                  </a:schemeClr>
                </a:solidFill>
                <a:latin typeface="Comic Sans MS" pitchFamily="66" charset="0"/>
              </a:rPr>
              <a:t>40% </a:t>
            </a:r>
            <a:r>
              <a:rPr lang="en-US" sz="2800" dirty="0" smtClean="0">
                <a:solidFill>
                  <a:schemeClr val="tx1">
                    <a:lumMod val="95000"/>
                    <a:lumOff val="5000"/>
                  </a:schemeClr>
                </a:solidFill>
                <a:latin typeface="Comic Sans MS" pitchFamily="66" charset="0"/>
              </a:rPr>
              <a:t>of total ECF calcium </a:t>
            </a:r>
          </a:p>
          <a:p>
            <a:pPr lvl="2" algn="l" rtl="0">
              <a:buFont typeface="Arial" pitchFamily="34" charset="0"/>
              <a:buChar char="•"/>
              <a:defRPr/>
            </a:pPr>
            <a:r>
              <a:rPr lang="en-US" sz="2800" dirty="0" smtClean="0">
                <a:solidFill>
                  <a:schemeClr val="tx1">
                    <a:lumMod val="95000"/>
                    <a:lumOff val="5000"/>
                  </a:schemeClr>
                </a:solidFill>
                <a:latin typeface="Comic Sans MS" pitchFamily="66" charset="0"/>
              </a:rPr>
              <a:t> Most of this is bound to albumin,</a:t>
            </a:r>
          </a:p>
          <a:p>
            <a:pPr lvl="2" algn="l" rtl="0">
              <a:buFont typeface="Arial" pitchFamily="34" charset="0"/>
              <a:buChar char="•"/>
              <a:defRPr/>
            </a:pPr>
            <a:r>
              <a:rPr lang="en-US" sz="2800" dirty="0" smtClean="0">
                <a:solidFill>
                  <a:schemeClr val="tx1">
                    <a:lumMod val="95000"/>
                    <a:lumOff val="5000"/>
                  </a:schemeClr>
                </a:solidFill>
                <a:latin typeface="Comic Sans MS" pitchFamily="66" charset="0"/>
              </a:rPr>
              <a:t> And much less is bound to globulins</a:t>
            </a:r>
          </a:p>
          <a:p>
            <a:pPr algn="l" rtl="0">
              <a:buFont typeface="Arial" pitchFamily="34" charset="0"/>
              <a:buChar char="•"/>
              <a:defRPr/>
            </a:pPr>
            <a:r>
              <a:rPr lang="en-US" sz="2800" dirty="0" smtClean="0">
                <a:solidFill>
                  <a:schemeClr val="tx1">
                    <a:lumMod val="95000"/>
                    <a:lumOff val="5000"/>
                  </a:schemeClr>
                </a:solidFill>
                <a:latin typeface="Comic Sans MS" pitchFamily="66" charset="0"/>
              </a:rPr>
              <a:t>(3) The remaining </a:t>
            </a:r>
            <a:r>
              <a:rPr lang="en-US" sz="2800" u="sng" dirty="0" smtClean="0">
                <a:solidFill>
                  <a:schemeClr val="tx1">
                    <a:lumMod val="95000"/>
                    <a:lumOff val="5000"/>
                  </a:schemeClr>
                </a:solidFill>
                <a:latin typeface="Comic Sans MS" pitchFamily="66" charset="0"/>
              </a:rPr>
              <a:t>10%</a:t>
            </a:r>
            <a:r>
              <a:rPr lang="en-US" sz="2800" dirty="0" smtClean="0">
                <a:solidFill>
                  <a:schemeClr val="tx1">
                    <a:lumMod val="95000"/>
                    <a:lumOff val="5000"/>
                  </a:schemeClr>
                </a:solidFill>
                <a:latin typeface="Comic Sans MS" pitchFamily="66" charset="0"/>
              </a:rPr>
              <a:t> of plasma calcium bound to citrate &amp; phosphate</a:t>
            </a:r>
          </a:p>
          <a:p>
            <a:pPr algn="l" rtl="0">
              <a:buFont typeface="Arial" pitchFamily="34" charset="0"/>
              <a:buChar char="•"/>
              <a:defRPr/>
            </a:pPr>
            <a:r>
              <a:rPr lang="en-US" sz="2800" dirty="0" smtClean="0">
                <a:solidFill>
                  <a:schemeClr val="tx1">
                    <a:lumMod val="95000"/>
                    <a:lumOff val="5000"/>
                  </a:schemeClr>
                </a:solidFill>
                <a:latin typeface="Comic Sans MS" pitchFamily="66" charset="0"/>
                <a:cs typeface="Times New Roman" pitchFamily="18" charset="0"/>
              </a:rPr>
              <a:t>Only the free, </a:t>
            </a:r>
            <a:r>
              <a:rPr lang="en-US" sz="2800" u="sng" dirty="0" smtClean="0">
                <a:solidFill>
                  <a:schemeClr val="tx1">
                    <a:lumMod val="95000"/>
                    <a:lumOff val="5000"/>
                  </a:schemeClr>
                </a:solidFill>
                <a:latin typeface="Comic Sans MS" pitchFamily="66" charset="0"/>
                <a:cs typeface="Times New Roman" pitchFamily="18" charset="0"/>
              </a:rPr>
              <a:t>ionized Ca</a:t>
            </a:r>
            <a:r>
              <a:rPr lang="en-US" sz="2800" u="sng" baseline="30000" dirty="0" smtClean="0">
                <a:solidFill>
                  <a:schemeClr val="tx1">
                    <a:lumMod val="95000"/>
                    <a:lumOff val="5000"/>
                  </a:schemeClr>
                </a:solidFill>
                <a:latin typeface="Comic Sans MS" pitchFamily="66" charset="0"/>
                <a:cs typeface="Times New Roman" pitchFamily="18" charset="0"/>
              </a:rPr>
              <a:t>2</a:t>
            </a:r>
            <a:r>
              <a:rPr lang="en-US" sz="2800" baseline="30000" dirty="0" smtClean="0">
                <a:solidFill>
                  <a:schemeClr val="tx1">
                    <a:lumMod val="95000"/>
                    <a:lumOff val="5000"/>
                  </a:schemeClr>
                </a:solidFill>
                <a:latin typeface="Comic Sans MS" pitchFamily="66" charset="0"/>
                <a:cs typeface="Times New Roman" pitchFamily="18" charset="0"/>
              </a:rPr>
              <a:t>+</a:t>
            </a:r>
            <a:r>
              <a:rPr lang="en-US" sz="2800" dirty="0" smtClean="0">
                <a:solidFill>
                  <a:schemeClr val="tx1">
                    <a:lumMod val="95000"/>
                    <a:lumOff val="5000"/>
                  </a:schemeClr>
                </a:solidFill>
                <a:latin typeface="Comic Sans MS" pitchFamily="66" charset="0"/>
                <a:cs typeface="Times New Roman" pitchFamily="18" charset="0"/>
              </a:rPr>
              <a:t> { ( 1) above }  is biologically active. </a:t>
            </a:r>
          </a:p>
          <a:p>
            <a:pPr>
              <a:buFont typeface="Arial" pitchFamily="34" charset="0"/>
              <a:buChar char="•"/>
              <a:defRPr/>
            </a:pPr>
            <a:endParaRPr lang="en-US" sz="2800" dirty="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l="17583" t="5051" b="46124"/>
          <a:stretch>
            <a:fillRect/>
          </a:stretch>
        </p:blipFill>
        <p:spPr bwMode="auto">
          <a:xfrm>
            <a:off x="533400" y="432125"/>
            <a:ext cx="8077200" cy="58979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Hormonal control of Bone Metabolism</a:t>
            </a:r>
            <a:endParaRPr lang="en-US" dirty="0"/>
          </a:p>
        </p:txBody>
      </p:sp>
      <p:sp>
        <p:nvSpPr>
          <p:cNvPr id="3" name="Content Placeholder 2"/>
          <p:cNvSpPr>
            <a:spLocks noGrp="1"/>
          </p:cNvSpPr>
          <p:nvPr>
            <p:ph idx="1"/>
          </p:nvPr>
        </p:nvSpPr>
        <p:spPr/>
        <p:txBody>
          <a:bodyPr/>
          <a:lstStyle/>
          <a:p>
            <a:r>
              <a:rPr lang="en-US" dirty="0" err="1" smtClean="0"/>
              <a:t>Parathormone</a:t>
            </a:r>
            <a:endParaRPr lang="en-US" dirty="0" smtClean="0"/>
          </a:p>
          <a:p>
            <a:r>
              <a:rPr lang="en-US" dirty="0" err="1" smtClean="0"/>
              <a:t>Calcitonin</a:t>
            </a:r>
            <a:endParaRPr lang="en-US" dirty="0" smtClean="0"/>
          </a:p>
          <a:p>
            <a:r>
              <a:rPr lang="en-US" dirty="0" err="1" smtClean="0"/>
              <a:t>Vit</a:t>
            </a:r>
            <a:r>
              <a:rPr lang="en-US" dirty="0" smtClean="0"/>
              <a:t>. D3. (1, 25 </a:t>
            </a:r>
            <a:r>
              <a:rPr lang="en-US" dirty="0" err="1" smtClean="0"/>
              <a:t>Dihydroxycholicalciferol</a:t>
            </a:r>
            <a:r>
              <a:rPr lang="en-US" dirty="0" smtClean="0"/>
              <a:t>)</a:t>
            </a:r>
          </a:p>
          <a:p>
            <a:r>
              <a:rPr lang="en-US" dirty="0" smtClean="0"/>
              <a:t>Progesterone stimulates new bone growth.</a:t>
            </a:r>
          </a:p>
          <a:p>
            <a:r>
              <a:rPr lang="en-US" dirty="0" smtClean="0"/>
              <a:t>Testosterone stimulates new bone growth and promotes its strength.</a:t>
            </a:r>
          </a:p>
          <a:p>
            <a:r>
              <a:rPr lang="en-US" dirty="0" smtClean="0"/>
              <a:t>Estrogen slows bone loss..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normAutofit fontScale="90000"/>
          </a:bodyPr>
          <a:lstStyle/>
          <a:p>
            <a:r>
              <a:rPr lang="en-US" dirty="0" smtClean="0"/>
              <a:t/>
            </a:r>
            <a:br>
              <a:rPr lang="en-US" dirty="0" smtClean="0"/>
            </a:br>
            <a:r>
              <a:rPr lang="en-US" dirty="0" smtClean="0"/>
              <a:t>The cells found in bone</a:t>
            </a:r>
            <a:br>
              <a:rPr lang="en-US" dirty="0" smtClean="0"/>
            </a:br>
            <a:endParaRPr lang="en-US" dirty="0"/>
          </a:p>
        </p:txBody>
      </p:sp>
      <p:sp>
        <p:nvSpPr>
          <p:cNvPr id="3" name="Content Placeholder 2"/>
          <p:cNvSpPr>
            <a:spLocks noGrp="1"/>
          </p:cNvSpPr>
          <p:nvPr>
            <p:ph idx="1"/>
          </p:nvPr>
        </p:nvSpPr>
        <p:spPr/>
        <p:txBody>
          <a:bodyPr/>
          <a:lstStyle/>
          <a:p>
            <a:r>
              <a:rPr lang="en-US" b="1" dirty="0" smtClean="0"/>
              <a:t>OSTEOCLASTS</a:t>
            </a:r>
            <a:r>
              <a:rPr lang="en-US" dirty="0" smtClean="0"/>
              <a:t> are large cells that dissolve the bone. They come from the bone marrow and are related to white blood cells. They are formed from two or more cells that fuse together, so the </a:t>
            </a:r>
            <a:r>
              <a:rPr lang="en-US" dirty="0" err="1" smtClean="0"/>
              <a:t>osteoclasts</a:t>
            </a:r>
            <a:r>
              <a:rPr lang="en-US" dirty="0" smtClean="0"/>
              <a:t> usually have more than one nucleus. They are found on the surface of the bone mineral next to the dissolving bone.</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417</Words>
  <Application>Microsoft Office PowerPoint</Application>
  <PresentationFormat>On-screen Show (4:3)</PresentationFormat>
  <Paragraphs>41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Musculoskeletal System</vt:lpstr>
      <vt:lpstr>Bone Physiology</vt:lpstr>
      <vt:lpstr>Functions of bone</vt:lpstr>
      <vt:lpstr>Slide 5</vt:lpstr>
      <vt:lpstr>Extracellular Fluid ( ECF) Calcium</vt:lpstr>
      <vt:lpstr>Slide 7</vt:lpstr>
      <vt:lpstr>Hormonal control of Bone Metabolism</vt:lpstr>
      <vt:lpstr> The cells found in bone </vt:lpstr>
      <vt:lpstr> The cells found in bone Cont.. </vt:lpstr>
      <vt:lpstr>The cells found in bone Cont.. </vt:lpstr>
      <vt:lpstr>The cells found in bone Cont.. </vt:lpstr>
      <vt:lpstr>Slide 13</vt:lpstr>
      <vt:lpstr>Slide 14</vt:lpstr>
      <vt:lpstr>Osteomalacia</vt:lpstr>
      <vt:lpstr>Osteoporosis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Dr.Ashraf</dc:creator>
  <cp:lastModifiedBy>ksupy</cp:lastModifiedBy>
  <cp:revision>9</cp:revision>
  <dcterms:created xsi:type="dcterms:W3CDTF">2012-11-24T08:22:00Z</dcterms:created>
  <dcterms:modified xsi:type="dcterms:W3CDTF">2012-12-01T05:54:52Z</dcterms:modified>
</cp:coreProperties>
</file>