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302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09" autoAdjust="0"/>
  </p:normalViewPr>
  <p:slideViewPr>
    <p:cSldViewPr>
      <p:cViewPr varScale="1">
        <p:scale>
          <a:sx n="40" d="100"/>
          <a:sy n="40" d="100"/>
        </p:scale>
        <p:origin x="-155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1821E-4B63-4E56-87A3-F8EF9869E499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215AC-54FF-41F3-A1BB-E07B627993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252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7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09757D-E0D8-45E2-9BDB-45F46218D5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C11AB-69A3-41D4-8898-AE4E00A58B62}" type="slidenum">
              <a:rPr lang="en-US"/>
              <a:pPr/>
              <a:t>21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Epithelioid</a:t>
            </a:r>
            <a:r>
              <a:rPr lang="en-US" dirty="0" smtClean="0"/>
              <a:t> and giant cell </a:t>
            </a:r>
            <a:r>
              <a:rPr lang="en-US" dirty="0" err="1" smtClean="0"/>
              <a:t>Granuloma</a:t>
            </a:r>
            <a:r>
              <a:rPr lang="en-US" dirty="0" smtClean="0"/>
              <a:t>  is</a:t>
            </a:r>
            <a:r>
              <a:rPr lang="en-US" baseline="0" dirty="0" smtClean="0"/>
              <a:t> noted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Complications of TB are: Amyloidosis , </a:t>
            </a:r>
            <a:r>
              <a:rPr lang="en-US" dirty="0" err="1" smtClean="0"/>
              <a:t>tuberculous</a:t>
            </a:r>
            <a:r>
              <a:rPr lang="en-US" dirty="0" smtClean="0"/>
              <a:t> pneumonia , </a:t>
            </a:r>
            <a:r>
              <a:rPr lang="en-US" dirty="0" err="1" smtClean="0"/>
              <a:t>miliary</a:t>
            </a:r>
            <a:r>
              <a:rPr lang="en-US" dirty="0" smtClean="0"/>
              <a:t> tuberculosis , </a:t>
            </a:r>
            <a:r>
              <a:rPr lang="en-US" dirty="0" err="1" smtClean="0"/>
              <a:t>tuberculous</a:t>
            </a:r>
            <a:r>
              <a:rPr lang="en-US" dirty="0" smtClean="0"/>
              <a:t> meningitis and Addison disease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3918-6677-4DDE-B6AE-24E597DE3C1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Necrotizing (i.e., </a:t>
            </a:r>
            <a:r>
              <a:rPr lang="en-US" dirty="0" err="1" smtClean="0"/>
              <a:t>caseating</a:t>
            </a:r>
            <a:r>
              <a:rPr lang="en-US" dirty="0" smtClean="0"/>
              <a:t>) </a:t>
            </a:r>
            <a:r>
              <a:rPr lang="en-US" dirty="0" err="1" smtClean="0"/>
              <a:t>granulomas</a:t>
            </a:r>
            <a:r>
              <a:rPr lang="en-US" dirty="0" smtClean="0"/>
              <a:t> filled with acid fast bacilli. This is CLASSIC for TB.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acid fast stain for acid fast bacteria is also called the </a:t>
            </a:r>
            <a:r>
              <a:rPr lang="en-US" dirty="0" err="1" smtClean="0"/>
              <a:t>Ziel-Neilseon</a:t>
            </a:r>
            <a:r>
              <a:rPr lang="en-US" dirty="0" smtClean="0"/>
              <a:t> stain, or simply AFB stain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AC759-1887-4B17-B787-D1F615A08C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23969-3C0C-40EE-B0ED-BF9B4DDFE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Permanent</a:t>
            </a:r>
            <a:r>
              <a:rPr lang="en-US" baseline="0" dirty="0" smtClean="0"/>
              <a:t> dilatation of bronchi and bronchioles caused by destruction of muscle and elastic tissue resulting from or associated with chronic necrotizing infection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29847-ECF2-4F57-B422-03DA5923290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Causes of </a:t>
            </a:r>
            <a:r>
              <a:rPr lang="en-US" dirty="0" err="1" smtClean="0"/>
              <a:t>Bronchiactasis</a:t>
            </a:r>
            <a:r>
              <a:rPr lang="en-US" dirty="0" smtClean="0"/>
              <a:t>:</a:t>
            </a:r>
            <a:r>
              <a:rPr lang="en-US" baseline="0" dirty="0" smtClean="0"/>
              <a:t> congenital and hereditary conditions like cystic fibrosis, immunodeficiency states, </a:t>
            </a:r>
            <a:r>
              <a:rPr lang="en-US" baseline="0" dirty="0" err="1" smtClean="0"/>
              <a:t>Kartagener</a:t>
            </a:r>
            <a:r>
              <a:rPr lang="en-US" baseline="0" dirty="0" smtClean="0"/>
              <a:t> syndrome, Post infectious, bronchial obstruction.</a:t>
            </a:r>
            <a:endParaRPr lang="en-US" dirty="0" smtClean="0"/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CF16A-D698-4D82-B4B2-5B51B2EBF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Longitudinal section of lung showing a wedge shaped</a:t>
            </a:r>
            <a:r>
              <a:rPr lang="en-US" baseline="0" dirty="0" smtClean="0"/>
              <a:t> peripheral hemorrhagic infarction . A thrombus is seen in a major branch of pulmonary artery ( arrow head ) .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Predisposing factors are- Prolonged bed rest , surgery , severe trauma , congestive heart failure , contraceptive pills and postpartum period </a:t>
            </a:r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75BB94-31EF-43D1-A7F2-148A2B0CEE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E55A48-4B78-47E1-ADAD-8197F7F466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8FA9D-8E7B-4D82-BDD9-01025BD85BD8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NON-small cell cancers behave and are treated similarly, the SMALL cell carcinomas are WORSE than the non-small cell carcinomas, but respond better to chemotherapy, often drastically!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Any one of the </a:t>
            </a:r>
            <a:r>
              <a:rPr lang="en-US" dirty="0" err="1" smtClean="0"/>
              <a:t>histologic</a:t>
            </a:r>
            <a:r>
              <a:rPr lang="en-US" dirty="0" smtClean="0"/>
              <a:t> types of </a:t>
            </a:r>
            <a:r>
              <a:rPr lang="en-US" dirty="0" err="1" smtClean="0"/>
              <a:t>tumours</a:t>
            </a:r>
            <a:r>
              <a:rPr lang="en-US" dirty="0" smtClean="0"/>
              <a:t> may occasionally produce any one of the hormones, but </a:t>
            </a:r>
            <a:r>
              <a:rPr lang="en-US" dirty="0" err="1" smtClean="0"/>
              <a:t>tumours</a:t>
            </a:r>
            <a:r>
              <a:rPr lang="en-US" baseline="0" dirty="0" smtClean="0"/>
              <a:t> that produce </a:t>
            </a:r>
            <a:r>
              <a:rPr lang="en-US" b="1" baseline="0" dirty="0" smtClean="0"/>
              <a:t>ACTH and ADH are predominantly small cell carcinomas</a:t>
            </a:r>
            <a:r>
              <a:rPr lang="en-US" baseline="0" dirty="0" smtClean="0"/>
              <a:t>, whereas those that produce </a:t>
            </a:r>
            <a:r>
              <a:rPr lang="en-US" b="1" baseline="0" dirty="0" err="1" smtClean="0"/>
              <a:t>hypercalcemia</a:t>
            </a:r>
            <a:r>
              <a:rPr lang="en-US" b="1" baseline="0" dirty="0" smtClean="0"/>
              <a:t> (PTH) are mostly </a:t>
            </a:r>
            <a:r>
              <a:rPr lang="en-US" b="1" baseline="0" dirty="0" err="1" smtClean="0"/>
              <a:t>sqamous</a:t>
            </a:r>
            <a:r>
              <a:rPr lang="en-US" b="1" baseline="0" dirty="0" smtClean="0"/>
              <a:t> cell carcinomas .</a:t>
            </a:r>
            <a:endParaRPr lang="en-US" b="1" dirty="0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86668-F4C5-492D-8D44-3711F9C8B0DB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0A62B-25C2-400E-A2A6-57AB17FC39D9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DF9A9E-2375-4F76-993A-8E02141C03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Malignant squamous cells , keratin , mitoses , </a:t>
            </a:r>
            <a:r>
              <a:rPr lang="en-US" dirty="0" err="1" smtClean="0"/>
              <a:t>pleomorphism</a:t>
            </a:r>
            <a:r>
              <a:rPr lang="en-US" smtClean="0"/>
              <a:t>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Sqamous</a:t>
            </a:r>
            <a:r>
              <a:rPr lang="en-US" baseline="0" dirty="0" smtClean="0"/>
              <a:t> cell carcinoma  may produce </a:t>
            </a:r>
            <a:r>
              <a:rPr lang="en-US" b="1" baseline="0" dirty="0" err="1" smtClean="0"/>
              <a:t>hypercalcemia</a:t>
            </a:r>
            <a:r>
              <a:rPr lang="en-US" b="1" baseline="0" dirty="0" smtClean="0"/>
              <a:t> by the secretion of PTH.</a:t>
            </a:r>
            <a:endParaRPr lang="en-US" b="1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813A-0B74-4FD1-A40E-3771A3956368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082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Lympho</a:t>
            </a:r>
            <a:r>
              <a:rPr lang="en-IN" dirty="0" smtClean="0"/>
              <a:t>-vascular</a:t>
            </a:r>
            <a:r>
              <a:rPr lang="en-IN" baseline="0" dirty="0" smtClean="0"/>
              <a:t> invasion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813A-0B74-4FD1-A40E-3771A3956368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6716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0DB4A0-B5A9-41F1-896F-E3E84EBE7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367A1-1A7B-409E-AF4A-3EC65F59C764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099CF-F2C1-40DE-A3BC-8DD8E63715AD}" type="slidenum">
              <a:rPr lang="en-US"/>
              <a:pPr/>
              <a:t>60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Here are larger but still variably-sized nodules of metastatic carcinoma in lung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1D7A9-9366-4474-8095-2C3309B378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7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65F4AD-27AA-4475-9A25-223D8BD856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5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5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47E47A-CE25-4518-8E40-15A4C24B4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r>
              <a:rPr lang="en-US" dirty="0" smtClean="0"/>
              <a:t>Patchy and focal distribution of the exudates 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215AC-54FF-41F3-A1BB-E07B6279933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Predisposing</a:t>
            </a:r>
            <a:r>
              <a:rPr lang="en-US" baseline="0" dirty="0" smtClean="0"/>
              <a:t> factors are: </a:t>
            </a:r>
            <a:r>
              <a:rPr lang="en-US" dirty="0" smtClean="0"/>
              <a:t>Diabetes Mellitus , old age , immune deficiency and chronic illness </a:t>
            </a: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B98FC8-EA94-4974-A1B9-5AAC7B11DA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EDD1D6-8619-492B-9ECB-C53CB68C5D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19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0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14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771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133B-B006-4D7F-915A-CB4A8A0E2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4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082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633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125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228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679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268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4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38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470E2-490C-487B-A303-2D5CE12E40D6}" type="datetimeFigureOut">
              <a:rPr lang="en-IN" smtClean="0"/>
              <a:t>24-02-2013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BB71-8397-47A2-AD78-DF8644D85F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569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ibrary.med.utah.edu/WebPath/jpeg1/LUNG010.jp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n.wikipedia.org/wiki/File:Centrilobular_emphysema_865_lores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upload.wikimedia.org/wikipedia/commons/6/66/Emphysema_low_mag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ronchiectasis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en.wikipedia.org/wiki/File:Bronchiectasis_.jpg" TargetMode="Externa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farm4.static.flickr.com/3458/3785988179_2207f40098.jpg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Respiratory </a:t>
            </a:r>
            <a:r>
              <a:rPr lang="en-US" dirty="0" smtClean="0"/>
              <a:t>practical Revision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Dr. </a:t>
            </a:r>
            <a:r>
              <a:rPr lang="en-US" sz="2700" dirty="0" err="1" smtClean="0"/>
              <a:t>Shaesta</a:t>
            </a:r>
            <a:r>
              <a:rPr lang="en-US" sz="2700" dirty="0" smtClean="0"/>
              <a:t> </a:t>
            </a:r>
            <a:r>
              <a:rPr lang="en-US" sz="2700" dirty="0" err="1" smtClean="0"/>
              <a:t>Naseem</a:t>
            </a:r>
            <a:r>
              <a:rPr lang="en-US" sz="2700" dirty="0" smtClean="0"/>
              <a:t/>
            </a:r>
            <a:br>
              <a:rPr lang="en-US" sz="2700" dirty="0" smtClean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4640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_OwoEg7Db_AE/TTAiDMInj4I/AAAAAAAABfY/oPbnb7uKJlI/s320/Bronchopneumonia%2B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392488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5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48514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2643174" y="1214422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riped Right Arrow 3"/>
          <p:cNvSpPr/>
          <p:nvPr/>
        </p:nvSpPr>
        <p:spPr>
          <a:xfrm>
            <a:off x="3786182" y="2214554"/>
            <a:ext cx="45719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57290" y="364331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4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Mr. Amer Shafie\Desktop\slides for practical classes\A 4       54\36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137" y="0"/>
            <a:ext cx="9185902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928662" y="178592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Mr. Amer Shafie\Desktop\slides for practical classes\A 4       54\36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214290"/>
            <a:ext cx="9144000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0" y="642918"/>
            <a:ext cx="1285884" cy="1359028"/>
          </a:xfrm>
          <a:prstGeom prst="curvedRightArrow">
            <a:avLst>
              <a:gd name="adj1" fmla="val 225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r. Amer Shafie\My Documents\most related BOOKS\general books\lectures\M.D.presentation\PRACTICAL SESSIONS\slides for practical classes\A 4       54\36 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2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Bronchopneumonia: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foci of inflammatory consolidation surrounding bronchioles: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85750" y="1785938"/>
            <a:ext cx="8501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Bronchioles are filled with an inflammatory exudate and show ulceration of mucosa, focal inflammation and necrosis of walls.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Alveoli surrounding the bronchiole are filled with fibrin threads polymorphs and few macrophages.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Surrounding lung parenchyma shows congestion and edema.</a:t>
            </a:r>
          </a:p>
        </p:txBody>
      </p:sp>
    </p:spTree>
    <p:extLst>
      <p:ext uri="{BB962C8B-B14F-4D97-AF65-F5344CB8AC3E}">
        <p14:creationId xmlns:p14="http://schemas.microsoft.com/office/powerpoint/2010/main" val="109680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656"/>
            <a:ext cx="435292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6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2656"/>
            <a:ext cx="5774457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47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27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library.med.utah.edu/WebPath/jpeg1/LUNG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3009900" cy="45624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5105400"/>
            <a:ext cx="7467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closer view of the lobar pneumonia demonstrates the distinct difference between the upper lobe and the consolidated lower lobe.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44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LUNG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7272808" cy="5400600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676400" y="60960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9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8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5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2800" b="1" dirty="0" smtClean="0">
                <a:solidFill>
                  <a:srgbClr val="002060"/>
                </a:solidFill>
              </a:rPr>
              <a:t>AFB/</a:t>
            </a:r>
            <a:r>
              <a:rPr lang="en-US" sz="2800" b="1" dirty="0" err="1" smtClean="0">
                <a:solidFill>
                  <a:srgbClr val="002060"/>
                </a:solidFill>
              </a:rPr>
              <a:t>Ziel-Neilseon</a:t>
            </a:r>
            <a:r>
              <a:rPr lang="en-US" sz="2800" b="1" dirty="0" smtClean="0">
                <a:solidFill>
                  <a:srgbClr val="002060"/>
                </a:solidFill>
              </a:rPr>
              <a:t> stain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tubercles/</a:t>
            </a:r>
            <a:r>
              <a:rPr lang="en-US" dirty="0" err="1" smtClean="0"/>
              <a:t>granulomas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Granuloma</a:t>
            </a:r>
            <a:r>
              <a:rPr lang="en-US" dirty="0" smtClean="0"/>
              <a:t>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08648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meddean.luc.edu/lumen/meded/Radio/curriculum/Mechanisms/Emphys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50345"/>
            <a:ext cx="5184576" cy="4282911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Emphysema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Panacinar</a:t>
            </a:r>
            <a:r>
              <a:rPr lang="en-GB" dirty="0" smtClean="0"/>
              <a:t> emphysema </a:t>
            </a:r>
          </a:p>
        </p:txBody>
      </p:sp>
      <p:pic>
        <p:nvPicPr>
          <p:cNvPr id="49155" name="Picture 3" descr="D1_FAC000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3" y="1295400"/>
            <a:ext cx="873283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33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upload.wikimedia.org/wikipedia/commons/thumb/a/ac/Centrilobular_emphysema_865_lores.jpg/220px-Centrilobular_emphysema_865_lo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6672"/>
            <a:ext cx="6408712" cy="43204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5292657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Pathology of lung showing </a:t>
            </a:r>
            <a:r>
              <a:rPr lang="en-US" sz="2400" dirty="0" err="1" smtClean="0"/>
              <a:t>centrilobular</a:t>
            </a:r>
            <a:r>
              <a:rPr lang="en-US" sz="2400" dirty="0" smtClean="0"/>
              <a:t> emphysema characteristic of smoking. </a:t>
            </a:r>
          </a:p>
          <a:p>
            <a:r>
              <a:rPr lang="en-US" sz="2400" dirty="0" smtClean="0"/>
              <a:t>Close up of fixed, cut surface shows multiple cavities lined by heavy black carbon deposits.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82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EMPHYSEMA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222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4357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49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le:Emphysema low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620000" cy="4591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02224" y="620688"/>
            <a:ext cx="2339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 (LUNG)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18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Documents and Settings\Mr. Amer Shafie\Desktop\slides for practical classes\A 4       54\37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402" y="0"/>
            <a:ext cx="102737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85750" y="1668463"/>
            <a:ext cx="85010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Increase in the size of air spaces.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Decrease in number of air spaces and their walls are thinned.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Some of the alveolar septae are ruptured and the ruptured septa project with in air spaces on the form of spurs.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blood vessels show reactive thickening of their walls.</a:t>
            </a:r>
          </a:p>
        </p:txBody>
      </p:sp>
    </p:spTree>
    <p:extLst>
      <p:ext uri="{BB962C8B-B14F-4D97-AF65-F5344CB8AC3E}">
        <p14:creationId xmlns:p14="http://schemas.microsoft.com/office/powerpoint/2010/main" val="3865909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f/Bronchiectasis.jpg/220px-Bronchiectas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04800"/>
            <a:ext cx="3168352" cy="5256584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d/da/Bronchiectasis_.jpg/220px-Bronchiectasis_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28600"/>
            <a:ext cx="3168352" cy="5400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5715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-Permanent</a:t>
            </a:r>
            <a:r>
              <a:rPr lang="en-US" sz="2000" baseline="0" dirty="0" smtClean="0"/>
              <a:t> dilatation of bronchi and bronchioles caused by destruction of muscle and elastic tissue resulting from or associated with chronic necrotizing infection</a:t>
            </a:r>
          </a:p>
          <a:p>
            <a:r>
              <a:rPr lang="en-US" sz="2000" dirty="0" smtClean="0"/>
              <a:t>-Markedly distended peripheral bronchi.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92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meddean.luc.edu/lumen/bbs/p/pulpathi/pulpath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643042" y="857232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928794" y="928670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6572264" y="250030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000760" y="71435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6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hidden="1"/>
          <p:cNvGraphicFramePr>
            <a:graphicFrameLocks noGrp="1"/>
          </p:cNvGraphicFramePr>
          <p:nvPr/>
        </p:nvGraphicFramePr>
        <p:xfrm>
          <a:off x="1331640" y="2276872"/>
          <a:ext cx="5410767" cy="4291828"/>
        </p:xfrm>
        <a:graphic>
          <a:graphicData uri="http://schemas.openxmlformats.org/drawingml/2006/table">
            <a:tbl>
              <a:tblPr/>
              <a:tblGrid>
                <a:gridCol w="3186074"/>
                <a:gridCol w="660731"/>
                <a:gridCol w="1377286"/>
                <a:gridCol w="186676"/>
              </a:tblGrid>
              <a:tr h="386665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743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8861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1579"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1326012">
                <a:tc>
                  <a:txBody>
                    <a:bodyPr/>
                    <a:lstStyle/>
                    <a:p>
                      <a:r>
                        <a:rPr lang="en-US" sz="2000" dirty="0"/>
                        <a:t>In </a:t>
                      </a:r>
                      <a:r>
                        <a:rPr lang="en-US" sz="2000" dirty="0" err="1"/>
                        <a:t>bronchiectasis</a:t>
                      </a:r>
                      <a:r>
                        <a:rPr lang="en-US" sz="2000" dirty="0"/>
                        <a:t>, mucus production increases, the cilia are destroyed or damaged, and areas of the bronchial wall become chronically inflamed and are destroyed.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</a:tbl>
          </a:graphicData>
        </a:graphic>
      </p:graphicFrame>
      <p:pic>
        <p:nvPicPr>
          <p:cNvPr id="75777" name="Picture 1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8" name="Picture 2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9" name="Picture 3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80" name="Picture 4" descr="Understanding Bronchiec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764704"/>
            <a:ext cx="5981461" cy="2359521"/>
          </a:xfrm>
          <a:prstGeom prst="rect">
            <a:avLst/>
          </a:prstGeom>
          <a:noFill/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352928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brochiectasis</a:t>
            </a:r>
            <a:r>
              <a:rPr lang="en-US" dirty="0" smtClean="0">
                <a:solidFill>
                  <a:schemeClr val="tx1"/>
                </a:solidFill>
              </a:rPr>
              <a:t>, mucus production increases, the cilia are destroyed or damaged, and areas of the bronchial wall become chronically inflamed and are destroyed 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magingpathways.health.wa.gov.au/includes/images/br_ect/bronchiectasis_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316216" cy="4581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5229493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of a dilated bronchi with florid acute on chronic inflammation of the bronchial wall and surrounding interstitial fibrosis.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72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4929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99592" y="0"/>
            <a:ext cx="7920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Pulmonary embolus and infarction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95536" y="1700808"/>
            <a:ext cx="2520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Hemorrhagic peripheral wedge shaped lesion and thrombus in a branch of pulmonary artery </a:t>
            </a:r>
          </a:p>
        </p:txBody>
      </p:sp>
    </p:spTree>
    <p:extLst>
      <p:ext uri="{BB962C8B-B14F-4D97-AF65-F5344CB8AC3E}">
        <p14:creationId xmlns:p14="http://schemas.microsoft.com/office/powerpoint/2010/main" val="16733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farm4.static.flickr.com/3458/3785988179_2207f4009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056784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7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0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5400" b="1" dirty="0" smtClean="0">
                <a:solidFill>
                  <a:srgbClr val="0000FF"/>
                </a:solidFill>
              </a:rPr>
              <a:t>TWO TYPES of lung carcinoma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NON-SMALL CELL CARCINOMA</a:t>
            </a:r>
          </a:p>
          <a:p>
            <a:pPr lvl="1" eaLnBrk="1" hangingPunct="1"/>
            <a:r>
              <a:rPr lang="en-US" sz="3600" b="1" dirty="0" smtClean="0">
                <a:solidFill>
                  <a:srgbClr val="CC00CC"/>
                </a:solidFill>
              </a:rPr>
              <a:t>SQUAMOUS CELL CARCINOMA</a:t>
            </a:r>
          </a:p>
          <a:p>
            <a:pPr lvl="1" eaLnBrk="1" hangingPunct="1"/>
            <a:r>
              <a:rPr lang="en-US" sz="3600" b="1" dirty="0" smtClean="0">
                <a:solidFill>
                  <a:srgbClr val="CC00CC"/>
                </a:solidFill>
              </a:rPr>
              <a:t>ADENOCARCINOMA</a:t>
            </a:r>
          </a:p>
          <a:p>
            <a:pPr lvl="1" eaLnBrk="1" hangingPunct="1"/>
            <a:r>
              <a:rPr lang="en-US" sz="3600" b="1" dirty="0" smtClean="0">
                <a:solidFill>
                  <a:srgbClr val="CC00CC"/>
                </a:solidFill>
              </a:rPr>
              <a:t>LARGE CELL CARCINOMA</a:t>
            </a:r>
          </a:p>
          <a:p>
            <a:pPr lvl="1" eaLnBrk="1" hangingPunct="1">
              <a:buFontTx/>
              <a:buNone/>
            </a:pPr>
            <a:endParaRPr lang="en-US" sz="3600" b="1" dirty="0" smtClean="0">
              <a:solidFill>
                <a:srgbClr val="CC00CC"/>
              </a:solidFill>
            </a:endParaRPr>
          </a:p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SMALL CELL CARCINOMA</a:t>
            </a: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0"/>
          <p:cNvSpPr txBox="1">
            <a:spLocks noChangeArrowheads="1"/>
          </p:cNvSpPr>
          <p:nvPr/>
        </p:nvSpPr>
        <p:spPr bwMode="auto">
          <a:xfrm>
            <a:off x="0" y="0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SYSTEMIC effects of LUNG CANCER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(PARA-NEOPLASTIC SYNDROMES)~ 5%</a:t>
            </a:r>
          </a:p>
        </p:txBody>
      </p:sp>
      <p:sp>
        <p:nvSpPr>
          <p:cNvPr id="117763" name="Text Box 32"/>
          <p:cNvSpPr txBox="1">
            <a:spLocks noChangeArrowheads="1"/>
          </p:cNvSpPr>
          <p:nvPr/>
        </p:nvSpPr>
        <p:spPr bwMode="auto">
          <a:xfrm>
            <a:off x="381000" y="1371600"/>
            <a:ext cx="7772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ADH (hyponatremia)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ACTH (Cushing)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PTH (Hyper-CA)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CALCITONIN (Hypo-CA)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GONADOTROPINS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SEROTONIN/BRADYKININ</a:t>
            </a:r>
          </a:p>
        </p:txBody>
      </p:sp>
    </p:spTree>
    <p:extLst>
      <p:ext uri="{BB962C8B-B14F-4D97-AF65-F5344CB8AC3E}">
        <p14:creationId xmlns:p14="http://schemas.microsoft.com/office/powerpoint/2010/main" val="33954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60198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56176" y="836712"/>
            <a:ext cx="2987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classical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starting in a large bronchus centrally, with bronchial obstruction.</a:t>
            </a:r>
          </a:p>
          <a:p>
            <a:r>
              <a:rPr lang="en-US" sz="2800" dirty="0" err="1" smtClean="0"/>
              <a:t>Adenocarcinomas</a:t>
            </a:r>
            <a:r>
              <a:rPr lang="en-US" sz="2800" dirty="0" smtClean="0"/>
              <a:t> tend to be more peripheral and sometimes associated with scar</a:t>
            </a:r>
          </a:p>
        </p:txBody>
      </p:sp>
    </p:spTree>
    <p:extLst>
      <p:ext uri="{BB962C8B-B14F-4D97-AF65-F5344CB8AC3E}">
        <p14:creationId xmlns:p14="http://schemas.microsoft.com/office/powerpoint/2010/main" val="35726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60648"/>
            <a:ext cx="424338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29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Documents and Settings\Mr. Amer Shafie\Desktop\slides for practical classes\A 4       54\38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7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1/NEO0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6217" r="6217"/>
          <a:stretch>
            <a:fillRect/>
          </a:stretch>
        </p:blipFill>
        <p:spPr bwMode="auto">
          <a:xfrm>
            <a:off x="785786" y="285728"/>
            <a:ext cx="7929618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Mr. Amer Shafie\Desktop\slides for practical classes\A 4       54\38 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199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7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Squamous cell carcinoma of the lung: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7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one small bronchus and tumour masses: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57188" y="1885950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consists of </a:t>
            </a:r>
            <a:r>
              <a:rPr lang="en-US" sz="2800" dirty="0" err="1">
                <a:latin typeface="Franklin Gothic Demi" pitchFamily="34" charset="0"/>
              </a:rPr>
              <a:t>trabeculate</a:t>
            </a:r>
            <a:r>
              <a:rPr lang="en-US" sz="2800" dirty="0">
                <a:latin typeface="Franklin Gothic Demi" pitchFamily="34" charset="0"/>
              </a:rPr>
              <a:t> and sheets of moderately differentiated </a:t>
            </a:r>
            <a:r>
              <a:rPr lang="en-US" sz="2800" dirty="0" err="1">
                <a:latin typeface="Franklin Gothic Demi" pitchFamily="34" charset="0"/>
              </a:rPr>
              <a:t>squamous</a:t>
            </a:r>
            <a:r>
              <a:rPr lang="en-US" sz="2800" dirty="0">
                <a:latin typeface="Franklin Gothic Demi" pitchFamily="34" charset="0"/>
              </a:rPr>
              <a:t> cells with little connective tissue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Neoplastic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squamous</a:t>
            </a:r>
            <a:r>
              <a:rPr lang="en-US" sz="2800" dirty="0">
                <a:latin typeface="Franklin Gothic Demi" pitchFamily="34" charset="0"/>
              </a:rPr>
              <a:t> cells show </a:t>
            </a:r>
            <a:r>
              <a:rPr lang="en-US" sz="2800" dirty="0" err="1">
                <a:latin typeface="Franklin Gothic Demi" pitchFamily="34" charset="0"/>
              </a:rPr>
              <a:t>pleomorphism</a:t>
            </a:r>
            <a:r>
              <a:rPr lang="en-US" sz="2800" dirty="0">
                <a:latin typeface="Franklin Gothic Demi" pitchFamily="34" charset="0"/>
              </a:rPr>
              <a:t>, </a:t>
            </a:r>
            <a:r>
              <a:rPr lang="en-US" sz="2800" dirty="0" err="1" smtClean="0">
                <a:latin typeface="Franklin Gothic Demi" pitchFamily="34" charset="0"/>
              </a:rPr>
              <a:t>hyperchromasia</a:t>
            </a:r>
            <a:r>
              <a:rPr lang="en-US" sz="2800" dirty="0" smtClean="0">
                <a:latin typeface="Franklin Gothic Demi" pitchFamily="34" charset="0"/>
              </a:rPr>
              <a:t>, </a:t>
            </a:r>
            <a:r>
              <a:rPr lang="en-US" sz="2800" dirty="0">
                <a:latin typeface="Franklin Gothic Demi" pitchFamily="34" charset="0"/>
              </a:rPr>
              <a:t>individual cell </a:t>
            </a:r>
            <a:r>
              <a:rPr lang="en-US" sz="2800" dirty="0" err="1">
                <a:latin typeface="Franklin Gothic Demi" pitchFamily="34" charset="0"/>
              </a:rPr>
              <a:t>keratinization</a:t>
            </a:r>
            <a:r>
              <a:rPr lang="en-US" sz="2800" dirty="0">
                <a:latin typeface="Franklin Gothic Demi" pitchFamily="34" charset="0"/>
              </a:rPr>
              <a:t>, mitoses and areas of necrosis.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Peribronchial</a:t>
            </a:r>
            <a:r>
              <a:rPr lang="en-US" sz="2800" dirty="0">
                <a:latin typeface="Franklin Gothic Demi" pitchFamily="34" charset="0"/>
              </a:rPr>
              <a:t> and </a:t>
            </a:r>
            <a:r>
              <a:rPr lang="en-US" sz="2800" dirty="0" err="1">
                <a:latin typeface="Franklin Gothic Demi" pitchFamily="34" charset="0"/>
              </a:rPr>
              <a:t>perivascular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lymphatics</a:t>
            </a:r>
            <a:r>
              <a:rPr lang="en-US" sz="2800" dirty="0">
                <a:latin typeface="Franklin Gothic Demi" pitchFamily="34" charset="0"/>
              </a:rPr>
              <a:t> are occluded by </a:t>
            </a: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cells.</a:t>
            </a:r>
          </a:p>
        </p:txBody>
      </p:sp>
    </p:spTree>
    <p:extLst>
      <p:ext uri="{BB962C8B-B14F-4D97-AF65-F5344CB8AC3E}">
        <p14:creationId xmlns:p14="http://schemas.microsoft.com/office/powerpoint/2010/main" val="2584333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Mr. Amer Shafie\Desktop\slides for practical classes\A 4       54\35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5929322" y="292893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28596" y="3929066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357686" y="185736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802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280988"/>
            <a:ext cx="1985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000" dirty="0" err="1"/>
              <a:t>Adenocarcinoma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8325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424613" y="207963"/>
            <a:ext cx="194848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dirty="0" err="1" smtClean="0"/>
              <a:t>Adenocarcinoma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91589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Adenocarcinoma, microscopic</a:t>
            </a:r>
          </a:p>
        </p:txBody>
      </p:sp>
      <p:pic>
        <p:nvPicPr>
          <p:cNvPr id="5" name="Picture 4" descr="307D209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"/>
            <a:ext cx="905700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8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HO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Adenocarcinoma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6124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moderately differentiated malignant glands lined by </a:t>
            </a:r>
            <a:r>
              <a:rPr lang="en-US" sz="2000" dirty="0" err="1" smtClean="0"/>
              <a:t>pleomorphic</a:t>
            </a:r>
            <a:r>
              <a:rPr lang="en-US" sz="2000" dirty="0" smtClean="0"/>
              <a:t> and </a:t>
            </a:r>
            <a:r>
              <a:rPr lang="en-US" sz="2000" dirty="0" err="1" smtClean="0"/>
              <a:t>hyperchromatic</a:t>
            </a:r>
            <a:r>
              <a:rPr lang="en-US" sz="2000" dirty="0" smtClean="0"/>
              <a:t> malignant cells showing conspicuous nucleoli . Note the presence of tissue </a:t>
            </a:r>
            <a:r>
              <a:rPr lang="en-US" sz="2000" dirty="0" err="1" smtClean="0"/>
              <a:t>desmoplasia</a:t>
            </a:r>
            <a:r>
              <a:rPr lang="en-US" sz="2000" dirty="0" smtClean="0"/>
              <a:t> around the </a:t>
            </a:r>
            <a:r>
              <a:rPr lang="en-US" sz="2000" dirty="0" err="1" smtClean="0"/>
              <a:t>neoplastic</a:t>
            </a:r>
            <a:r>
              <a:rPr lang="en-US" sz="2000" dirty="0" smtClean="0"/>
              <a:t> glands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09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B0F0"/>
                </a:solidFill>
              </a:rPr>
              <a:t>Small-cell carcinoma, microscopic</a:t>
            </a:r>
          </a:p>
        </p:txBody>
      </p:sp>
      <p:pic>
        <p:nvPicPr>
          <p:cNvPr id="4" name="Picture 3" descr="56116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2400" y="0"/>
            <a:ext cx="89153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55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O 26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39552" y="0"/>
            <a:ext cx="813690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Small cell 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558923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tumor shows clusters of malignant cells which are small , </a:t>
            </a:r>
            <a:r>
              <a:rPr lang="en-US" sz="2000" b="1" dirty="0" smtClean="0"/>
              <a:t>round </a:t>
            </a:r>
            <a:r>
              <a:rPr lang="en-US" sz="2000" dirty="0" smtClean="0"/>
              <a:t>, oval or </a:t>
            </a:r>
            <a:r>
              <a:rPr lang="en-US" sz="2000" b="1" dirty="0" smtClean="0"/>
              <a:t>spindle shaped </a:t>
            </a:r>
            <a:r>
              <a:rPr lang="en-US" sz="2000" dirty="0" smtClean="0"/>
              <a:t>with prominent </a:t>
            </a:r>
            <a:r>
              <a:rPr lang="en-US" sz="2000" b="1" dirty="0" smtClean="0"/>
              <a:t>nuclear molding </a:t>
            </a:r>
            <a:r>
              <a:rPr lang="en-US" sz="2000" dirty="0" smtClean="0"/>
              <a:t>, finely granular nuclear chromatin (</a:t>
            </a:r>
            <a:r>
              <a:rPr lang="en-US" sz="2000" b="1" dirty="0" smtClean="0"/>
              <a:t>salt and pepper pattern </a:t>
            </a:r>
            <a:r>
              <a:rPr lang="en-US" sz="2000" dirty="0" smtClean="0"/>
              <a:t>) , </a:t>
            </a:r>
            <a:r>
              <a:rPr lang="en-US" sz="2000" b="1" dirty="0" smtClean="0"/>
              <a:t>high mitotic count.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674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0000FF"/>
                </a:solidFill>
              </a:rPr>
              <a:t>METASTATIC TUMORS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CC00CC"/>
                </a:solidFill>
              </a:rPr>
              <a:t>LUNG is the </a:t>
            </a:r>
            <a:r>
              <a:rPr lang="en-US" sz="4000" b="1" smtClean="0">
                <a:solidFill>
                  <a:srgbClr val="FF0000"/>
                </a:solidFill>
              </a:rPr>
              <a:t>MOST COMMON</a:t>
            </a:r>
            <a:r>
              <a:rPr lang="en-US" sz="4000" b="1" smtClean="0">
                <a:solidFill>
                  <a:srgbClr val="CC00CC"/>
                </a:solidFill>
              </a:rPr>
              <a:t> site for all metastatic tumors, regardless of site of origin</a:t>
            </a:r>
          </a:p>
          <a:p>
            <a:pPr eaLnBrk="1" hangingPunct="1"/>
            <a:r>
              <a:rPr lang="en-US" sz="4000" b="1" smtClean="0">
                <a:solidFill>
                  <a:srgbClr val="CC00CC"/>
                </a:solidFill>
              </a:rPr>
              <a:t>It is the site of </a:t>
            </a:r>
            <a:r>
              <a:rPr lang="en-US" sz="4000" b="1" smtClean="0">
                <a:solidFill>
                  <a:srgbClr val="FF0000"/>
                </a:solidFill>
              </a:rPr>
              <a:t>FIRST CHOICE for metastatic sarcomas</a:t>
            </a:r>
            <a:r>
              <a:rPr lang="en-US" sz="4000" b="1" smtClean="0">
                <a:solidFill>
                  <a:srgbClr val="CC00CC"/>
                </a:solidFill>
              </a:rPr>
              <a:t> for purely anatomic reasons!</a:t>
            </a:r>
          </a:p>
        </p:txBody>
      </p:sp>
    </p:spTree>
    <p:extLst>
      <p:ext uri="{BB962C8B-B14F-4D97-AF65-F5344CB8AC3E}">
        <p14:creationId xmlns:p14="http://schemas.microsoft.com/office/powerpoint/2010/main" val="216805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Mr. Amer Shafie\Desktop\slides for practical classes\A 4       54\35 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785786" y="5429264"/>
            <a:ext cx="12858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LUNG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611563" cy="54864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600200" y="58674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075240" cy="92211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Metastases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105835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Here are larger but still variably-sized nodules of metastatic carcinoma in 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"/>
            <a:ext cx="460851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18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Lobar 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diffuse consolidation: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57188" y="2249488"/>
            <a:ext cx="82153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All the alveoli are filled with fibrinous exudate containing fibrin threads, polymorphs, macrophages and red cells.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walls are congested.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Pleura is covered by fibrinous exudate.</a:t>
            </a:r>
          </a:p>
        </p:txBody>
      </p:sp>
    </p:spTree>
    <p:extLst>
      <p:ext uri="{BB962C8B-B14F-4D97-AF65-F5344CB8AC3E}">
        <p14:creationId xmlns:p14="http://schemas.microsoft.com/office/powerpoint/2010/main" val="3366401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7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cute bronchopneum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104456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5301207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cut surface shows </a:t>
            </a:r>
            <a:r>
              <a:rPr lang="en-US" sz="2400" b="1" dirty="0" smtClean="0">
                <a:solidFill>
                  <a:srgbClr val="FF0000"/>
                </a:solidFill>
              </a:rPr>
              <a:t>patchy lung  consolidation </a:t>
            </a:r>
            <a:r>
              <a:rPr lang="en-US" sz="2400" dirty="0" smtClean="0"/>
              <a:t>with firm white 3 – 6 mm patches involving the entire left lung.</a:t>
            </a:r>
            <a:br>
              <a:rPr lang="en-US" sz="2400" dirty="0" smtClean="0"/>
            </a:br>
            <a:r>
              <a:rPr lang="en-US" sz="2400" dirty="0" smtClean="0"/>
              <a:t>The lower lobe appears to be congested.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04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971</Words>
  <Application>Microsoft Office PowerPoint</Application>
  <PresentationFormat>On-screen Show (4:3)</PresentationFormat>
  <Paragraphs>151</Paragraphs>
  <Slides>61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Respiratory practical Revision  Dr. Shaesta Naseem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Lobar pneumonia: Section of the lung shows diffuse consolidation: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Bronchopneumonia: Section of the lung shows foci of inflammatory consolidation surrounding bronchioles:</vt:lpstr>
      <vt:lpstr>PowerPoint Presentation</vt:lpstr>
      <vt:lpstr>PowerPoint Presentation</vt:lpstr>
      <vt:lpstr>PowerPoint Presentation</vt:lpstr>
      <vt:lpstr>PowerPoint Presentation</vt:lpstr>
      <vt:lpstr>Tuberculous Granulomas</vt:lpstr>
      <vt:lpstr>PowerPoint Presentation</vt:lpstr>
      <vt:lpstr>PowerPoint Presentation</vt:lpstr>
      <vt:lpstr>PowerPoint Presentation</vt:lpstr>
      <vt:lpstr>Miliary tuberculosis of the lung : </vt:lpstr>
      <vt:lpstr>PowerPoint Presentation</vt:lpstr>
      <vt:lpstr>Emphysema</vt:lpstr>
      <vt:lpstr>Panacinar emphysema </vt:lpstr>
      <vt:lpstr>PowerPoint Presentation</vt:lpstr>
      <vt:lpstr> EMPHYSEMA (LUNG)</vt:lpstr>
      <vt:lpstr>PowerPoint Presentation</vt:lpstr>
      <vt:lpstr>PowerPoint Presentation</vt:lpstr>
      <vt:lpstr>Emphysema: Section of lung shows: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TYPES of lung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Squamous cell carcinoma of the lung: Section of the lung shows one small bronchus and tumour masses: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METASTATIC TUMORS</vt:lpstr>
      <vt:lpstr>Metastases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practical  Dr. Shaesta Naseem 10-2-12</dc:title>
  <dc:creator>user</dc:creator>
  <cp:lastModifiedBy>user</cp:lastModifiedBy>
  <cp:revision>5</cp:revision>
  <dcterms:created xsi:type="dcterms:W3CDTF">2013-02-09T16:31:32Z</dcterms:created>
  <dcterms:modified xsi:type="dcterms:W3CDTF">2013-02-24T16:28:01Z</dcterms:modified>
</cp:coreProperties>
</file>