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62" r:id="rId2"/>
    <p:sldId id="328" r:id="rId3"/>
    <p:sldId id="263" r:id="rId4"/>
    <p:sldId id="264" r:id="rId5"/>
    <p:sldId id="273" r:id="rId6"/>
    <p:sldId id="336" r:id="rId7"/>
    <p:sldId id="265" r:id="rId8"/>
    <p:sldId id="305" r:id="rId9"/>
    <p:sldId id="334" r:id="rId10"/>
    <p:sldId id="269" r:id="rId11"/>
    <p:sldId id="306" r:id="rId12"/>
    <p:sldId id="330" r:id="rId13"/>
    <p:sldId id="331" r:id="rId14"/>
    <p:sldId id="332" r:id="rId15"/>
    <p:sldId id="309" r:id="rId16"/>
    <p:sldId id="333" r:id="rId17"/>
    <p:sldId id="335" r:id="rId18"/>
    <p:sldId id="288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000000"/>
    <a:srgbClr val="FF66FF"/>
    <a:srgbClr val="FFFF99"/>
    <a:srgbClr val="FFFFCC"/>
    <a:srgbClr val="FF3300"/>
    <a:srgbClr val="FFFF00"/>
    <a:srgbClr val="FFCCFF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35B39F0-8711-463B-ACD2-A1CB1F0EB087}" type="datetimeFigureOut">
              <a:rPr lang="en-US"/>
              <a:pPr>
                <a:defRPr/>
              </a:pPr>
              <a:t>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A25B1D-BD26-4892-AF5A-84908BE81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9907D7-DB51-40BA-8398-F33CCC0313F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25B1D-BD26-4892-AF5A-84908BE8196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C5A16-6F50-4005-A31F-27BE57ABB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29E10-79A4-4C44-B2AA-C61A3972C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42A01-7EF4-4D59-ABA8-B2468BD54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EA6C5-4F18-40AD-A308-2983D6051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A53F1-ACEA-4D82-8812-1F1F51EBE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41229-EA99-49DC-AD3A-F2A3591AE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01212-3323-4B2D-A7EF-FC5D41AA8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0B333-1BA3-47E2-A67F-7BA2CE609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6738A-713B-4AF9-975B-20B511BF8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B9F5C-DF07-4600-9F6D-3B2805BE7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E4864-3F8A-4AE2-944C-485A97583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3D547-2FBC-4EA5-915F-82F3E74D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C922968-0E6D-47F6-8D74-C6F2C2C80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asomoto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828800"/>
            <a:ext cx="9144000" cy="1905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FFFF99"/>
                </a:solidFill>
                <a:latin typeface="Eras Bold ITC" pitchFamily="34" charset="0"/>
                <a:cs typeface="Aharoni" pitchFamily="2" charset="-79"/>
              </a:rPr>
              <a:t>Nose, Nasal cavity, </a:t>
            </a:r>
            <a:br>
              <a:rPr lang="en-US" sz="4800" dirty="0" smtClean="0">
                <a:solidFill>
                  <a:srgbClr val="FFFF99"/>
                </a:solidFill>
                <a:latin typeface="Eras Bold ITC" pitchFamily="34" charset="0"/>
                <a:cs typeface="Aharoni" pitchFamily="2" charset="-79"/>
              </a:rPr>
            </a:br>
            <a:r>
              <a:rPr lang="en-US" sz="4800" dirty="0" err="1" smtClean="0">
                <a:solidFill>
                  <a:srgbClr val="FFFF99"/>
                </a:solidFill>
                <a:latin typeface="Eras Bold ITC" pitchFamily="34" charset="0"/>
                <a:cs typeface="Aharoni" pitchFamily="2" charset="-79"/>
              </a:rPr>
              <a:t>Paranasal</a:t>
            </a:r>
            <a:r>
              <a:rPr lang="en-US" sz="4800" dirty="0" smtClean="0">
                <a:solidFill>
                  <a:srgbClr val="FFFF99"/>
                </a:solidFill>
                <a:latin typeface="Eras Bold ITC" pitchFamily="34" charset="0"/>
                <a:cs typeface="Aharoni" pitchFamily="2" charset="-79"/>
              </a:rPr>
              <a:t> Sinuses &amp; Pharynx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4800600"/>
            <a:ext cx="682270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Dr.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Zeenat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Zaidi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    Dr.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Essam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Eldin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Salama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C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uhaus 93" pitchFamily="82" charset="0"/>
            </a:endParaRPr>
          </a:p>
          <a:p>
            <a:pPr algn="ctr"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C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Anatomy Department </a:t>
            </a:r>
            <a:endParaRPr lang="en-US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auhaus 93" pitchFamily="82" charset="0"/>
            </a:endParaRPr>
          </a:p>
        </p:txBody>
      </p:sp>
      <p:pic>
        <p:nvPicPr>
          <p:cNvPr id="4" name="Picture 4" descr="Bismillah_4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685800"/>
            <a:ext cx="1447800" cy="35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rgbClr val="FFFFCC"/>
                </a:solidFill>
                <a:latin typeface="Arial Rounded MT Bold" pitchFamily="34" charset="0"/>
              </a:rPr>
              <a:t>Paranasal</a:t>
            </a:r>
            <a:r>
              <a:rPr lang="en-US" sz="3600" dirty="0" smtClean="0">
                <a:solidFill>
                  <a:srgbClr val="FFFFCC"/>
                </a:solidFill>
                <a:latin typeface="Arial Rounded MT Bold" pitchFamily="34" charset="0"/>
              </a:rPr>
              <a:t> Sinuses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990600"/>
            <a:ext cx="4572000" cy="32004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Air filled cavities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located in the bones around the nasal cavity (</a:t>
            </a:r>
            <a:r>
              <a:rPr lang="en-US" sz="2400" dirty="0" err="1" smtClean="0">
                <a:solidFill>
                  <a:srgbClr val="FF66FF"/>
                </a:solidFill>
                <a:latin typeface="Tahoma" pitchFamily="34" charset="0"/>
                <a:cs typeface="Tahoma" pitchFamily="34" charset="0"/>
              </a:rPr>
              <a:t>ethmoid</a:t>
            </a:r>
            <a:r>
              <a:rPr lang="en-US" sz="2400" dirty="0" smtClean="0">
                <a:solidFill>
                  <a:srgbClr val="FF66FF"/>
                </a:solidFill>
                <a:latin typeface="Tahoma" pitchFamily="34" charset="0"/>
                <a:cs typeface="Tahoma" pitchFamily="34" charset="0"/>
              </a:rPr>
              <a:t>, sphenoid, frontal bones &amp; maxillae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n-US" sz="2400" dirty="0" smtClean="0">
                <a:solidFill>
                  <a:srgbClr val="FF66FF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Lined by respiratory mucosa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which is continuous with the mucosa of the nasal cavity.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Drain into the nasal cavity.</a:t>
            </a:r>
            <a:endParaRPr lang="en-US" sz="2400" dirty="0" smtClean="0"/>
          </a:p>
          <a:p>
            <a:pPr eaLnBrk="1" hangingPunct="1">
              <a:buNone/>
              <a:defRPr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364" name="ClipArt Placeholder 6" descr="pn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3455" t="12704" r="2000" b="3380"/>
          <a:stretch>
            <a:fillRect/>
          </a:stretch>
        </p:blipFill>
        <p:spPr>
          <a:xfrm>
            <a:off x="4953000" y="1066800"/>
            <a:ext cx="3962400" cy="3048000"/>
          </a:xfrm>
          <a:noFill/>
        </p:spPr>
      </p:pic>
      <p:sp>
        <p:nvSpPr>
          <p:cNvPr id="5" name="Rectangle 3"/>
          <p:cNvSpPr txBox="1">
            <a:spLocks noRot="1" noChangeArrowheads="1"/>
          </p:cNvSpPr>
          <p:nvPr/>
        </p:nvSpPr>
        <p:spPr bwMode="auto">
          <a:xfrm>
            <a:off x="304800" y="4267200"/>
            <a:ext cx="86106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Functions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Lighten the skull.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Act as resonant chambers for speech.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Air conditioning: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The respiratory mucosal lining helps in warming, cleaning and moistening the incoming air.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CC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Pharynx</a:t>
            </a:r>
          </a:p>
        </p:txBody>
      </p:sp>
      <p:sp>
        <p:nvSpPr>
          <p:cNvPr id="4099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762000"/>
            <a:ext cx="8534400" cy="9906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Muscular tube lying behind the </a:t>
            </a:r>
            <a:r>
              <a:rPr lang="en-US" sz="2000" dirty="0" smtClean="0">
                <a:solidFill>
                  <a:srgbClr val="FF0066"/>
                </a:solidFill>
              </a:rPr>
              <a:t>nasal cavity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66"/>
                </a:solidFill>
              </a:rPr>
              <a:t>oral cavity </a:t>
            </a:r>
            <a:r>
              <a:rPr lang="en-US" sz="2000" dirty="0" smtClean="0"/>
              <a:t>&amp; </a:t>
            </a:r>
            <a:r>
              <a:rPr lang="en-US" sz="2000" dirty="0" smtClean="0">
                <a:solidFill>
                  <a:srgbClr val="FF0066"/>
                </a:solidFill>
              </a:rPr>
              <a:t>larynx.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/>
              <a:t>Extends </a:t>
            </a:r>
            <a:r>
              <a:rPr lang="en-US" sz="2000" dirty="0" smtClean="0">
                <a:solidFill>
                  <a:srgbClr val="FF0066"/>
                </a:solidFill>
              </a:rPr>
              <a:t>from the base of the skull to level of the 6</a:t>
            </a:r>
            <a:r>
              <a:rPr lang="en-US" sz="2000" baseline="30000" dirty="0" smtClean="0">
                <a:solidFill>
                  <a:srgbClr val="FF0066"/>
                </a:solidFill>
              </a:rPr>
              <a:t>th</a:t>
            </a:r>
            <a:r>
              <a:rPr lang="en-US" sz="2000" dirty="0" smtClean="0">
                <a:solidFill>
                  <a:srgbClr val="FF0066"/>
                </a:solidFill>
              </a:rPr>
              <a:t> cervical vertebra</a:t>
            </a:r>
            <a:r>
              <a:rPr lang="en-US" sz="2000" dirty="0" smtClean="0"/>
              <a:t>, where it is continuous with the esophagus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16388" name="Picture 5" descr="C:\Documents and Settings\user\My Documents\My Pictures\pharynx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3127" t="1723" r="7413" b="28500"/>
          <a:stretch>
            <a:fillRect/>
          </a:stretch>
        </p:blipFill>
        <p:spPr>
          <a:xfrm>
            <a:off x="5105400" y="1981200"/>
            <a:ext cx="3812510" cy="4038600"/>
          </a:xfrm>
          <a:noFill/>
        </p:spPr>
      </p:pic>
      <p:sp>
        <p:nvSpPr>
          <p:cNvPr id="16389" name="TextBox 11"/>
          <p:cNvSpPr txBox="1">
            <a:spLocks noChangeArrowheads="1"/>
          </p:cNvSpPr>
          <p:nvPr/>
        </p:nvSpPr>
        <p:spPr bwMode="auto">
          <a:xfrm>
            <a:off x="5715000" y="2895600"/>
            <a:ext cx="121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Nasal cavity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16392" name="Straight Arrow Connector 12"/>
          <p:cNvCxnSpPr>
            <a:cxnSpLocks noChangeShapeType="1"/>
          </p:cNvCxnSpPr>
          <p:nvPr/>
        </p:nvCxnSpPr>
        <p:spPr bwMode="auto">
          <a:xfrm>
            <a:off x="7467600" y="3200400"/>
            <a:ext cx="152400" cy="1905000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6393" name="TextBox 12"/>
          <p:cNvSpPr txBox="1">
            <a:spLocks noChangeArrowheads="1"/>
          </p:cNvSpPr>
          <p:nvPr/>
        </p:nvSpPr>
        <p:spPr bwMode="auto">
          <a:xfrm rot="5400000">
            <a:off x="7011888" y="5180112"/>
            <a:ext cx="76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larynx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99250" y="3048000"/>
            <a:ext cx="880369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Naso</a:t>
            </a:r>
            <a:r>
              <a:rPr 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pharynx</a:t>
            </a:r>
            <a:endParaRPr lang="en-US" sz="1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1000" y="3886200"/>
            <a:ext cx="880369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Oro-</a:t>
            </a:r>
          </a:p>
          <a:p>
            <a:r>
              <a:rPr 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pharynx</a:t>
            </a:r>
            <a:endParaRPr lang="en-US" sz="1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24800" y="4572000"/>
            <a:ext cx="949299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Laryngo</a:t>
            </a:r>
            <a:r>
              <a:rPr 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pharynx</a:t>
            </a:r>
            <a:endParaRPr lang="en-US" sz="1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5638800"/>
            <a:ext cx="114807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Esophagus</a:t>
            </a:r>
            <a:endParaRPr lang="en-US" sz="1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rot="10800000" flipV="1">
            <a:off x="7467692" y="3428999"/>
            <a:ext cx="533308" cy="1546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7467600" y="4191000"/>
            <a:ext cx="533400" cy="1494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7543800" y="4876800"/>
            <a:ext cx="381000" cy="717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6629400" y="5562600"/>
            <a:ext cx="114300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11"/>
          <p:cNvSpPr txBox="1">
            <a:spLocks noChangeArrowheads="1"/>
          </p:cNvSpPr>
          <p:nvPr/>
        </p:nvSpPr>
        <p:spPr bwMode="auto">
          <a:xfrm>
            <a:off x="5867400" y="3962400"/>
            <a:ext cx="121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Oral cavity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1" name="Rectangle 5"/>
          <p:cNvSpPr txBox="1">
            <a:spLocks noRot="1" noChangeArrowheads="1"/>
          </p:cNvSpPr>
          <p:nvPr/>
        </p:nvSpPr>
        <p:spPr bwMode="auto">
          <a:xfrm>
            <a:off x="304800" y="1828800"/>
            <a:ext cx="4724400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Divided into three parts: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Nasopharynx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: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Superior part, communicates with the nasal cavity through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posterior nasal apertures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Oropharynx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: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Middle part, communicates with the oral cavity through the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oro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-pharyngeal isthmus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Laryngopharynx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: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Inferior part, communicates with the larynx  through the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laryngeal inlet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" y="228600"/>
            <a:ext cx="9144000" cy="533400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rgbClr val="FF99FF"/>
                </a:solidFill>
                <a:latin typeface="Arial Rounded MT Bold" pitchFamily="34" charset="0"/>
              </a:rPr>
              <a:t>Nasopharynx</a:t>
            </a:r>
            <a:endParaRPr lang="en-US" sz="3600" dirty="0" smtClean="0">
              <a:solidFill>
                <a:srgbClr val="FF99FF"/>
              </a:solidFill>
              <a:latin typeface="Arial Rounded MT Bold" pitchFamily="34" charset="0"/>
            </a:endParaRPr>
          </a:p>
        </p:txBody>
      </p:sp>
      <p:sp>
        <p:nvSpPr>
          <p:cNvPr id="1331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914400"/>
            <a:ext cx="4343400" cy="5638800"/>
          </a:xfrm>
          <a:ln>
            <a:solidFill>
              <a:srgbClr val="000000"/>
            </a:solidFill>
          </a:ln>
        </p:spPr>
        <p:txBody>
          <a:bodyPr/>
          <a:lstStyle/>
          <a:p>
            <a:pPr marL="342900" lvl="2" indent="-342900" eaLnBrk="1" hangingPunct="1">
              <a:defRPr/>
            </a:pPr>
            <a:r>
              <a:rPr lang="en-US" dirty="0" smtClean="0"/>
              <a:t>Extends from the base of skull to the soft palate.</a:t>
            </a:r>
          </a:p>
          <a:p>
            <a:pPr eaLnBrk="1" hangingPunct="1">
              <a:defRPr/>
            </a:pPr>
            <a:r>
              <a:rPr lang="en-US" sz="2400" dirty="0" smtClean="0"/>
              <a:t>Contains </a:t>
            </a:r>
            <a:r>
              <a:rPr lang="en-US" sz="2400" dirty="0" smtClean="0">
                <a:solidFill>
                  <a:srgbClr val="FF0000"/>
                </a:solidFill>
              </a:rPr>
              <a:t>Pharyngeal tonsils </a:t>
            </a:r>
            <a:r>
              <a:rPr lang="en-US" sz="2400" dirty="0" smtClean="0"/>
              <a:t>(</a:t>
            </a:r>
            <a:r>
              <a:rPr lang="en-US" sz="2400" dirty="0" err="1" smtClean="0"/>
              <a:t>adenoides</a:t>
            </a:r>
            <a:r>
              <a:rPr lang="en-US" sz="2400" dirty="0" smtClean="0"/>
              <a:t>) in its roof.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Lateral wall shows: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 smtClean="0"/>
              <a:t>Opening of </a:t>
            </a:r>
            <a:r>
              <a:rPr lang="en-US" sz="2400" dirty="0" smtClean="0">
                <a:solidFill>
                  <a:srgbClr val="FF0000"/>
                </a:solidFill>
              </a:rPr>
              <a:t>auditory tube.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Tubal elevation </a:t>
            </a:r>
            <a:r>
              <a:rPr lang="en-US" sz="2400" dirty="0" smtClean="0"/>
              <a:t>(produced by posterior margin of the auditory tube).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Tubal tonsil.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 err="1" smtClean="0">
                <a:solidFill>
                  <a:srgbClr val="FF0000"/>
                </a:solidFill>
              </a:rPr>
              <a:t>Salpingopharyngeal</a:t>
            </a:r>
            <a:r>
              <a:rPr lang="en-US" sz="2400" dirty="0" smtClean="0">
                <a:solidFill>
                  <a:srgbClr val="FF0000"/>
                </a:solidFill>
              </a:rPr>
              <a:t> fold </a:t>
            </a:r>
            <a:r>
              <a:rPr lang="en-US" sz="2400" dirty="0" smtClean="0"/>
              <a:t>(raised by </a:t>
            </a:r>
            <a:r>
              <a:rPr lang="en-US" sz="2400" dirty="0" err="1" smtClean="0"/>
              <a:t>salpingo-pharyngeus</a:t>
            </a:r>
            <a:r>
              <a:rPr lang="en-US" sz="2400" dirty="0" smtClean="0"/>
              <a:t> muscle).</a:t>
            </a:r>
          </a:p>
        </p:txBody>
      </p:sp>
      <p:pic>
        <p:nvPicPr>
          <p:cNvPr id="9" name="Picture 5" descr="C:\Documents and Settings\user\My Documents\My Pictures\pharynx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3127" t="1723" r="7413" b="28500"/>
          <a:stretch>
            <a:fillRect/>
          </a:stretch>
        </p:blipFill>
        <p:spPr bwMode="auto">
          <a:xfrm>
            <a:off x="4648200" y="990600"/>
            <a:ext cx="429857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>
            <a:stCxn id="17" idx="2"/>
          </p:cNvCxnSpPr>
          <p:nvPr/>
        </p:nvCxnSpPr>
        <p:spPr bwMode="auto">
          <a:xfrm rot="16200000" flipH="1">
            <a:off x="6482150" y="1681550"/>
            <a:ext cx="1170800" cy="495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1"/>
          <p:cNvCxnSpPr>
            <a:stCxn id="20" idx="1"/>
          </p:cNvCxnSpPr>
          <p:nvPr/>
        </p:nvCxnSpPr>
        <p:spPr bwMode="auto">
          <a:xfrm rot="10800000" flipV="1">
            <a:off x="7162800" y="2500700"/>
            <a:ext cx="609600" cy="90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019800" y="1066801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Pharyngeal tonsil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72400" y="23622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Tubal tonsil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29600" y="3048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Tubal elevation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4724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bg2"/>
                </a:solidFill>
              </a:rPr>
              <a:t>Salpingo</a:t>
            </a:r>
            <a:r>
              <a:rPr lang="en-US" sz="1200" b="1" dirty="0" smtClean="0">
                <a:solidFill>
                  <a:schemeClr val="bg2"/>
                </a:solidFill>
              </a:rPr>
              <a:t>-pharyngeal</a:t>
            </a:r>
          </a:p>
          <a:p>
            <a:r>
              <a:rPr lang="en-US" sz="1200" b="1" dirty="0" smtClean="0">
                <a:solidFill>
                  <a:schemeClr val="bg2"/>
                </a:solidFill>
              </a:rPr>
              <a:t>             fold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2667000"/>
            <a:ext cx="304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endParaRPr lang="en-US" sz="2400" b="1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rot="10800000">
            <a:off x="7239000" y="2757100"/>
            <a:ext cx="1143000" cy="5195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5400000" flipH="1" flipV="1">
            <a:off x="5638800" y="3200400"/>
            <a:ext cx="1752600" cy="1447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rgbClr val="FF99FF"/>
                </a:solidFill>
                <a:latin typeface="Arial Rounded MT Bold" pitchFamily="34" charset="0"/>
              </a:rPr>
              <a:t>Oropharynx</a:t>
            </a:r>
            <a:endParaRPr lang="en-US" sz="3600" dirty="0" smtClean="0">
              <a:solidFill>
                <a:srgbClr val="FF99FF"/>
              </a:solidFill>
              <a:latin typeface="Arial Rounded MT Bold" pitchFamily="34" charset="0"/>
            </a:endParaRPr>
          </a:p>
        </p:txBody>
      </p:sp>
      <p:sp>
        <p:nvSpPr>
          <p:cNvPr id="15363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09600" y="914400"/>
            <a:ext cx="3581400" cy="441960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Extends from </a:t>
            </a:r>
            <a:r>
              <a:rPr lang="en-US" sz="2400" dirty="0" smtClean="0">
                <a:solidFill>
                  <a:srgbClr val="FFC000"/>
                </a:solidFill>
              </a:rPr>
              <a:t>soft palate </a:t>
            </a:r>
            <a:r>
              <a:rPr lang="en-US" sz="2400" dirty="0" smtClean="0"/>
              <a:t>to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upper border of epiglottis.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Lateral wall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/>
              <a:t>shows: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 err="1" smtClean="0">
                <a:solidFill>
                  <a:srgbClr val="FF0000"/>
                </a:solidFill>
              </a:rPr>
              <a:t>Palatoglossal</a:t>
            </a:r>
            <a:r>
              <a:rPr lang="en-US" sz="2400" dirty="0" smtClean="0">
                <a:solidFill>
                  <a:srgbClr val="FF0000"/>
                </a:solidFill>
              </a:rPr>
              <a:t> fold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 err="1" smtClean="0">
                <a:solidFill>
                  <a:srgbClr val="FF0000"/>
                </a:solidFill>
              </a:rPr>
              <a:t>Palatopharyngeal</a:t>
            </a:r>
            <a:r>
              <a:rPr lang="en-US" sz="2400" dirty="0" smtClean="0">
                <a:solidFill>
                  <a:srgbClr val="FF0000"/>
                </a:solidFill>
              </a:rPr>
              <a:t> fold.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Palatine tonsil </a:t>
            </a:r>
            <a:r>
              <a:rPr lang="en-US" sz="2400" dirty="0" smtClean="0"/>
              <a:t>located in </a:t>
            </a:r>
            <a:r>
              <a:rPr lang="en-US" sz="2400" dirty="0" smtClean="0">
                <a:solidFill>
                  <a:srgbClr val="FF66FF"/>
                </a:solidFill>
              </a:rPr>
              <a:t>‘</a:t>
            </a:r>
            <a:r>
              <a:rPr lang="en-US" sz="2400" dirty="0" err="1" smtClean="0">
                <a:solidFill>
                  <a:srgbClr val="FF66FF"/>
                </a:solidFill>
              </a:rPr>
              <a:t>tonsillar</a:t>
            </a:r>
            <a:r>
              <a:rPr lang="en-US" sz="2400" dirty="0" smtClean="0">
                <a:solidFill>
                  <a:srgbClr val="FF66FF"/>
                </a:solidFill>
              </a:rPr>
              <a:t> </a:t>
            </a:r>
            <a:r>
              <a:rPr lang="en-US" sz="2400" dirty="0" err="1" smtClean="0">
                <a:solidFill>
                  <a:srgbClr val="FF66FF"/>
                </a:solidFill>
              </a:rPr>
              <a:t>fossa</a:t>
            </a:r>
            <a:r>
              <a:rPr lang="en-US" sz="2400" dirty="0" smtClean="0">
                <a:solidFill>
                  <a:srgbClr val="FF66FF"/>
                </a:solidFill>
              </a:rPr>
              <a:t>’, </a:t>
            </a:r>
            <a:r>
              <a:rPr lang="en-US" sz="2400" dirty="0" smtClean="0"/>
              <a:t>a depression between the two folds</a:t>
            </a:r>
          </a:p>
          <a:p>
            <a:pPr eaLnBrk="1" hangingPunct="1">
              <a:buNone/>
              <a:defRPr/>
            </a:pPr>
            <a:endParaRPr lang="en-US" sz="2800" dirty="0" smtClean="0">
              <a:solidFill>
                <a:srgbClr val="FFC000"/>
              </a:solidFill>
            </a:endParaRPr>
          </a:p>
        </p:txBody>
      </p:sp>
      <p:pic>
        <p:nvPicPr>
          <p:cNvPr id="21508" name="ClipArt Placeholder 7" descr="C:\Documents and Settings\user\My Documents\My Pictures\mn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1363" t="1674" r="587" b="4041"/>
          <a:stretch>
            <a:fillRect/>
          </a:stretch>
        </p:blipFill>
        <p:spPr>
          <a:xfrm>
            <a:off x="4343400" y="914400"/>
            <a:ext cx="4546600" cy="4419600"/>
          </a:xfrm>
          <a:noFill/>
        </p:spPr>
      </p:pic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7315200" y="5410200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/>
              <a:t>Palatoglossal</a:t>
            </a:r>
            <a:endParaRPr lang="en-US" sz="1400" b="1" dirty="0" smtClean="0"/>
          </a:p>
          <a:p>
            <a:pPr algn="ctr"/>
            <a:r>
              <a:rPr lang="en-US" sz="1400" b="1" dirty="0" smtClean="0"/>
              <a:t> </a:t>
            </a:r>
            <a:r>
              <a:rPr lang="en-US" sz="1400" b="1" dirty="0"/>
              <a:t>fold</a:t>
            </a: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4038600" y="548640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err="1" smtClean="0"/>
              <a:t>Palatopharyngeal</a:t>
            </a:r>
            <a:r>
              <a:rPr lang="en-US" sz="1400" b="1" dirty="0" smtClean="0"/>
              <a:t>  </a:t>
            </a:r>
            <a:r>
              <a:rPr lang="en-US" sz="1400" b="1" dirty="0"/>
              <a:t>fold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5867400" y="5410200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Palatine tonsil in </a:t>
            </a:r>
            <a:r>
              <a:rPr lang="en-US" sz="1400" b="1" dirty="0" err="1" smtClean="0"/>
              <a:t>tonsillar</a:t>
            </a:r>
            <a:r>
              <a:rPr lang="en-US" sz="1400" b="1" dirty="0" smtClean="0"/>
              <a:t> </a:t>
            </a:r>
            <a:r>
              <a:rPr lang="en-US" sz="1400" b="1" dirty="0" err="1"/>
              <a:t>fossa</a:t>
            </a:r>
            <a:endParaRPr lang="en-US" sz="1400" b="1" dirty="0"/>
          </a:p>
        </p:txBody>
      </p:sp>
      <p:cxnSp>
        <p:nvCxnSpPr>
          <p:cNvPr id="21512" name="Straight Arrow Connector 9"/>
          <p:cNvCxnSpPr>
            <a:cxnSpLocks noChangeShapeType="1"/>
          </p:cNvCxnSpPr>
          <p:nvPr/>
        </p:nvCxnSpPr>
        <p:spPr bwMode="auto">
          <a:xfrm rot="16200000" flipV="1">
            <a:off x="5905500" y="3543300"/>
            <a:ext cx="2286000" cy="1447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21513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4381500" y="3848100"/>
            <a:ext cx="2133600" cy="1143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21514" name="Straight Arrow Connector 12"/>
          <p:cNvCxnSpPr>
            <a:cxnSpLocks noChangeShapeType="1"/>
          </p:cNvCxnSpPr>
          <p:nvPr/>
        </p:nvCxnSpPr>
        <p:spPr bwMode="auto">
          <a:xfrm flipH="1" flipV="1">
            <a:off x="6172200" y="3276600"/>
            <a:ext cx="381000" cy="2133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rgbClr val="FF99FF"/>
                </a:solidFill>
                <a:latin typeface="Arial Rounded MT Bold" pitchFamily="34" charset="0"/>
              </a:rPr>
              <a:t>Laryngopharynx</a:t>
            </a:r>
            <a:endParaRPr lang="en-US" sz="3600" dirty="0" smtClean="0">
              <a:solidFill>
                <a:srgbClr val="FF99FF"/>
              </a:solidFill>
              <a:latin typeface="Arial Rounded MT Bold" pitchFamily="34" charset="0"/>
            </a:endParaRPr>
          </a:p>
        </p:txBody>
      </p:sp>
      <p:sp>
        <p:nvSpPr>
          <p:cNvPr id="18435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3400" y="1066800"/>
            <a:ext cx="4495800" cy="137160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Extends from </a:t>
            </a:r>
            <a:r>
              <a:rPr lang="en-US" sz="2400" dirty="0" smtClean="0">
                <a:solidFill>
                  <a:srgbClr val="FFC000"/>
                </a:solidFill>
              </a:rPr>
              <a:t>upper border of epiglottis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to </a:t>
            </a:r>
            <a:r>
              <a:rPr lang="en-US" sz="2400" dirty="0" smtClean="0">
                <a:solidFill>
                  <a:srgbClr val="FFC000"/>
                </a:solidFill>
              </a:rPr>
              <a:t>lower border of </a:t>
            </a:r>
            <a:r>
              <a:rPr lang="en-US" sz="2400" dirty="0" err="1" smtClean="0">
                <a:solidFill>
                  <a:srgbClr val="FFC000"/>
                </a:solidFill>
              </a:rPr>
              <a:t>cricoid</a:t>
            </a:r>
            <a:r>
              <a:rPr lang="en-US" sz="2400" dirty="0" smtClean="0">
                <a:solidFill>
                  <a:srgbClr val="FFC000"/>
                </a:solidFill>
              </a:rPr>
              <a:t> cartilage.</a:t>
            </a:r>
          </a:p>
        </p:txBody>
      </p:sp>
      <p:pic>
        <p:nvPicPr>
          <p:cNvPr id="22532" name="ClipArt Placeholder 7" descr="C:\Documents and Settings\user\My Documents\My Pictures\mn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1363" t="1674" r="587" b="4041"/>
          <a:stretch>
            <a:fillRect/>
          </a:stretch>
        </p:blipFill>
        <p:spPr>
          <a:xfrm>
            <a:off x="5410200" y="838200"/>
            <a:ext cx="2895600" cy="2591873"/>
          </a:xfrm>
          <a:noFill/>
        </p:spPr>
      </p:pic>
      <p:pic>
        <p:nvPicPr>
          <p:cNvPr id="22533" name="Picture 6" descr="C:\Documents and Settings\user\My Documents\My Pictures\vf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505200"/>
            <a:ext cx="3352800" cy="306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Rot="1" noChangeArrowheads="1"/>
          </p:cNvSpPr>
          <p:nvPr/>
        </p:nvSpPr>
        <p:spPr bwMode="auto">
          <a:xfrm>
            <a:off x="609600" y="2895600"/>
            <a:ext cx="4191000" cy="3505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‘</a:t>
            </a:r>
            <a:r>
              <a:rPr lang="en-US" sz="24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Piriform</a:t>
            </a:r>
            <a:r>
              <a:rPr lang="en-US" sz="2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fossa</a:t>
            </a:r>
            <a:r>
              <a:rPr lang="en-US" sz="2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’.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 small depression situated on either side of the laryngeal inlet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It is a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common site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for the lodging of foreign bodies.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Branches of internal laryngeal &amp; recurrent laryngeal nerves lie deep to the mucous membrane of the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fossa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are vulnerable to injury during removal of a foreign body.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phnx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4109" t="6850" r="4109" b="2740"/>
          <a:stretch>
            <a:fillRect/>
          </a:stretch>
        </p:blipFill>
        <p:spPr>
          <a:xfrm>
            <a:off x="5326616" y="838200"/>
            <a:ext cx="2968072" cy="2667000"/>
          </a:xfrm>
          <a:noFill/>
        </p:spPr>
      </p:pic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3999" cy="457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99FF"/>
                </a:solidFill>
                <a:latin typeface="Arial Rounded MT Bold" pitchFamily="34" charset="0"/>
              </a:rPr>
              <a:t>Muscles of Pharynx</a:t>
            </a:r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6781800" y="2057400"/>
            <a:ext cx="45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</p:txBody>
      </p: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6781800" y="1600200"/>
            <a:ext cx="30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6705600" y="2514600"/>
            <a:ext cx="304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</p:txBody>
      </p:sp>
      <p:sp>
        <p:nvSpPr>
          <p:cNvPr id="15" name="Rectangle 3"/>
          <p:cNvSpPr txBox="1">
            <a:spLocks noRot="1" noChangeArrowheads="1"/>
          </p:cNvSpPr>
          <p:nvPr/>
        </p:nvSpPr>
        <p:spPr bwMode="auto">
          <a:xfrm>
            <a:off x="685800" y="838200"/>
            <a:ext cx="4267200" cy="525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dirty="0"/>
              <a:t>The muscles </a:t>
            </a:r>
            <a:r>
              <a:rPr lang="en-US" sz="2000" dirty="0" smtClean="0"/>
              <a:t>of the pharynx are arranged </a:t>
            </a:r>
            <a:r>
              <a:rPr lang="en-US" sz="2000" dirty="0"/>
              <a:t>in </a:t>
            </a:r>
            <a:r>
              <a:rPr lang="en-US" sz="2000" b="1" dirty="0">
                <a:solidFill>
                  <a:srgbClr val="FFFF00"/>
                </a:solidFill>
              </a:rPr>
              <a:t>circular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FFFF00"/>
                </a:solidFill>
              </a:rPr>
              <a:t>longitudinal </a:t>
            </a:r>
            <a:r>
              <a:rPr lang="en-US" sz="2000" b="1" dirty="0" smtClean="0">
                <a:solidFill>
                  <a:srgbClr val="FFFF00"/>
                </a:solidFill>
              </a:rPr>
              <a:t>layers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000" dirty="0">
                <a:solidFill>
                  <a:srgbClr val="FF99FF"/>
                </a:solidFill>
                <a:latin typeface="Arial Rounded MT Bold" pitchFamily="34" charset="0"/>
              </a:rPr>
              <a:t>Circular (Constrictor)</a:t>
            </a:r>
            <a:endParaRPr lang="en-US" sz="2000" dirty="0"/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Three muscles, overlap each other: </a:t>
            </a:r>
            <a:r>
              <a:rPr lang="en-US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Superior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en-US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Middle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&amp; </a:t>
            </a:r>
            <a:r>
              <a:rPr lang="en-US" sz="2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Inferior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tx2"/>
                </a:solidFill>
              </a:rPr>
              <a:t>Propel the bolus of food down into the </a:t>
            </a:r>
            <a:r>
              <a:rPr lang="en-US" sz="2000" dirty="0" smtClean="0">
                <a:solidFill>
                  <a:schemeClr val="tx2"/>
                </a:solidFill>
              </a:rPr>
              <a:t>esophagus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000" dirty="0" smtClean="0">
                <a:solidFill>
                  <a:srgbClr val="FF99FF"/>
                </a:solidFill>
                <a:latin typeface="Arial Rounded MT Bold" pitchFamily="34" charset="0"/>
              </a:rPr>
              <a:t>Longitudinal Muscles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muscles: 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dirty="0" err="1" smtClean="0">
                <a:solidFill>
                  <a:srgbClr val="FFFF00"/>
                </a:solidFill>
              </a:rPr>
              <a:t>Stylopharyngeus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dirty="0" err="1" smtClean="0">
                <a:solidFill>
                  <a:srgbClr val="FFFF00"/>
                </a:solidFill>
              </a:rPr>
              <a:t>Salpingopharyngeus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800100" lvl="1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dirty="0" err="1" smtClean="0">
                <a:solidFill>
                  <a:srgbClr val="FFFF00"/>
                </a:solidFill>
              </a:rPr>
              <a:t>Palatpharyngeous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Elevate </a:t>
            </a:r>
            <a:r>
              <a:rPr lang="en-US" sz="2000" dirty="0">
                <a:solidFill>
                  <a:schemeClr val="tx2"/>
                </a:solidFill>
              </a:rPr>
              <a:t>the larynx &amp; pharynx during swallowing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FFFF00"/>
              </a:buClr>
              <a:defRPr/>
            </a:pPr>
            <a:endParaRPr lang="en-US" sz="28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1" name="Picture 5" descr="C:\Documents and Settings\user\My Documents\My Pictures\long.png"/>
          <p:cNvPicPr>
            <a:picLocks noChangeAspect="1" noChangeArrowheads="1"/>
          </p:cNvPicPr>
          <p:nvPr/>
        </p:nvPicPr>
        <p:blipFill>
          <a:blip r:embed="rId3" cstate="print"/>
          <a:srcRect l="21428" t="20255"/>
          <a:stretch>
            <a:fillRect/>
          </a:stretch>
        </p:blipFill>
        <p:spPr bwMode="auto">
          <a:xfrm>
            <a:off x="5334000" y="3581400"/>
            <a:ext cx="2971800" cy="282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228600" y="381000"/>
            <a:ext cx="8686800" cy="44958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66FF"/>
                </a:solidFill>
                <a:latin typeface="Arial Rounded MT Bold" pitchFamily="34" charset="0"/>
              </a:rPr>
              <a:t>Nerve Supply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Sensory: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FF99FF"/>
                </a:solidFill>
              </a:rPr>
              <a:t>Nasopharynx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rgbClr val="FFFF00"/>
                </a:solidFill>
              </a:rPr>
              <a:t>Maxillary nerve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FF99FF"/>
                </a:solidFill>
              </a:rPr>
              <a:t>Oropharynx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rgbClr val="FFFF00"/>
                </a:solidFill>
              </a:rPr>
              <a:t>Glossopharyngeal</a:t>
            </a:r>
            <a:r>
              <a:rPr lang="en-US" dirty="0" smtClean="0">
                <a:solidFill>
                  <a:srgbClr val="FFFF00"/>
                </a:solidFill>
              </a:rPr>
              <a:t> nerve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FF99FF"/>
                </a:solidFill>
              </a:rPr>
              <a:t>Laryngopharynx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rgbClr val="FFFF00"/>
                </a:solidFill>
              </a:rPr>
              <a:t>Vagus</a:t>
            </a:r>
            <a:r>
              <a:rPr lang="en-US" dirty="0" smtClean="0">
                <a:solidFill>
                  <a:srgbClr val="FFFF00"/>
                </a:solidFill>
              </a:rPr>
              <a:t> nerve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Motor: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</a:rPr>
              <a:t>All the muscles of pharynx, except the </a:t>
            </a:r>
            <a:r>
              <a:rPr lang="en-US" dirty="0" err="1" smtClean="0">
                <a:solidFill>
                  <a:srgbClr val="FFFF00"/>
                </a:solidFill>
              </a:rPr>
              <a:t>stylopharyngeus</a:t>
            </a:r>
            <a:r>
              <a:rPr lang="en-US" dirty="0" smtClean="0">
                <a:solidFill>
                  <a:srgbClr val="FFFF00"/>
                </a:solidFill>
              </a:rPr>
              <a:t>, are supplied by the </a:t>
            </a:r>
            <a:r>
              <a:rPr lang="en-US" dirty="0" smtClean="0">
                <a:solidFill>
                  <a:srgbClr val="FF0000"/>
                </a:solidFill>
              </a:rPr>
              <a:t>pharyngeal plexus.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Stylopharyngeus</a:t>
            </a:r>
            <a:r>
              <a:rPr lang="en-US" dirty="0" smtClean="0">
                <a:solidFill>
                  <a:srgbClr val="FFFF00"/>
                </a:solidFill>
              </a:rPr>
              <a:t> is supplied by the </a:t>
            </a:r>
            <a:r>
              <a:rPr lang="en-US" dirty="0" err="1" smtClean="0">
                <a:solidFill>
                  <a:srgbClr val="FF0000"/>
                </a:solidFill>
              </a:rPr>
              <a:t>glossopharyngeal</a:t>
            </a:r>
            <a:r>
              <a:rPr lang="en-US" dirty="0" smtClean="0">
                <a:solidFill>
                  <a:srgbClr val="FF0000"/>
                </a:solidFill>
              </a:rPr>
              <a:t> nerve 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953000"/>
            <a:ext cx="8686800" cy="1477328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66"/>
                </a:solidFill>
              </a:rPr>
              <a:t>Pharyngeal plexus</a:t>
            </a:r>
          </a:p>
          <a:p>
            <a:r>
              <a:rPr lang="en-US" dirty="0" smtClean="0"/>
              <a:t>A network of nerves located on the surface of the </a:t>
            </a:r>
            <a:r>
              <a:rPr lang="en-US" dirty="0" smtClean="0">
                <a:solidFill>
                  <a:srgbClr val="000000"/>
                </a:solidFill>
              </a:rPr>
              <a:t>middle pharyngeal constrictor muscle</a:t>
            </a:r>
            <a:r>
              <a:rPr lang="en-US" dirty="0" smtClean="0"/>
              <a:t>, is formed by </a:t>
            </a:r>
            <a:r>
              <a:rPr lang="en-US" dirty="0" smtClean="0">
                <a:solidFill>
                  <a:srgbClr val="000000"/>
                </a:solidFill>
              </a:rPr>
              <a:t>pharyngeal branches of </a:t>
            </a:r>
            <a:r>
              <a:rPr lang="en-US" dirty="0" err="1" smtClean="0">
                <a:solidFill>
                  <a:srgbClr val="000000"/>
                </a:solidFill>
              </a:rPr>
              <a:t>glossopharyngeal</a:t>
            </a:r>
            <a:r>
              <a:rPr lang="en-US" dirty="0" smtClean="0">
                <a:solidFill>
                  <a:srgbClr val="000000"/>
                </a:solidFill>
              </a:rPr>
              <a:t> nerve (sensory), </a:t>
            </a:r>
            <a:r>
              <a:rPr lang="en-US" dirty="0" smtClean="0">
                <a:solidFill>
                  <a:srgbClr val="FFFF00"/>
                </a:solidFill>
              </a:rPr>
              <a:t>pharyngeal branch of </a:t>
            </a:r>
            <a:r>
              <a:rPr lang="en-US" dirty="0" err="1" smtClean="0">
                <a:solidFill>
                  <a:srgbClr val="FFFF00"/>
                </a:solidFill>
              </a:rPr>
              <a:t>vagus</a:t>
            </a:r>
            <a:r>
              <a:rPr lang="en-US" dirty="0" smtClean="0">
                <a:solidFill>
                  <a:srgbClr val="FFFF00"/>
                </a:solidFill>
              </a:rPr>
              <a:t> nerve (motor)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FF00"/>
                </a:solidFill>
              </a:rPr>
              <a:t>sympathetic fibers from superior cervical ganglion (</a:t>
            </a:r>
            <a:r>
              <a:rPr lang="en-US" dirty="0" smtClean="0">
                <a:solidFill>
                  <a:srgbClr val="00FF00"/>
                </a:solidFill>
                <a:hlinkClick r:id="rId3" action="ppaction://hlinkfile" tooltip="Vasomotor"/>
              </a:rPr>
              <a:t>vasomotor</a:t>
            </a:r>
            <a:r>
              <a:rPr lang="en-US" dirty="0" smtClean="0">
                <a:solidFill>
                  <a:srgbClr val="00FF00"/>
                </a:solidFill>
              </a:rPr>
              <a:t>)</a:t>
            </a:r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609600" y="457200"/>
            <a:ext cx="8001000" cy="2438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Arterial supply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From branches of: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Ascending pharyngeal artery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Ascending palatine artery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Facial artery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Maxillary artery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Lingual artery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 bwMode="auto">
          <a:xfrm>
            <a:off x="609600" y="3124200"/>
            <a:ext cx="8001000" cy="76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</a:t>
            </a:r>
            <a:r>
              <a:rPr lang="en-US" sz="20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b="1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Veins</a:t>
            </a:r>
            <a:r>
              <a:rPr lang="en-US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drain into </a:t>
            </a:r>
            <a:r>
              <a:rPr lang="en-US" sz="2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pharyngeal venous plexus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which drains into the </a:t>
            </a:r>
            <a:r>
              <a:rPr lang="en-US" sz="2400" kern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internal jugular vein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 bwMode="auto">
          <a:xfrm>
            <a:off x="609600" y="4114800"/>
            <a:ext cx="8001000" cy="2057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</a:t>
            </a:r>
            <a:r>
              <a:rPr lang="en-US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b="1" kern="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Lymphatics</a:t>
            </a:r>
            <a:r>
              <a:rPr lang="en-US" sz="20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drain </a:t>
            </a: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into the: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Deep cervical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Retropharyngeal &amp;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Paratracheal</a:t>
            </a:r>
            <a:r>
              <a:rPr lang="en-US" sz="2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lymph nodes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lilly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19263"/>
            <a:ext cx="4191000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981200" y="2209800"/>
            <a:ext cx="495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  <a:latin typeface="Script MT Bold" pitchFamily="66" charset="0"/>
              </a:rPr>
              <a:t>Thank You &amp; Good Luck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295400"/>
            <a:ext cx="8540750" cy="38100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  <a:defRPr/>
            </a:pPr>
            <a:r>
              <a:rPr lang="en-US" sz="2800" i="1" dirty="0" smtClean="0">
                <a:solidFill>
                  <a:srgbClr val="FF0000"/>
                </a:solidFill>
              </a:rPr>
              <a:t>At the end of the lecture, the students should be able to: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dirty="0" smtClean="0"/>
              <a:t>Describe the boundaries of the nasal cavity.</a:t>
            </a:r>
          </a:p>
          <a:p>
            <a:pPr>
              <a:defRPr/>
            </a:pPr>
            <a:r>
              <a:rPr lang="en-US" sz="2800" dirty="0" smtClean="0"/>
              <a:t>Describe the nasal </a:t>
            </a:r>
            <a:r>
              <a:rPr lang="en-US" sz="2800" dirty="0" err="1" smtClean="0"/>
              <a:t>conchae</a:t>
            </a:r>
            <a:r>
              <a:rPr lang="en-US" sz="2800" dirty="0" smtClean="0"/>
              <a:t> and </a:t>
            </a:r>
            <a:r>
              <a:rPr lang="en-US" sz="2800" dirty="0" err="1" smtClean="0"/>
              <a:t>meati</a:t>
            </a:r>
            <a:r>
              <a:rPr lang="en-US" sz="2800" dirty="0" smtClean="0"/>
              <a:t>.</a:t>
            </a:r>
          </a:p>
          <a:p>
            <a:pPr>
              <a:defRPr/>
            </a:pPr>
            <a:r>
              <a:rPr lang="en-US" sz="2800" dirty="0" smtClean="0"/>
              <a:t>Demonstrate the openings in each </a:t>
            </a:r>
            <a:r>
              <a:rPr lang="en-US" sz="2800" dirty="0" err="1" smtClean="0"/>
              <a:t>meatus</a:t>
            </a:r>
            <a:r>
              <a:rPr lang="en-US" sz="2800" dirty="0" smtClean="0"/>
              <a:t>.</a:t>
            </a:r>
          </a:p>
          <a:p>
            <a:pPr>
              <a:defRPr/>
            </a:pPr>
            <a:r>
              <a:rPr lang="en-US" sz="2800" dirty="0" smtClean="0"/>
              <a:t>Describe the </a:t>
            </a:r>
            <a:r>
              <a:rPr lang="en-US" sz="2800" dirty="0" err="1" smtClean="0"/>
              <a:t>paranasal</a:t>
            </a:r>
            <a:r>
              <a:rPr lang="en-US" sz="2800" dirty="0" smtClean="0"/>
              <a:t> sinuses and their functions</a:t>
            </a:r>
          </a:p>
          <a:p>
            <a:pPr>
              <a:defRPr/>
            </a:pPr>
            <a:r>
              <a:rPr lang="en-US" sz="2800" dirty="0" smtClean="0"/>
              <a:t>Describe the pharynx and its parts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3999" cy="533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CC"/>
                </a:solidFill>
                <a:latin typeface="Arial Rounded MT Bold" pitchFamily="34" charset="0"/>
              </a:rPr>
              <a:t>Nose</a:t>
            </a:r>
          </a:p>
        </p:txBody>
      </p:sp>
      <p:pic>
        <p:nvPicPr>
          <p:cNvPr id="5123" name="Picture 4" descr="cathno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2200" y="762000"/>
            <a:ext cx="2682875" cy="2971800"/>
          </a:xfrm>
          <a:noFill/>
        </p:spPr>
      </p:pic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7543800" y="83820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root</a:t>
            </a:r>
          </a:p>
        </p:txBody>
      </p:sp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6553200" y="243840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tip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7315200" y="3124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external </a:t>
            </a:r>
            <a:r>
              <a:rPr lang="en-US" sz="1400" b="1" dirty="0" err="1">
                <a:solidFill>
                  <a:srgbClr val="000000"/>
                </a:solidFill>
              </a:rPr>
              <a:t>nares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6934200" y="2895600"/>
            <a:ext cx="914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septum</a:t>
            </a:r>
          </a:p>
        </p:txBody>
      </p:sp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7772400" y="25908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ala</a:t>
            </a:r>
          </a:p>
        </p:txBody>
      </p:sp>
      <p:cxnSp>
        <p:nvCxnSpPr>
          <p:cNvPr id="5129" name="Straight Arrow Connector 13"/>
          <p:cNvCxnSpPr>
            <a:cxnSpLocks noChangeShapeType="1"/>
          </p:cNvCxnSpPr>
          <p:nvPr/>
        </p:nvCxnSpPr>
        <p:spPr bwMode="auto">
          <a:xfrm flipH="1" flipV="1">
            <a:off x="7620000" y="2819400"/>
            <a:ext cx="228600" cy="38100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5130" name="Picture 7" descr="C:\Documents and Settings\user\My Documents\My Pictures\nasalcartilag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810000"/>
            <a:ext cx="1752600" cy="279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3"/>
          <p:cNvSpPr txBox="1">
            <a:spLocks noRot="1" noChangeArrowheads="1"/>
          </p:cNvSpPr>
          <p:nvPr/>
        </p:nvSpPr>
        <p:spPr bwMode="auto">
          <a:xfrm>
            <a:off x="0" y="3581400"/>
            <a:ext cx="3200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 bwMode="auto">
          <a:xfrm>
            <a:off x="152400" y="914400"/>
            <a:ext cx="5943600" cy="350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lvl="1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b="1" dirty="0" smtClean="0"/>
              <a:t>Nose</a:t>
            </a:r>
            <a:r>
              <a:rPr lang="en-US" sz="2400" b="1" dirty="0"/>
              <a:t>,</a:t>
            </a:r>
            <a:r>
              <a:rPr lang="en-US" sz="2400" dirty="0"/>
              <a:t> </a:t>
            </a:r>
            <a:r>
              <a:rPr lang="en-US" sz="2400" dirty="0" smtClean="0"/>
              <a:t>is the only visible part of the </a:t>
            </a:r>
            <a:r>
              <a:rPr lang="en-US" sz="2400" dirty="0"/>
              <a:t>respiratory </a:t>
            </a:r>
            <a:r>
              <a:rPr lang="en-US" sz="2400" dirty="0" smtClean="0"/>
              <a:t>system and </a:t>
            </a:r>
            <a:r>
              <a:rPr lang="en-US" sz="2400" dirty="0"/>
              <a:t>serves as the entrance to </a:t>
            </a:r>
            <a:r>
              <a:rPr lang="en-US" sz="2400" dirty="0" smtClean="0"/>
              <a:t>the respiratory tract </a:t>
            </a:r>
          </a:p>
          <a:p>
            <a:pPr marL="342900" lvl="1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dirty="0"/>
              <a:t>The nose has </a:t>
            </a:r>
            <a:r>
              <a:rPr lang="en-US" sz="2400" dirty="0">
                <a:solidFill>
                  <a:srgbClr val="FFFF00"/>
                </a:solidFill>
              </a:rPr>
              <a:t>two cavities</a:t>
            </a:r>
            <a:r>
              <a:rPr lang="en-US" sz="2400" dirty="0"/>
              <a:t>, separated from one another by a wall </a:t>
            </a:r>
            <a:r>
              <a:rPr lang="en-US" sz="2400" dirty="0" smtClean="0"/>
              <a:t>called </a:t>
            </a:r>
            <a:r>
              <a:rPr lang="en-US" sz="2400" dirty="0"/>
              <a:t>the septum</a:t>
            </a:r>
            <a:r>
              <a:rPr lang="en-US" sz="2400" dirty="0" smtClean="0"/>
              <a:t>.</a:t>
            </a:r>
          </a:p>
          <a:p>
            <a:pPr marL="342900" lvl="1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The </a:t>
            </a:r>
            <a:r>
              <a:rPr lang="en-US" sz="2400" dirty="0"/>
              <a:t>external </a:t>
            </a:r>
            <a:r>
              <a:rPr lang="en-US" sz="2400" dirty="0" smtClean="0"/>
              <a:t>openings, known </a:t>
            </a:r>
            <a:r>
              <a:rPr lang="en-US" sz="2400" dirty="0"/>
              <a:t>as </a:t>
            </a:r>
            <a:r>
              <a:rPr lang="en-US" sz="24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external </a:t>
            </a:r>
            <a:r>
              <a:rPr lang="en-US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(</a:t>
            </a:r>
            <a:r>
              <a:rPr lang="en-US" sz="24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anterior) </a:t>
            </a:r>
            <a:r>
              <a:rPr lang="en-US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nares 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or</a:t>
            </a:r>
            <a:r>
              <a:rPr lang="en-US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nostrils,</a:t>
            </a:r>
            <a:r>
              <a:rPr lang="en-US" sz="2400" kern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lead to the </a:t>
            </a:r>
            <a:r>
              <a:rPr lang="en-US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nasal </a:t>
            </a:r>
            <a:r>
              <a:rPr lang="en-US" sz="2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cavities.</a:t>
            </a:r>
          </a:p>
          <a:p>
            <a:pPr marL="342900" lvl="1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09800" y="4648200"/>
            <a:ext cx="4495800" cy="171739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Formed:</a:t>
            </a:r>
          </a:p>
          <a:p>
            <a:pPr marL="800100" lvl="2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u="sng" dirty="0" smtClean="0">
                <a:solidFill>
                  <a:srgbClr val="FFFF00"/>
                </a:solidFill>
              </a:rPr>
              <a:t>above</a:t>
            </a:r>
            <a:r>
              <a:rPr lang="en-US" sz="2400" dirty="0" smtClean="0"/>
              <a:t> </a:t>
            </a:r>
            <a:r>
              <a:rPr lang="en-US" sz="2400" dirty="0"/>
              <a:t>by bony skeleton </a:t>
            </a:r>
            <a:r>
              <a:rPr lang="en-US" sz="2400" dirty="0" smtClean="0"/>
              <a:t>&amp;</a:t>
            </a:r>
          </a:p>
          <a:p>
            <a:pPr marL="800100" lvl="2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u="sng" dirty="0" smtClean="0">
                <a:solidFill>
                  <a:srgbClr val="FFFF00"/>
                </a:solidFill>
              </a:rPr>
              <a:t>below</a:t>
            </a:r>
            <a:r>
              <a:rPr lang="en-US" sz="2400" dirty="0" smtClean="0"/>
              <a:t> </a:t>
            </a:r>
            <a:r>
              <a:rPr lang="en-US" sz="2400" dirty="0"/>
              <a:t>by plates of hyaline cartilage.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FFCC"/>
                </a:solidFill>
                <a:latin typeface="Arial Rounded MT Bold" pitchFamily="34" charset="0"/>
              </a:rPr>
              <a:t>Nasal Cavity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1371600"/>
            <a:ext cx="4038600" cy="45720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Extends from the </a:t>
            </a:r>
            <a:r>
              <a:rPr lang="en-US" sz="24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external (anterior) nares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to the </a:t>
            </a:r>
            <a:r>
              <a:rPr lang="en-US" sz="24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posterior nares (choanae).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Divided into right &amp; left halves by the 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nasal septum.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Each half has a: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Roof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Lateral wall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Medial wall (septum)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Floor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en-US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8" name="Picture 6" descr="b8"/>
          <p:cNvPicPr>
            <a:picLocks noChangeAspect="1" noChangeArrowheads="1"/>
          </p:cNvPicPr>
          <p:nvPr/>
        </p:nvPicPr>
        <p:blipFill>
          <a:blip r:embed="rId2" cstate="print"/>
          <a:srcRect l="3156" r="1450" b="15958"/>
          <a:stretch>
            <a:fillRect/>
          </a:stretch>
        </p:blipFill>
        <p:spPr bwMode="auto">
          <a:xfrm>
            <a:off x="4114800" y="3581400"/>
            <a:ext cx="45450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C:\Documents and Settings\user\My Documents\My Pictures\xx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762000"/>
            <a:ext cx="3810000" cy="2762250"/>
          </a:xfrm>
          <a:noFill/>
        </p:spPr>
      </p:pic>
      <p:cxnSp>
        <p:nvCxnSpPr>
          <p:cNvPr id="6150" name="Straight Connector 6"/>
          <p:cNvCxnSpPr>
            <a:cxnSpLocks noChangeShapeType="1"/>
          </p:cNvCxnSpPr>
          <p:nvPr/>
        </p:nvCxnSpPr>
        <p:spPr bwMode="auto">
          <a:xfrm rot="5400000">
            <a:off x="5715000" y="5257800"/>
            <a:ext cx="1447800" cy="762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1" name="Straight Connector 9"/>
          <p:cNvCxnSpPr>
            <a:cxnSpLocks noChangeShapeType="1"/>
          </p:cNvCxnSpPr>
          <p:nvPr/>
        </p:nvCxnSpPr>
        <p:spPr bwMode="auto">
          <a:xfrm flipV="1">
            <a:off x="6400800" y="5943600"/>
            <a:ext cx="533400" cy="762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2" name="Straight Connector 11"/>
          <p:cNvCxnSpPr>
            <a:cxnSpLocks noChangeShapeType="1"/>
          </p:cNvCxnSpPr>
          <p:nvPr/>
        </p:nvCxnSpPr>
        <p:spPr bwMode="auto">
          <a:xfrm rot="16200000" flipH="1">
            <a:off x="6057900" y="5067300"/>
            <a:ext cx="1371600" cy="3810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153" name="Straight Connector 14"/>
          <p:cNvCxnSpPr>
            <a:cxnSpLocks noChangeShapeType="1"/>
          </p:cNvCxnSpPr>
          <p:nvPr/>
        </p:nvCxnSpPr>
        <p:spPr bwMode="auto">
          <a:xfrm>
            <a:off x="6477000" y="4572000"/>
            <a:ext cx="762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medart.plus.com/Artwork_GIFs/nasalcav.GIF"/>
          <p:cNvPicPr>
            <a:picLocks noChangeAspect="1" noChangeArrowheads="1"/>
          </p:cNvPicPr>
          <p:nvPr/>
        </p:nvPicPr>
        <p:blipFill>
          <a:blip r:embed="rId2" cstate="print"/>
          <a:srcRect l="1841" t="3123" r="5062" b="4503"/>
          <a:stretch>
            <a:fillRect/>
          </a:stretch>
        </p:blipFill>
        <p:spPr bwMode="auto">
          <a:xfrm>
            <a:off x="4114800" y="228600"/>
            <a:ext cx="4800600" cy="4312404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381000" y="228600"/>
            <a:ext cx="3657600" cy="42672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66FF"/>
                </a:solidFill>
                <a:latin typeface="Arial Rounded MT Bold" pitchFamily="34" charset="0"/>
              </a:rPr>
              <a:t>Roof</a:t>
            </a:r>
          </a:p>
          <a:p>
            <a:pPr eaLnBrk="1" hangingPunct="1"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Narrow &amp; formed (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anteroposteriorly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) by the: 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Nasal bone &amp; cartilage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Frontal bone.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400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Cribriform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plate of </a:t>
            </a:r>
            <a:r>
              <a:rPr lang="en-US" sz="2400" dirty="0" err="1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ethmoid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bone</a:t>
            </a:r>
            <a:r>
              <a:rPr lang="en-US" sz="2400" dirty="0" smtClean="0">
                <a:solidFill>
                  <a:srgbClr val="FFFF00"/>
                </a:solidFill>
              </a:rPr>
              <a:t>  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Body of sphenoid.</a:t>
            </a:r>
          </a:p>
          <a:p>
            <a:pPr marL="914400" lvl="1" indent="-457200" eaLnBrk="1" hangingPunct="1"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 bwMode="auto">
          <a:xfrm>
            <a:off x="381000" y="4648200"/>
            <a:ext cx="8534400" cy="1447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800" b="1" kern="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Floor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Formed 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by the </a:t>
            </a:r>
            <a:r>
              <a:rPr lang="en-US" sz="2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hard (bony) palate</a:t>
            </a:r>
            <a:r>
              <a:rPr lang="en-US" sz="2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Separates it from the oral cavity.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  <a:defRPr/>
            </a:pPr>
            <a:endParaRPr lang="en-US" sz="2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2057400"/>
            <a:ext cx="381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1524000"/>
            <a:ext cx="381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1295400"/>
            <a:ext cx="381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1600200"/>
            <a:ext cx="304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 rot="410268">
            <a:off x="5731501" y="3321452"/>
            <a:ext cx="2057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Palate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07701" y="3854854"/>
            <a:ext cx="2057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cavity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Zeenat\Pictures\fd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838200"/>
            <a:ext cx="5075237" cy="4289425"/>
          </a:xfrm>
          <a:prstGeom prst="rect">
            <a:avLst/>
          </a:prstGeom>
          <a:noFill/>
        </p:spPr>
      </p:pic>
      <p:sp>
        <p:nvSpPr>
          <p:cNvPr id="2" name="Rectangle 4"/>
          <p:cNvSpPr txBox="1">
            <a:spLocks noRot="1" noChangeArrowheads="1"/>
          </p:cNvSpPr>
          <p:nvPr/>
        </p:nvSpPr>
        <p:spPr>
          <a:xfrm>
            <a:off x="381000" y="838200"/>
            <a:ext cx="3276600" cy="47244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Tahoma" pitchFamily="34" charset="0"/>
              </a:rPr>
              <a:t>Medial Wall (Nasal Septum)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Osteo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-cartilaginous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partition between the two nasal cavities.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Formed by: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Septal</a:t>
            </a:r>
            <a:r>
              <a:rPr lang="en-US" sz="24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cartilage.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Perpendicular plate of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ethmoid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 bone.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Vomer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228600"/>
            <a:ext cx="3810000" cy="58674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800" b="1" dirty="0" smtClean="0">
                <a:solidFill>
                  <a:srgbClr val="FF66FF"/>
                </a:solidFill>
                <a:latin typeface="Arial Rounded MT Bold" pitchFamily="34" charset="0"/>
                <a:cs typeface="Tahoma" pitchFamily="34" charset="0"/>
              </a:rPr>
              <a:t>Lateral Wall</a:t>
            </a:r>
            <a:r>
              <a:rPr lang="en-US" sz="2800" b="1" dirty="0" smtClean="0">
                <a:solidFill>
                  <a:srgbClr val="FF66FF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Shows three horizontal bony projections, the 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superior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,</a:t>
            </a:r>
            <a:r>
              <a:rPr lang="en-US" sz="24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middle</a:t>
            </a:r>
            <a:r>
              <a:rPr lang="en-US" sz="24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&amp;</a:t>
            </a:r>
            <a:r>
              <a:rPr lang="en-US" sz="24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inferior</a:t>
            </a:r>
            <a:r>
              <a:rPr lang="en-US" sz="24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conchae</a:t>
            </a:r>
            <a:r>
              <a:rPr lang="en-US" sz="2400" dirty="0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The cavity below each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concha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is called a </a:t>
            </a:r>
            <a:r>
              <a:rPr lang="en-US" sz="2400" dirty="0" err="1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meatus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and are named as 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superior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middle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&amp; 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inferior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corresponding to the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conchae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The small space above the superior </a:t>
            </a:r>
            <a:r>
              <a:rPr lang="en-US" sz="2400" dirty="0" err="1" smtClean="0">
                <a:latin typeface="Tahoma" pitchFamily="34" charset="0"/>
                <a:cs typeface="Tahoma" pitchFamily="34" charset="0"/>
              </a:rPr>
              <a:t>concha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is the </a:t>
            </a:r>
            <a:r>
              <a:rPr lang="en-US" sz="24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sphenoethmoidal</a:t>
            </a:r>
            <a:r>
              <a:rPr lang="en-US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(</a:t>
            </a:r>
            <a:r>
              <a:rPr lang="en-US" sz="24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suprameatal</a:t>
            </a:r>
            <a:r>
              <a:rPr lang="en-US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) recess.</a:t>
            </a:r>
            <a:endParaRPr lang="en-US" sz="2400" dirty="0" smtClean="0">
              <a:solidFill>
                <a:srgbClr val="FF0066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114800" y="4495800"/>
            <a:ext cx="4800600" cy="1569660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conchae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covered by respiratory epithelium and thus 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the surface area of the nasal cavity.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ttp://www.medart.plus.com/Artwork_GIFs/nasalcav.GIF"/>
          <p:cNvPicPr>
            <a:picLocks noChangeAspect="1" noChangeArrowheads="1"/>
          </p:cNvPicPr>
          <p:nvPr/>
        </p:nvPicPr>
        <p:blipFill>
          <a:blip r:embed="rId3" cstate="print"/>
          <a:srcRect l="1841" t="3123" r="5062" b="4503"/>
          <a:stretch>
            <a:fillRect/>
          </a:stretch>
        </p:blipFill>
        <p:spPr bwMode="auto">
          <a:xfrm>
            <a:off x="4114800" y="228600"/>
            <a:ext cx="4800600" cy="4114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812461">
            <a:off x="6128513" y="2665874"/>
            <a:ext cx="1325059" cy="277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</a:t>
            </a:r>
            <a:r>
              <a:rPr lang="en-US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concha</a:t>
            </a: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1225045">
            <a:off x="6605478" y="1894963"/>
            <a:ext cx="8993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</a:t>
            </a:r>
          </a:p>
          <a:p>
            <a:pPr>
              <a:defRPr/>
            </a:pPr>
            <a:r>
              <a:rPr 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concha</a:t>
            </a: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852672">
            <a:off x="6254476" y="2360888"/>
            <a:ext cx="1369120" cy="278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 </a:t>
            </a:r>
            <a:r>
              <a:rPr lang="en-US" sz="1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concha</a:t>
            </a: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762000"/>
            <a:ext cx="2057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Sphenoethmoidal</a:t>
            </a:r>
            <a:r>
              <a:rPr 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recess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1066800"/>
            <a:ext cx="838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Meati</a:t>
            </a:r>
            <a:endParaRPr 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7239000" y="1295400"/>
            <a:ext cx="228600" cy="685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648200" y="1371600"/>
            <a:ext cx="1447800" cy="1524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648200" y="1371600"/>
            <a:ext cx="1524000" cy="1066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648200" y="1371600"/>
            <a:ext cx="1905000" cy="685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1981200"/>
          <a:ext cx="8001000" cy="2576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5638800"/>
              </a:tblGrid>
              <a:tr h="762000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Sphenoethmoidal</a:t>
                      </a: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recess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sphenoidal</a:t>
                      </a: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sinus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43519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Superior </a:t>
                      </a:r>
                      <a:r>
                        <a:rPr kumimoji="0" lang="en-US" sz="20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meatus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posterior </a:t>
                      </a:r>
                      <a:r>
                        <a:rPr kumimoji="0" lang="en-US" sz="20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ethmoidal</a:t>
                      </a: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sinus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76767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Middle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meatus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middle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ethmoidal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, maxillary, frontal &amp; the anterior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ethmoidal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 sinuses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03637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Inferior </a:t>
                      </a:r>
                      <a:r>
                        <a:rPr kumimoji="0" lang="en-US" sz="20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meatus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nasolacrimal</a:t>
                      </a: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duct.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09600" y="762000"/>
            <a:ext cx="8001000" cy="83099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recess &amp; </a:t>
            </a:r>
            <a:r>
              <a:rPr lang="en-US" sz="2400" dirty="0" err="1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meati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receive the openings of the </a:t>
            </a:r>
            <a:r>
              <a:rPr lang="en-US" sz="2400" dirty="0" err="1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paranasal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sinuses &amp; </a:t>
            </a:r>
            <a:r>
              <a:rPr lang="en-US" sz="2400" dirty="0" err="1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naso-lacrimal</a:t>
            </a:r>
            <a:r>
              <a:rPr lang="en-US" sz="24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duct.</a:t>
            </a:r>
            <a:endParaRPr lang="en-US" sz="24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F66122-008-f2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228600"/>
            <a:ext cx="3386138" cy="2286000"/>
          </a:xfrm>
        </p:spPr>
      </p:pic>
      <p:sp>
        <p:nvSpPr>
          <p:cNvPr id="4" name="Rectangle 3"/>
          <p:cNvSpPr txBox="1">
            <a:spLocks noRot="1" noChangeArrowheads="1"/>
          </p:cNvSpPr>
          <p:nvPr/>
        </p:nvSpPr>
        <p:spPr bwMode="auto">
          <a:xfrm>
            <a:off x="228600" y="228600"/>
            <a:ext cx="24384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Nerve Supply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Olfactory mucosa</a:t>
            </a:r>
            <a:r>
              <a:rPr lang="en-US" sz="20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supplied by </a:t>
            </a:r>
            <a:r>
              <a:rPr 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olfactory nerves.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Nerves of general sensation are derived from </a:t>
            </a:r>
            <a:r>
              <a:rPr 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ophthalmic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&amp; </a:t>
            </a:r>
            <a:r>
              <a:rPr 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maxillary nerves.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Autonomic fibers.</a:t>
            </a:r>
          </a:p>
        </p:txBody>
      </p:sp>
      <p:pic>
        <p:nvPicPr>
          <p:cNvPr id="12292" name="Picture 6" descr="F66122-008-f2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667000"/>
            <a:ext cx="32289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Rot="1" noChangeArrowheads="1"/>
          </p:cNvSpPr>
          <p:nvPr/>
        </p:nvSpPr>
        <p:spPr>
          <a:xfrm>
            <a:off x="6400800" y="533400"/>
            <a:ext cx="2514600" cy="381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0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Arterial Supply: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Branches of the maxillary, facial &amp; ophthalmic arteries.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The arteries make a rich </a:t>
            </a:r>
            <a:r>
              <a:rPr lang="en-US" sz="20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anastomosis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in the region of the vestibule, and anterior portion of the septum.</a:t>
            </a:r>
            <a:endParaRPr lang="en-US" sz="200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4953000" y="5105400"/>
            <a:ext cx="35052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Venous Drainage</a:t>
            </a:r>
            <a:r>
              <a:rPr lang="en-US" sz="2000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: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By the: </a:t>
            </a:r>
            <a:endParaRPr lang="en-US" sz="2000" kern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facial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ophthalmic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and </a:t>
            </a:r>
            <a:endParaRPr lang="en-US" sz="20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spheno</a:t>
            </a:r>
            <a:r>
              <a:rPr lang="en-US" sz="20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-palatine </a:t>
            </a:r>
            <a:r>
              <a:rPr 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veins. 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762000" y="5105400"/>
            <a:ext cx="3962400" cy="1524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0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  <a:cs typeface="Tahoma" pitchFamily="34" charset="0"/>
              </a:rPr>
              <a:t>Lymphatic</a:t>
            </a:r>
            <a:r>
              <a:rPr lang="en-US" sz="20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0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Drainage</a:t>
            </a:r>
            <a:r>
              <a:rPr lang="en-US" sz="2000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:</a:t>
            </a: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To the </a:t>
            </a:r>
            <a:r>
              <a:rPr lang="en-US" sz="2000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submandibular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and the </a:t>
            </a:r>
            <a:r>
              <a:rPr 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upper deep cervical</a:t>
            </a: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lymph nodes.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ouds">
  <a:themeElements>
    <a:clrScheme name="Clouds 2">
      <a:dk1>
        <a:srgbClr val="000066"/>
      </a:dk1>
      <a:lt1>
        <a:srgbClr val="FFFFFF"/>
      </a:lt1>
      <a:dk2>
        <a:srgbClr val="00A2DC"/>
      </a:dk2>
      <a:lt2>
        <a:srgbClr val="FFFFFF"/>
      </a:lt2>
      <a:accent1>
        <a:srgbClr val="0079A4"/>
      </a:accent1>
      <a:accent2>
        <a:srgbClr val="33CCCC"/>
      </a:accent2>
      <a:accent3>
        <a:srgbClr val="AACEEB"/>
      </a:accent3>
      <a:accent4>
        <a:srgbClr val="DADADA"/>
      </a:accent4>
      <a:accent5>
        <a:srgbClr val="AABECF"/>
      </a:accent5>
      <a:accent6>
        <a:srgbClr val="2DB9B9"/>
      </a:accent6>
      <a:hlink>
        <a:srgbClr val="FFFFCC"/>
      </a:hlink>
      <a:folHlink>
        <a:srgbClr val="FFCC00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2146</TotalTime>
  <Words>966</Words>
  <Application>Microsoft Office PowerPoint</Application>
  <PresentationFormat>On-screen Show (4:3)</PresentationFormat>
  <Paragraphs>189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Clouds</vt:lpstr>
      <vt:lpstr>Nose, Nasal cavity,  Paranasal Sinuses &amp; Pharynx</vt:lpstr>
      <vt:lpstr>Objectives</vt:lpstr>
      <vt:lpstr>Nose</vt:lpstr>
      <vt:lpstr>Nasal Cavity</vt:lpstr>
      <vt:lpstr>Slide 5</vt:lpstr>
      <vt:lpstr>Slide 6</vt:lpstr>
      <vt:lpstr>Slide 7</vt:lpstr>
      <vt:lpstr>Slide 8</vt:lpstr>
      <vt:lpstr>Slide 9</vt:lpstr>
      <vt:lpstr>Paranasal Sinuses</vt:lpstr>
      <vt:lpstr>Pharynx</vt:lpstr>
      <vt:lpstr>Nasopharynx</vt:lpstr>
      <vt:lpstr>Oropharynx</vt:lpstr>
      <vt:lpstr>Laryngopharynx</vt:lpstr>
      <vt:lpstr>Muscles of Pharynx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Nose, Nasal cavity &amp; Paranasal sinuses &amp; Pharynx</dc:title>
  <dc:creator>Dr. Zeenat Zaidi</dc:creator>
  <cp:lastModifiedBy>Zeenat</cp:lastModifiedBy>
  <cp:revision>196</cp:revision>
  <dcterms:created xsi:type="dcterms:W3CDTF">2006-04-06T22:08:28Z</dcterms:created>
  <dcterms:modified xsi:type="dcterms:W3CDTF">2013-01-25T14:44:20Z</dcterms:modified>
</cp:coreProperties>
</file>