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7" r:id="rId3"/>
    <p:sldId id="259" r:id="rId4"/>
    <p:sldId id="260" r:id="rId5"/>
    <p:sldId id="268" r:id="rId6"/>
    <p:sldId id="269" r:id="rId7"/>
    <p:sldId id="264" r:id="rId8"/>
    <p:sldId id="267" r:id="rId9"/>
    <p:sldId id="281" r:id="rId10"/>
    <p:sldId id="271" r:id="rId11"/>
    <p:sldId id="272" r:id="rId12"/>
    <p:sldId id="273" r:id="rId13"/>
    <p:sldId id="274" r:id="rId14"/>
    <p:sldId id="275" r:id="rId15"/>
    <p:sldId id="282" r:id="rId16"/>
    <p:sldId id="276" r:id="rId17"/>
    <p:sldId id="277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98" d="100"/>
          <a:sy n="98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580C1-8AD4-4E04-B050-6786D91F82F8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2DF9-43DD-415F-A63A-993CAF2BB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DF9-43DD-415F-A63A-993CAF2BB9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emeteachingassistant.com/imageEditorSVG.aspx?imgid=1464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www.thiemeteachingassistant.com/imageEditorSVG.aspx?imgid=146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hyperlink" Target="http://www.thiemeteachingassistant.com/imageEditorSVG.aspx?imgid=14641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400800" cy="1295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Ibrahim</a:t>
            </a:r>
          </a:p>
          <a:p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Zeenat Zaidi</a:t>
            </a:r>
          </a:p>
          <a:p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" name="Picture 4" descr="Bismillah_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09600"/>
            <a:ext cx="1600200" cy="28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INTERCOSTAL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F66122-003-f02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066800"/>
            <a:ext cx="3104147" cy="2895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F66122-003-f026a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b="42427"/>
          <a:stretch>
            <a:fillRect/>
          </a:stretch>
        </p:blipFill>
        <p:spPr>
          <a:xfrm>
            <a:off x="4267200" y="4114800"/>
            <a:ext cx="3398837" cy="2438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457200" y="1066800"/>
            <a:ext cx="3657600" cy="5257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Attachments: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lower border of rib above to upper border of rib below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Direction of fibers: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downward &amp; medially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Nerve supply: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intercostal nerves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Action: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rib elevators (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inspiratory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648200" y="20574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nts and Settings\Free User\My Documents\My Pictures\w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04" t="2604" r="3775" b="2360"/>
          <a:stretch>
            <a:fillRect/>
          </a:stretch>
        </p:blipFill>
        <p:spPr bwMode="auto">
          <a:xfrm>
            <a:off x="4876800" y="533400"/>
            <a:ext cx="3733800" cy="5925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44958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9271858">
            <a:off x="6353753" y="4424275"/>
            <a:ext cx="60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135802">
            <a:off x="6660404" y="5030437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447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vertebrae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403562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3657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962400"/>
            <a:ext cx="228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ontent Placeholder 5"/>
          <p:cNvSpPr txBox="1">
            <a:spLocks/>
          </p:cNvSpPr>
          <p:nvPr/>
        </p:nvSpPr>
        <p:spPr>
          <a:xfrm>
            <a:off x="457200" y="1524000"/>
            <a:ext cx="4038600" cy="3733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Three muscles: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Origin: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cervical vertebrae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Insertion: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ribs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elevate 1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ribs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inspiratory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38600" cy="1284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dirty="0" smtClean="0">
                <a:solidFill>
                  <a:srgbClr val="0070C0"/>
                </a:solidFill>
              </a:rPr>
              <a:t> sternum + costal cartilages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113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743200"/>
            <a:ext cx="4268788" cy="34290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15239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dirty="0" smtClean="0">
                <a:solidFill>
                  <a:srgbClr val="0070C0"/>
                </a:solidFill>
              </a:rPr>
              <a:t> increases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</a:t>
            </a:r>
            <a:r>
              <a:rPr lang="en-US" dirty="0" smtClean="0">
                <a:solidFill>
                  <a:srgbClr val="0070C0"/>
                </a:solidFill>
              </a:rPr>
              <a:t>of thoracic cavity, when arm is fixed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F66122-003-f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43200"/>
            <a:ext cx="4270375" cy="34290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Expiratory Muscles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only during forced expiration</a:t>
            </a:r>
          </a:p>
          <a:p>
            <a:pPr lvl="0"/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4040188" cy="979487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1. Internal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2. Innermost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dirty="0" smtClean="0">
                <a:solidFill>
                  <a:srgbClr val="0070C0"/>
                </a:solidFill>
              </a:rPr>
              <a:t>upward &amp; medially</a:t>
            </a:r>
          </a:p>
        </p:txBody>
      </p:sp>
      <p:pic>
        <p:nvPicPr>
          <p:cNvPr id="9" name="Content Placeholder 8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4564458" cy="4191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066800"/>
            <a:ext cx="3733800" cy="12192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3. </a:t>
            </a:r>
            <a:r>
              <a:rPr lang="en-US" sz="2200" dirty="0" err="1" smtClean="0">
                <a:solidFill>
                  <a:srgbClr val="0070C0"/>
                </a:solidFill>
              </a:rPr>
              <a:t>Subcostal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4. </a:t>
            </a:r>
            <a:r>
              <a:rPr lang="en-US" sz="2200" dirty="0" err="1" smtClean="0">
                <a:solidFill>
                  <a:srgbClr val="0070C0"/>
                </a:solidFill>
              </a:rPr>
              <a:t>Transversus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thoracis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200" dirty="0" err="1" smtClean="0">
                <a:solidFill>
                  <a:srgbClr val="0070C0"/>
                </a:solidFill>
              </a:rPr>
              <a:t>intercostal</a:t>
            </a:r>
            <a:r>
              <a:rPr lang="en-US" sz="2200" dirty="0" smtClean="0">
                <a:solidFill>
                  <a:srgbClr val="0070C0"/>
                </a:solidFill>
              </a:rPr>
              <a:t> nerves     (ventral </a:t>
            </a:r>
            <a:r>
              <a:rPr lang="en-US" sz="2200" dirty="0" err="1" smtClean="0">
                <a:solidFill>
                  <a:srgbClr val="0070C0"/>
                </a:solidFill>
              </a:rPr>
              <a:t>rami</a:t>
            </a:r>
            <a:r>
              <a:rPr lang="en-US" sz="2200" dirty="0" smtClean="0">
                <a:solidFill>
                  <a:srgbClr val="0070C0"/>
                </a:solidFill>
              </a:rPr>
              <a:t> of T1-T11)                 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3-f0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5909" r="18182"/>
          <a:stretch>
            <a:fillRect/>
          </a:stretch>
        </p:blipFill>
        <p:spPr>
          <a:xfrm>
            <a:off x="5715000" y="2362200"/>
            <a:ext cx="2209800" cy="4191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0" y="3810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88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3429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5334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762000"/>
            <a:ext cx="5105400" cy="56388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</a:rPr>
              <a:t>Is formed of 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layers  of muscles of  fibers running in different directions </a:t>
            </a:r>
            <a:r>
              <a:rPr lang="en-US" sz="2000" dirty="0" smtClean="0">
                <a:solidFill>
                  <a:srgbClr val="0070C0"/>
                </a:solidFill>
              </a:rPr>
              <a:t>(to increase strength of anterior abdominal wall)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</a:rPr>
              <a:t>The 3 muscles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</a:t>
            </a:r>
            <a:r>
              <a:rPr lang="en-US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tendinous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sheath in which a fourth muscles lies (rectus </a:t>
            </a:r>
            <a:r>
              <a:rPr lang="en-US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</a:rPr>
              <a:t>Muscles are attached to: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sternum, costal cartilages and ribs  </a:t>
            </a:r>
            <a:r>
              <a:rPr lang="en-US" sz="2000" dirty="0" smtClean="0">
                <a:solidFill>
                  <a:srgbClr val="0070C0"/>
                </a:solidFill>
              </a:rPr>
              <a:t>+ hip bones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 err="1" smtClean="0">
                <a:solidFill>
                  <a:srgbClr val="0070C0"/>
                </a:solidFill>
              </a:rPr>
              <a:t>aponeurosis</a:t>
            </a:r>
            <a:r>
              <a:rPr lang="en-US" sz="2000" dirty="0" smtClean="0">
                <a:solidFill>
                  <a:srgbClr val="0070C0"/>
                </a:solidFill>
              </a:rPr>
              <a:t> of the 3 muscles on both sides fuse in the midline  to form </a:t>
            </a:r>
            <a:r>
              <a:rPr lang="en-US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(during forced expiration): </a:t>
            </a:r>
            <a:r>
              <a:rPr lang="en-US" sz="2000" dirty="0" smtClean="0">
                <a:solidFill>
                  <a:srgbClr val="0070C0"/>
                </a:solidFill>
              </a:rPr>
              <a:t>Compression of abdominal viscera to help in ascent of </a:t>
            </a:r>
            <a:r>
              <a:rPr lang="en-US" sz="2000" dirty="0" smtClean="0">
                <a:solidFill>
                  <a:srgbClr val="0070C0"/>
                </a:solidFill>
              </a:rPr>
              <a:t>diaphragm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000" dirty="0" smtClean="0">
                <a:solidFill>
                  <a:srgbClr val="FF0000"/>
                </a:solidFill>
              </a:rPr>
              <a:t>lower </a:t>
            </a:r>
            <a:r>
              <a:rPr lang="en-US" sz="2000" dirty="0" err="1" smtClean="0">
                <a:solidFill>
                  <a:srgbClr val="FF0000"/>
                </a:solidFill>
              </a:rPr>
              <a:t>intercostal</a:t>
            </a:r>
            <a:r>
              <a:rPr lang="en-US" sz="2000" dirty="0" smtClean="0">
                <a:solidFill>
                  <a:srgbClr val="FF0000"/>
                </a:solidFill>
              </a:rPr>
              <a:t> nerves </a:t>
            </a:r>
            <a:r>
              <a:rPr lang="en-US" sz="2000" dirty="0" smtClean="0">
                <a:solidFill>
                  <a:srgbClr val="0070C0"/>
                </a:solidFill>
              </a:rPr>
              <a:t>(T7 – T11), </a:t>
            </a:r>
            <a:r>
              <a:rPr lang="en-US" sz="2000" dirty="0" err="1" smtClean="0">
                <a:solidFill>
                  <a:srgbClr val="FF0000"/>
                </a:solidFill>
              </a:rPr>
              <a:t>subcostal</a:t>
            </a:r>
            <a:r>
              <a:rPr lang="en-US" sz="2000" dirty="0" smtClean="0">
                <a:solidFill>
                  <a:srgbClr val="FF0000"/>
                </a:solidFill>
              </a:rPr>
              <a:t> nerve</a:t>
            </a:r>
            <a:r>
              <a:rPr lang="en-US" sz="2000" dirty="0" smtClean="0">
                <a:solidFill>
                  <a:srgbClr val="0070C0"/>
                </a:solidFill>
              </a:rPr>
              <a:t> (T12) and </a:t>
            </a:r>
            <a:r>
              <a:rPr lang="en-US" sz="2000" dirty="0" smtClean="0">
                <a:solidFill>
                  <a:srgbClr val="FF0000"/>
                </a:solidFill>
              </a:rPr>
              <a:t>first lumbar nerve.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eb.uaccb.edu/AcademicDivisions/MathScience/Science/BWheeler/Ess/figs/06_16Figureb-U.jpg"/>
          <p:cNvPicPr>
            <a:picLocks noChangeAspect="1" noChangeArrowheads="1"/>
          </p:cNvPicPr>
          <p:nvPr/>
        </p:nvPicPr>
        <p:blipFill>
          <a:blip r:embed="rId2" cstate="print"/>
          <a:srcRect l="1258" r="29174" b="13636"/>
          <a:stretch>
            <a:fillRect/>
          </a:stretch>
        </p:blipFill>
        <p:spPr bwMode="auto">
          <a:xfrm>
            <a:off x="5638800" y="1371600"/>
            <a:ext cx="3505200" cy="429669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251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3581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1981200"/>
            <a:ext cx="30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3962400" cy="80327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 (outer layer)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2000" dirty="0" smtClean="0">
                <a:solidFill>
                  <a:srgbClr val="0070C0"/>
                </a:solidFill>
              </a:rPr>
              <a:t>downward &amp; medially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respiration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3886200" cy="41798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respiration 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3352800" cy="41798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9000" y="365760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Linea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alba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>
            <a:stCxn id="8" idx="1"/>
          </p:cNvCxnSpPr>
          <p:nvPr/>
        </p:nvCxnSpPr>
        <p:spPr>
          <a:xfrm rot="10800000">
            <a:off x="3048000" y="3962400"/>
            <a:ext cx="381000" cy="18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477000" y="39624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/>
          <p:cNvSpPr txBox="1">
            <a:spLocks/>
          </p:cNvSpPr>
          <p:nvPr/>
        </p:nvSpPr>
        <p:spPr>
          <a:xfrm>
            <a:off x="4343400" y="990600"/>
            <a:ext cx="4191000" cy="8032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Internal oblique (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layer)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Direction: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upward &amp; medially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1638300" y="40767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1000"/>
            <a:ext cx="3962400" cy="121919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(inner layer)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 smtClean="0">
                <a:solidFill>
                  <a:srgbClr val="0070C0"/>
                </a:solidFill>
              </a:rPr>
              <a:t> transverse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609600"/>
            <a:ext cx="2514600" cy="8382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vertical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respiration 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3962400" cy="3962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 descr="respiration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10691"/>
          <a:stretch>
            <a:fillRect/>
          </a:stretch>
        </p:blipFill>
        <p:spPr>
          <a:xfrm>
            <a:off x="5181600" y="1524000"/>
            <a:ext cx="2514600" cy="4114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5599906" y="3544094"/>
            <a:ext cx="915194" cy="7540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05000" y="44196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373380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5146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components of the thoracic cage and their </a:t>
            </a:r>
            <a:r>
              <a:rPr lang="en-US" b="1" i="1" dirty="0" smtClean="0">
                <a:solidFill>
                  <a:srgbClr val="0070C0"/>
                </a:solidFill>
              </a:rPr>
              <a:t>articulations.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in brief the respiratory </a:t>
            </a:r>
            <a:r>
              <a:rPr lang="en-US" b="1" i="1" dirty="0" smtClean="0">
                <a:solidFill>
                  <a:srgbClr val="0070C0"/>
                </a:solidFill>
              </a:rPr>
              <a:t>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</a:rPr>
              <a:t>the muscles involved in inspiration and in </a:t>
            </a:r>
            <a:r>
              <a:rPr lang="en-US" b="1" i="1" dirty="0" smtClean="0">
                <a:solidFill>
                  <a:srgbClr val="0070C0"/>
                </a:solidFill>
              </a:rPr>
              <a:t>expiration.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attachments of each muscle to the thoracic cage and its nerve </a:t>
            </a:r>
            <a:r>
              <a:rPr lang="en-US" b="1" i="1" dirty="0" smtClean="0">
                <a:solidFill>
                  <a:srgbClr val="0070C0"/>
                </a:solidFill>
              </a:rPr>
              <a:t>supply.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origin, insertion, nerve supply of diaphragm.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990600"/>
            <a:ext cx="4038600" cy="54864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in shape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Formed of: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 &amp; costal cartilages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400" i="1" dirty="0" err="1" smtClean="0">
                <a:solidFill>
                  <a:srgbClr val="0070C0"/>
                </a:solidFill>
              </a:rPr>
              <a:t>anteriorly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pairs of ribs: </a:t>
            </a:r>
            <a:r>
              <a:rPr lang="en-US" sz="2400" i="1" dirty="0" smtClean="0">
                <a:solidFill>
                  <a:srgbClr val="0070C0"/>
                </a:solidFill>
              </a:rPr>
              <a:t>laterally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thoracic vertebrae: </a:t>
            </a:r>
            <a:r>
              <a:rPr lang="en-US" sz="2400" i="1" dirty="0" err="1" smtClean="0">
                <a:solidFill>
                  <a:srgbClr val="0070C0"/>
                </a:solidFill>
              </a:rPr>
              <a:t>posteriorly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Has 2 apertures (openings):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outlet): </a:t>
            </a:r>
            <a:r>
              <a:rPr lang="en-US" dirty="0" smtClean="0">
                <a:solidFill>
                  <a:srgbClr val="0070C0"/>
                </a:solidFill>
              </a:rPr>
              <a:t>narrow, open, continuous with neck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dirty="0" smtClean="0">
                <a:solidFill>
                  <a:srgbClr val="0070C0"/>
                </a:solidFill>
              </a:rPr>
              <a:t> wide, closed by diaphragm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7" name="Content Placeholder 6" descr="respir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257" r="1887" b="8803"/>
          <a:stretch>
            <a:fillRect/>
          </a:stretch>
        </p:blipFill>
        <p:spPr>
          <a:xfrm>
            <a:off x="5029200" y="990600"/>
            <a:ext cx="3048000" cy="260270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respiration 001.jpg"/>
          <p:cNvPicPr>
            <a:picLocks noChangeAspect="1"/>
          </p:cNvPicPr>
          <p:nvPr/>
        </p:nvPicPr>
        <p:blipFill>
          <a:blip r:embed="rId3" cstate="print"/>
          <a:srcRect l="10909" t="3390" b="6780"/>
          <a:stretch>
            <a:fillRect/>
          </a:stretch>
        </p:blipFill>
        <p:spPr>
          <a:xfrm>
            <a:off x="5029200" y="3733800"/>
            <a:ext cx="3048000" cy="2872273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F66122-003-f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5417549" cy="48768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4648200"/>
            <a:ext cx="152400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Sternocostal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(synovial), mobile EXCEPT first, which is </a:t>
            </a:r>
            <a:r>
              <a:rPr lang="en-US" b="1" dirty="0" err="1" smtClean="0"/>
              <a:t>cartilagenous</a:t>
            </a:r>
            <a:r>
              <a:rPr lang="en-US" b="1" dirty="0" smtClean="0"/>
              <a:t> &amp; fixed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2819400"/>
            <a:ext cx="18288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Costochondral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(</a:t>
            </a:r>
            <a:r>
              <a:rPr lang="en-US" b="1" dirty="0" err="1" smtClean="0"/>
              <a:t>cartilagenous</a:t>
            </a:r>
            <a:r>
              <a:rPr lang="en-US" b="1" dirty="0" smtClean="0"/>
              <a:t> J.)</a:t>
            </a:r>
          </a:p>
          <a:p>
            <a:r>
              <a:rPr lang="en-US" b="1" dirty="0" smtClean="0"/>
              <a:t> no movements </a:t>
            </a:r>
          </a:p>
          <a:p>
            <a:r>
              <a:rPr lang="en-US" b="1" dirty="0" smtClean="0"/>
              <a:t>possible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52600" y="2438400"/>
            <a:ext cx="1981200" cy="1588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934200" y="3962400"/>
            <a:ext cx="533400" cy="38100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172200" y="4648200"/>
            <a:ext cx="1219200" cy="91440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2209800"/>
            <a:ext cx="163910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Costovertebral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(</a:t>
            </a:r>
            <a:r>
              <a:rPr lang="en-US" b="1" dirty="0" smtClean="0"/>
              <a:t>Synovial joint)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715000" y="1752600"/>
            <a:ext cx="1676400" cy="106680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4953000"/>
            <a:ext cx="2286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Xiphisternal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(</a:t>
            </a:r>
            <a:r>
              <a:rPr lang="en-US" b="1" dirty="0" err="1" smtClean="0"/>
              <a:t>fibrocartilagenous</a:t>
            </a:r>
            <a:r>
              <a:rPr lang="en-US" b="1" dirty="0" smtClean="0"/>
              <a:t>  J.) </a:t>
            </a:r>
          </a:p>
          <a:p>
            <a:r>
              <a:rPr lang="en-US" b="1" dirty="0" smtClean="0"/>
              <a:t>no significant </a:t>
            </a:r>
          </a:p>
          <a:p>
            <a:r>
              <a:rPr lang="en-US" b="1" dirty="0" smtClean="0"/>
              <a:t>movements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67000" y="5410200"/>
            <a:ext cx="3200400" cy="1588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0" y="990600"/>
            <a:ext cx="2286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Manubriosternal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(</a:t>
            </a:r>
            <a:r>
              <a:rPr lang="en-US" b="1" dirty="0" err="1" smtClean="0"/>
              <a:t>fibrocartilagenous</a:t>
            </a:r>
            <a:r>
              <a:rPr lang="en-US" b="1" dirty="0" smtClean="0"/>
              <a:t>  J.) </a:t>
            </a:r>
          </a:p>
          <a:p>
            <a:r>
              <a:rPr lang="en-US" b="1" dirty="0" smtClean="0"/>
              <a:t>Small angular</a:t>
            </a:r>
          </a:p>
          <a:p>
            <a:r>
              <a:rPr lang="en-US" b="1" dirty="0" smtClean="0"/>
              <a:t>Movement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Movements of Diaphragm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respiration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43178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048000" y="2819400"/>
            <a:ext cx="7620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667000" y="4038600"/>
            <a:ext cx="762000" cy="762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2057400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Contraction (descent) of diaphragm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352800"/>
            <a:ext cx="3899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Increase of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diameter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 thoracic cavity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705600" y="30480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1524000"/>
            <a:ext cx="17892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0"/>
            <a:ext cx="16979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105400"/>
            <a:ext cx="472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Relaxation (ascent)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diaphragm)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5366" name="Picture 6" descr="http://www.thiemeteachingassistant.com/images/thumbs/978-1-60406-081-2c005_f006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524000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Movements of Ribs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4040188" cy="198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HANDLE MOVEMENT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of thoracic cavity</a:t>
            </a:r>
            <a:endParaRPr lang="en-US" sz="2000" dirty="0"/>
          </a:p>
        </p:txBody>
      </p:sp>
      <p:pic>
        <p:nvPicPr>
          <p:cNvPr id="8" name="Content Placeholder 7" descr="F66122-003-f034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3581400"/>
            <a:ext cx="4040188" cy="3124200"/>
          </a:xfrm>
          <a:ln>
            <a:solidFill>
              <a:schemeClr val="accent2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148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HANDLE MOVEMENT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lateral diameter of thoracic cavity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F66122-003-f034b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8200" y="3339819"/>
            <a:ext cx="4041775" cy="3365781"/>
          </a:xfrm>
          <a:ln>
            <a:solidFill>
              <a:schemeClr val="accent2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2133600" y="25146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24384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://www.thiemeteachingassistant.com/images/thumbs/978-1-60406-081-2c005_f006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257800"/>
            <a:ext cx="1143000" cy="1143001"/>
          </a:xfrm>
          <a:prstGeom prst="rect">
            <a:avLst/>
          </a:prstGeom>
          <a:noFill/>
        </p:spPr>
      </p:pic>
      <p:pic>
        <p:nvPicPr>
          <p:cNvPr id="12" name="Picture 2" descr="http://www.thiemeteachingassistant.com/images/thumbs/978-1-60406-081-2c005_f006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3352800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muscle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elevators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(</a:t>
            </a: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during </a:t>
            </a: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inspiration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muscles: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attaching cervical vertebrae to first &amp; second rib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major: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attaching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cage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upper limb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3886200" cy="5105400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musculotendinous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partition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thoracic &amp; abdominal cavity</a:t>
            </a:r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 toward thoracic &amp; concave toward abdominal cavity</a:t>
            </a:r>
          </a:p>
          <a:p>
            <a:pPr marL="457200" indent="-45720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xiphoid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 of sternum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6 costal cartilages &amp; 12</a:t>
            </a:r>
            <a:r>
              <a:rPr lang="en-US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&amp; lateral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arcuate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3 lumbar vertebrae &amp;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2 lumbar vertebrae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7" descr="respiration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660" t="2522" b="5101"/>
          <a:stretch>
            <a:fillRect/>
          </a:stretch>
        </p:blipFill>
        <p:spPr>
          <a:xfrm>
            <a:off x="4249615" y="1143000"/>
            <a:ext cx="2549770" cy="2209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17" descr="respiration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142999"/>
            <a:ext cx="2286000" cy="221502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Documents and Settings\Free User\My Documents\My Pictures\asw.jpg"/>
          <p:cNvPicPr>
            <a:picLocks noChangeAspect="1" noChangeArrowheads="1"/>
          </p:cNvPicPr>
          <p:nvPr/>
        </p:nvPicPr>
        <p:blipFill>
          <a:blip r:embed="rId4" cstate="print"/>
          <a:srcRect l="3774" t="3818" r="5660" b="6933"/>
          <a:stretch>
            <a:fillRect/>
          </a:stretch>
        </p:blipFill>
        <p:spPr bwMode="auto">
          <a:xfrm>
            <a:off x="4495800" y="3429000"/>
            <a:ext cx="4114800" cy="31546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0" name="Freeform 9"/>
          <p:cNvSpPr/>
          <p:nvPr/>
        </p:nvSpPr>
        <p:spPr>
          <a:xfrm>
            <a:off x="6778557" y="5179979"/>
            <a:ext cx="478277" cy="257783"/>
          </a:xfrm>
          <a:custGeom>
            <a:avLst/>
            <a:gdLst>
              <a:gd name="connsiteX0" fmla="*/ 478277 w 478277"/>
              <a:gd name="connsiteY0" fmla="*/ 257783 h 257783"/>
              <a:gd name="connsiteX1" fmla="*/ 400456 w 478277"/>
              <a:gd name="connsiteY1" fmla="*/ 189689 h 257783"/>
              <a:gd name="connsiteX2" fmla="*/ 332362 w 478277"/>
              <a:gd name="connsiteY2" fmla="*/ 150778 h 257783"/>
              <a:gd name="connsiteX3" fmla="*/ 235086 w 478277"/>
              <a:gd name="connsiteY3" fmla="*/ 150778 h 257783"/>
              <a:gd name="connsiteX4" fmla="*/ 196175 w 478277"/>
              <a:gd name="connsiteY4" fmla="*/ 111868 h 257783"/>
              <a:gd name="connsiteX5" fmla="*/ 137809 w 478277"/>
              <a:gd name="connsiteY5" fmla="*/ 34047 h 257783"/>
              <a:gd name="connsiteX6" fmla="*/ 69715 w 478277"/>
              <a:gd name="connsiteY6" fmla="*/ 4864 h 257783"/>
              <a:gd name="connsiteX7" fmla="*/ 11349 w 478277"/>
              <a:gd name="connsiteY7" fmla="*/ 4864 h 257783"/>
              <a:gd name="connsiteX8" fmla="*/ 1622 w 478277"/>
              <a:gd name="connsiteY8" fmla="*/ 34047 h 2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277" h="257783">
                <a:moveTo>
                  <a:pt x="478277" y="257783"/>
                </a:moveTo>
                <a:cubicBezTo>
                  <a:pt x="451526" y="232653"/>
                  <a:pt x="424775" y="207523"/>
                  <a:pt x="400456" y="189689"/>
                </a:cubicBezTo>
                <a:cubicBezTo>
                  <a:pt x="376137" y="171855"/>
                  <a:pt x="359924" y="157263"/>
                  <a:pt x="332362" y="150778"/>
                </a:cubicBezTo>
                <a:cubicBezTo>
                  <a:pt x="304800" y="144293"/>
                  <a:pt x="257784" y="157263"/>
                  <a:pt x="235086" y="150778"/>
                </a:cubicBezTo>
                <a:cubicBezTo>
                  <a:pt x="212388" y="144293"/>
                  <a:pt x="212388" y="131323"/>
                  <a:pt x="196175" y="111868"/>
                </a:cubicBezTo>
                <a:cubicBezTo>
                  <a:pt x="179962" y="92413"/>
                  <a:pt x="158886" y="51881"/>
                  <a:pt x="137809" y="34047"/>
                </a:cubicBezTo>
                <a:cubicBezTo>
                  <a:pt x="116732" y="16213"/>
                  <a:pt x="90792" y="9728"/>
                  <a:pt x="69715" y="4864"/>
                </a:cubicBezTo>
                <a:cubicBezTo>
                  <a:pt x="48638" y="0"/>
                  <a:pt x="22698" y="0"/>
                  <a:pt x="11349" y="4864"/>
                </a:cubicBezTo>
                <a:cubicBezTo>
                  <a:pt x="0" y="9728"/>
                  <a:pt x="811" y="21887"/>
                  <a:pt x="1622" y="3404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972783" y="5175115"/>
            <a:ext cx="457200" cy="243191"/>
          </a:xfrm>
          <a:custGeom>
            <a:avLst/>
            <a:gdLst>
              <a:gd name="connsiteX0" fmla="*/ 457200 w 457200"/>
              <a:gd name="connsiteY0" fmla="*/ 0 h 243191"/>
              <a:gd name="connsiteX1" fmla="*/ 379379 w 457200"/>
              <a:gd name="connsiteY1" fmla="*/ 9728 h 243191"/>
              <a:gd name="connsiteX2" fmla="*/ 291830 w 457200"/>
              <a:gd name="connsiteY2" fmla="*/ 58366 h 243191"/>
              <a:gd name="connsiteX3" fmla="*/ 243191 w 457200"/>
              <a:gd name="connsiteY3" fmla="*/ 165370 h 243191"/>
              <a:gd name="connsiteX4" fmla="*/ 194553 w 457200"/>
              <a:gd name="connsiteY4" fmla="*/ 107004 h 243191"/>
              <a:gd name="connsiteX5" fmla="*/ 107004 w 457200"/>
              <a:gd name="connsiteY5" fmla="*/ 155642 h 243191"/>
              <a:gd name="connsiteX6" fmla="*/ 48638 w 457200"/>
              <a:gd name="connsiteY6" fmla="*/ 204281 h 243191"/>
              <a:gd name="connsiteX7" fmla="*/ 0 w 457200"/>
              <a:gd name="connsiteY7" fmla="*/ 243191 h 24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" h="243191">
                <a:moveTo>
                  <a:pt x="457200" y="0"/>
                </a:moveTo>
                <a:cubicBezTo>
                  <a:pt x="432070" y="0"/>
                  <a:pt x="406941" y="0"/>
                  <a:pt x="379379" y="9728"/>
                </a:cubicBezTo>
                <a:cubicBezTo>
                  <a:pt x="351817" y="19456"/>
                  <a:pt x="314528" y="32426"/>
                  <a:pt x="291830" y="58366"/>
                </a:cubicBezTo>
                <a:cubicBezTo>
                  <a:pt x="269132" y="84306"/>
                  <a:pt x="259404" y="157264"/>
                  <a:pt x="243191" y="165370"/>
                </a:cubicBezTo>
                <a:cubicBezTo>
                  <a:pt x="226978" y="173476"/>
                  <a:pt x="217251" y="108625"/>
                  <a:pt x="194553" y="107004"/>
                </a:cubicBezTo>
                <a:cubicBezTo>
                  <a:pt x="171855" y="105383"/>
                  <a:pt x="131323" y="139429"/>
                  <a:pt x="107004" y="155642"/>
                </a:cubicBezTo>
                <a:cubicBezTo>
                  <a:pt x="82685" y="171855"/>
                  <a:pt x="66472" y="189690"/>
                  <a:pt x="48638" y="204281"/>
                </a:cubicBezTo>
                <a:cubicBezTo>
                  <a:pt x="30804" y="218872"/>
                  <a:pt x="15402" y="231031"/>
                  <a:pt x="0" y="24319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05400" y="5029200"/>
            <a:ext cx="13716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8200" y="4800600"/>
            <a:ext cx="533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Right </a:t>
            </a:r>
            <a:r>
              <a:rPr lang="en-US" sz="1050" b="1" dirty="0" err="1" smtClean="0"/>
              <a:t>crus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4648200"/>
            <a:ext cx="533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Left </a:t>
            </a:r>
            <a:r>
              <a:rPr lang="en-US" sz="1050" b="1" dirty="0" err="1" smtClean="0"/>
              <a:t>crus</a:t>
            </a:r>
            <a:endParaRPr lang="en-US" sz="1050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6705600" y="4876800"/>
            <a:ext cx="1524000" cy="1524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9400" y="6096000"/>
            <a:ext cx="1371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Medial  </a:t>
            </a:r>
            <a:r>
              <a:rPr lang="en-US" sz="1050" b="1" dirty="0" err="1" smtClean="0"/>
              <a:t>arcuate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lig</a:t>
            </a:r>
            <a:r>
              <a:rPr lang="en-US" sz="1050" b="1" dirty="0" smtClean="0"/>
              <a:t>.</a:t>
            </a:r>
            <a:endParaRPr lang="en-US" sz="105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6553200" y="5486400"/>
            <a:ext cx="914400" cy="304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rot="10800000">
            <a:off x="7179014" y="5369668"/>
            <a:ext cx="517187" cy="4977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5200" y="5867400"/>
            <a:ext cx="12954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Lateral  </a:t>
            </a:r>
            <a:r>
              <a:rPr lang="en-US" sz="1050" b="1" dirty="0" err="1" smtClean="0"/>
              <a:t>arcuate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lig</a:t>
            </a:r>
            <a:r>
              <a:rPr lang="en-US" sz="1050" b="1" dirty="0" smtClean="0"/>
              <a:t>.</a:t>
            </a:r>
            <a:endParaRPr lang="en-US" sz="105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3657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0" y="4419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4200" y="5029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0800" y="5105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29200" y="2971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91200" y="2971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5181600" y="2743200"/>
            <a:ext cx="3810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1"/>
          </p:cNvCxnSpPr>
          <p:nvPr/>
        </p:nvCxnSpPr>
        <p:spPr>
          <a:xfrm rot="16200000" flipV="1">
            <a:off x="5600701" y="2781300"/>
            <a:ext cx="273237" cy="197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228600"/>
            <a:ext cx="3962400" cy="6324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sz="2800" dirty="0" smtClean="0">
                <a:solidFill>
                  <a:srgbClr val="0070C0"/>
                </a:solidFill>
              </a:rPr>
              <a:t> Fibers converge to join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tendon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(C3,4,5), </a:t>
            </a:r>
            <a:r>
              <a:rPr lang="en-US" sz="2800" dirty="0" smtClean="0">
                <a:solidFill>
                  <a:srgbClr val="0070C0"/>
                </a:solidFill>
              </a:rPr>
              <a:t>penetrates diaphragm &amp; innervates it from abdominal surface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contraction (descent) of diaphragm increases vertical diameter of thoracic cavity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(essential for normal breathing)</a:t>
            </a:r>
          </a:p>
          <a:p>
            <a:endParaRPr lang="en-US" dirty="0"/>
          </a:p>
        </p:txBody>
      </p:sp>
      <p:pic>
        <p:nvPicPr>
          <p:cNvPr id="6" name="Picture 2" descr="C:\Documents and Settings\Free User\My Documents\My Pictures\az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3774" t="3818" r="5660" b="6933"/>
          <a:stretch>
            <a:fillRect/>
          </a:stretch>
        </p:blipFill>
        <p:spPr bwMode="auto">
          <a:xfrm>
            <a:off x="4648200" y="228600"/>
            <a:ext cx="3581400" cy="298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3" descr="C:\Documents and Settings\Free User\My Documents\My Pictures\asw.jpg"/>
          <p:cNvPicPr>
            <a:picLocks noChangeAspect="1" noChangeArrowheads="1"/>
          </p:cNvPicPr>
          <p:nvPr/>
        </p:nvPicPr>
        <p:blipFill>
          <a:blip r:embed="rId3" cstate="print"/>
          <a:srcRect l="3774" t="3818" r="5660" b="6933"/>
          <a:stretch>
            <a:fillRect/>
          </a:stretch>
        </p:blipFill>
        <p:spPr bwMode="auto">
          <a:xfrm>
            <a:off x="4648200" y="3352800"/>
            <a:ext cx="3617843" cy="3200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726</Words>
  <Application>Microsoft Office PowerPoint</Application>
  <PresentationFormat>On-screen Show (4:3)</PresentationFormat>
  <Paragraphs>155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MUSCLES INVOLVED IN RESPIRATION</vt:lpstr>
      <vt:lpstr>OBJECTIVES</vt:lpstr>
      <vt:lpstr>THORACIC CAGE</vt:lpstr>
      <vt:lpstr>Articulations</vt:lpstr>
      <vt:lpstr>Respiratory Movements A- Movements of Diaphragm</vt:lpstr>
      <vt:lpstr>Respiratory Movements B- Movements of Ribs</vt:lpstr>
      <vt:lpstr>Inspiratory Muscles</vt:lpstr>
      <vt:lpstr>DIAPHRAGM</vt:lpstr>
      <vt:lpstr>Slide 9</vt:lpstr>
      <vt:lpstr>EXTERNAL INTERCOSTAL</vt:lpstr>
      <vt:lpstr>SCALENE MUSCLES</vt:lpstr>
      <vt:lpstr>PECTORALIS MAJOR</vt:lpstr>
      <vt:lpstr>Expiratory Muscles</vt:lpstr>
      <vt:lpstr>RIB DEPRESSORS</vt:lpstr>
      <vt:lpstr>Anterior abdominal wall </vt:lpstr>
      <vt:lpstr>Anterior abdominal wall Muscles </vt:lpstr>
      <vt:lpstr>Slide 17</vt:lpstr>
      <vt:lpstr>Slide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Dr. Zeenat Zaidi</dc:creator>
  <cp:lastModifiedBy>Zeenet</cp:lastModifiedBy>
  <cp:revision>136</cp:revision>
  <dcterms:created xsi:type="dcterms:W3CDTF">2010-01-27T08:25:16Z</dcterms:created>
  <dcterms:modified xsi:type="dcterms:W3CDTF">2013-01-02T09:26:14Z</dcterms:modified>
</cp:coreProperties>
</file>