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39" r:id="rId11"/>
    <p:sldId id="340" r:id="rId12"/>
    <p:sldId id="341" r:id="rId13"/>
    <p:sldId id="342" r:id="rId14"/>
    <p:sldId id="343" r:id="rId15"/>
    <p:sldId id="327" r:id="rId16"/>
    <p:sldId id="332" r:id="rId17"/>
    <p:sldId id="333" r:id="rId18"/>
    <p:sldId id="334" r:id="rId19"/>
    <p:sldId id="326" r:id="rId20"/>
    <p:sldId id="321" r:id="rId21"/>
    <p:sldId id="317" r:id="rId22"/>
    <p:sldId id="315" r:id="rId23"/>
    <p:sldId id="316" r:id="rId24"/>
    <p:sldId id="318" r:id="rId25"/>
    <p:sldId id="330" r:id="rId26"/>
    <p:sldId id="295" r:id="rId27"/>
    <p:sldId id="309" r:id="rId28"/>
    <p:sldId id="335" r:id="rId29"/>
    <p:sldId id="337" r:id="rId30"/>
    <p:sldId id="336" r:id="rId31"/>
    <p:sldId id="319" r:id="rId32"/>
    <p:sldId id="338" r:id="rId33"/>
    <p:sldId id="34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181600" y="3124200"/>
            <a:ext cx="396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Members</a:t>
            </a:r>
            <a:r>
              <a:rPr lang="en-US" sz="2800" b="1" dirty="0">
                <a:solidFill>
                  <a:srgbClr val="99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Phosphatidylcholine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e.g., </a:t>
            </a:r>
            <a:r>
              <a:rPr lang="en-US" sz="2800" b="1" dirty="0" smtClean="0">
                <a:solidFill>
                  <a:schemeClr val="accent2"/>
                </a:solidFill>
              </a:rPr>
              <a:t>Surfactant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(</a:t>
            </a:r>
            <a:r>
              <a:rPr lang="en-US" sz="2800" b="1" dirty="0" err="1">
                <a:solidFill>
                  <a:schemeClr val="accent2"/>
                </a:solidFill>
              </a:rPr>
              <a:t>Dipalmitoylecithin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410200" y="54864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 dirty="0"/>
              <a:t>   </a:t>
            </a:r>
            <a:r>
              <a:rPr lang="en-US" sz="2800" b="1" dirty="0" err="1">
                <a:solidFill>
                  <a:schemeClr val="accent2"/>
                </a:solidFill>
              </a:rPr>
              <a:t>Phosphatidic</a:t>
            </a:r>
            <a:r>
              <a:rPr lang="en-US" sz="2800" b="1" dirty="0">
                <a:solidFill>
                  <a:schemeClr val="accent2"/>
                </a:solidFill>
              </a:rPr>
              <a:t> acid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128654"/>
            <a:ext cx="4343400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114800" y="6019800"/>
            <a:ext cx="1007011" cy="183160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81600" y="5562600"/>
            <a:ext cx="3657600" cy="990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16236" y="3138054"/>
            <a:ext cx="3886200" cy="228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71600" y="5479472"/>
            <a:ext cx="2743200" cy="107372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189294">
            <a:off x="4948154" y="4300703"/>
            <a:ext cx="264696" cy="318001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0" y="198120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Synthesis and secretion: </a:t>
            </a:r>
            <a:r>
              <a:rPr lang="en-US" sz="3600" b="1" dirty="0">
                <a:solidFill>
                  <a:srgbClr val="990000"/>
                </a:solidFill>
              </a:rPr>
              <a:t>by </a:t>
            </a:r>
            <a:r>
              <a:rPr lang="en-US" sz="3600" b="1" dirty="0" smtClean="0">
                <a:solidFill>
                  <a:srgbClr val="990000"/>
                </a:solidFill>
              </a:rPr>
              <a:t>granular </a:t>
            </a:r>
            <a:r>
              <a:rPr lang="en-US" sz="3600" b="1" dirty="0" err="1" smtClean="0">
                <a:solidFill>
                  <a:srgbClr val="990000"/>
                </a:solidFill>
              </a:rPr>
              <a:t>pneumocytes</a:t>
            </a:r>
            <a:endParaRPr lang="en-US" sz="3600" b="1" dirty="0">
              <a:solidFill>
                <a:srgbClr val="99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Major lipid </a:t>
            </a:r>
            <a:r>
              <a:rPr lang="en-US" sz="3600" b="1" dirty="0" smtClean="0">
                <a:solidFill>
                  <a:schemeClr val="accent2"/>
                </a:solidFill>
              </a:rPr>
              <a:t>component of </a:t>
            </a:r>
            <a:r>
              <a:rPr lang="en-US" sz="3600" b="1" dirty="0">
                <a:solidFill>
                  <a:schemeClr val="accent2"/>
                </a:solidFill>
              </a:rPr>
              <a:t>lung </a:t>
            </a:r>
            <a:r>
              <a:rPr lang="en-US" sz="3600" b="1" dirty="0" smtClean="0">
                <a:solidFill>
                  <a:schemeClr val="accent2"/>
                </a:solidFill>
              </a:rPr>
              <a:t>surfactant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accent2"/>
                </a:solidFill>
              </a:rPr>
              <a:t>Lung surfactant is made out of: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C00000"/>
                </a:solidFill>
              </a:rPr>
              <a:t>Dipalmitolylecithin</a:t>
            </a:r>
            <a:r>
              <a:rPr lang="en-US" sz="3600" b="1" dirty="0" smtClean="0">
                <a:solidFill>
                  <a:srgbClr val="C00000"/>
                </a:solidFill>
              </a:rPr>
              <a:t> (65%)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C00000"/>
                </a:solidFill>
              </a:rPr>
              <a:t>Other </a:t>
            </a:r>
            <a:r>
              <a:rPr lang="en-US" sz="3600" b="1" dirty="0">
                <a:solidFill>
                  <a:srgbClr val="C00000"/>
                </a:solidFill>
              </a:rPr>
              <a:t>phospholipids, cholesterol &amp; </a:t>
            </a:r>
            <a:r>
              <a:rPr lang="en-US" sz="3600" b="1" dirty="0" smtClean="0">
                <a:solidFill>
                  <a:srgbClr val="C00000"/>
                </a:solidFill>
              </a:rPr>
              <a:t>proteins (35%)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0"/>
            <a:ext cx="84582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DipalmitoylLecithin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(Lung surfactant)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152400" y="278517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990000"/>
                </a:solidFill>
              </a:rPr>
              <a:t>Surfactant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decreases surface tension of fluid layer </a:t>
            </a:r>
            <a:r>
              <a:rPr lang="en-US" sz="2800" b="1" dirty="0" smtClean="0">
                <a:solidFill>
                  <a:schemeClr val="accent2"/>
                </a:solidFill>
              </a:rPr>
              <a:t>lining </a:t>
            </a:r>
            <a:r>
              <a:rPr lang="en-US" sz="2800" b="1" dirty="0">
                <a:solidFill>
                  <a:schemeClr val="accent2"/>
                </a:solidFill>
              </a:rPr>
              <a:t>of </a:t>
            </a:r>
            <a:r>
              <a:rPr lang="en-US" sz="2800" b="1" dirty="0" smtClean="0">
                <a:solidFill>
                  <a:schemeClr val="accent2"/>
                </a:solidFill>
              </a:rPr>
              <a:t>alveoli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chemeClr val="accent2"/>
                </a:solidFill>
                <a:latin typeface="Arial"/>
                <a:cs typeface="Arial"/>
              </a:rPr>
              <a:t>↓</a:t>
            </a:r>
            <a:r>
              <a:rPr lang="en-US" sz="2800" b="1" dirty="0" smtClean="0">
                <a:solidFill>
                  <a:schemeClr val="accent2"/>
                </a:solidFill>
              </a:rPr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pressure needed for their </a:t>
            </a:r>
            <a:r>
              <a:rPr lang="en-US" sz="2800" b="1" dirty="0" smtClean="0">
                <a:solidFill>
                  <a:schemeClr val="accent2"/>
                </a:solidFill>
              </a:rPr>
              <a:t>inflation </a:t>
            </a:r>
            <a:r>
              <a:rPr lang="en-US" sz="2800" b="1" dirty="0">
                <a:solidFill>
                  <a:schemeClr val="accent2"/>
                </a:solidFill>
              </a:rPr>
              <a:t>by </a:t>
            </a:r>
            <a:r>
              <a:rPr lang="en-US" sz="2800" b="1" dirty="0" smtClean="0">
                <a:solidFill>
                  <a:schemeClr val="accent2"/>
                </a:solidFill>
              </a:rPr>
              <a:t>air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2"/>
                </a:solidFill>
              </a:rPr>
              <a:t>preventing </a:t>
            </a:r>
            <a:r>
              <a:rPr lang="en-US" sz="2800" b="1" dirty="0">
                <a:solidFill>
                  <a:schemeClr val="accent2"/>
                </a:solidFill>
              </a:rPr>
              <a:t>alveolar </a:t>
            </a:r>
            <a:r>
              <a:rPr lang="en-US" sz="2800" b="1" dirty="0" smtClean="0">
                <a:solidFill>
                  <a:schemeClr val="accent2"/>
                </a:solidFill>
              </a:rPr>
              <a:t>collapse </a:t>
            </a:r>
            <a:r>
              <a:rPr lang="en-US" sz="2800" b="1" dirty="0" smtClean="0">
                <a:solidFill>
                  <a:srgbClr val="990000"/>
                </a:solidFill>
              </a:rPr>
              <a:t>(</a:t>
            </a:r>
            <a:r>
              <a:rPr lang="en-US" sz="2800" b="1" dirty="0" err="1" smtClean="0">
                <a:solidFill>
                  <a:srgbClr val="990000"/>
                </a:solidFill>
              </a:rPr>
              <a:t>atelectasis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(especially in pre-term babies)   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chemeClr val="accent2"/>
                </a:solidFill>
              </a:rPr>
              <a:t> neonatal </a:t>
            </a:r>
            <a:r>
              <a:rPr lang="en-US" sz="2800" b="1" dirty="0">
                <a:solidFill>
                  <a:schemeClr val="accent2"/>
                </a:solidFill>
              </a:rPr>
              <a:t>death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487740"/>
            <a:ext cx="8763000" cy="206210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390525" indent="-347663" algn="ctr">
              <a:buFont typeface="+mj-lt"/>
              <a:buAutoNum type="arabi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DipalmitoylLecithin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(Lung surfactant), continued…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Congenital </a:t>
            </a:r>
            <a:r>
              <a:rPr lang="en-US" sz="3600" b="1" dirty="0" smtClean="0">
                <a:solidFill>
                  <a:srgbClr val="990000"/>
                </a:solidFill>
              </a:rPr>
              <a:t>RDS</a:t>
            </a:r>
          </a:p>
          <a:p>
            <a:pPr algn="ctr"/>
            <a:r>
              <a:rPr lang="en-US" sz="3600" b="1" dirty="0" smtClean="0">
                <a:solidFill>
                  <a:srgbClr val="990000"/>
                </a:solidFill>
              </a:rPr>
              <a:t>Diagnosis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91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Lecithin/sphingomyelin (L/S) ratio in amniotic </a:t>
            </a:r>
            <a:r>
              <a:rPr lang="en-US" sz="3200" b="1" dirty="0" smtClean="0">
                <a:solidFill>
                  <a:schemeClr val="accent2"/>
                </a:solidFill>
              </a:rPr>
              <a:t>fluid:</a:t>
            </a:r>
          </a:p>
          <a:p>
            <a:pPr marL="6858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	Ratio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>
                <a:solidFill>
                  <a:srgbClr val="990000"/>
                </a:solidFill>
              </a:rPr>
              <a:t>2 or above</a:t>
            </a:r>
            <a:r>
              <a:rPr lang="en-US" sz="3200" b="1" dirty="0">
                <a:solidFill>
                  <a:schemeClr val="accent2"/>
                </a:solidFill>
              </a:rPr>
              <a:t> indicates lung maturity and </a:t>
            </a:r>
            <a:r>
              <a:rPr lang="en-US" sz="3200" b="1" dirty="0">
                <a:solidFill>
                  <a:srgbClr val="990000"/>
                </a:solidFill>
              </a:rPr>
              <a:t>no </a:t>
            </a:r>
            <a:r>
              <a:rPr lang="en-US" sz="3200" b="1" dirty="0" smtClean="0">
                <a:solidFill>
                  <a:srgbClr val="990000"/>
                </a:solidFill>
              </a:rPr>
              <a:t>RDS (i.e</a:t>
            </a:r>
            <a:r>
              <a:rPr lang="en-US" sz="3200" b="1" dirty="0">
                <a:solidFill>
                  <a:srgbClr val="990000"/>
                </a:solidFill>
              </a:rPr>
              <a:t>., shift from sphingomyelin to lecithin synthesis by </a:t>
            </a:r>
            <a:r>
              <a:rPr lang="en-US" sz="3200" b="1" dirty="0" err="1" smtClean="0">
                <a:solidFill>
                  <a:srgbClr val="990000"/>
                </a:solidFill>
              </a:rPr>
              <a:t>pneumocytes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>
                <a:solidFill>
                  <a:srgbClr val="990000"/>
                </a:solidFill>
              </a:rPr>
              <a:t>that normally occurs by 32 weeks of </a:t>
            </a:r>
            <a:r>
              <a:rPr lang="en-US" sz="3200" b="1" dirty="0" smtClean="0">
                <a:solidFill>
                  <a:srgbClr val="990000"/>
                </a:solidFill>
              </a:rPr>
              <a:t>gestation)</a:t>
            </a:r>
          </a:p>
          <a:p>
            <a:pPr marL="6858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Low L/S Ratio (&lt; </a:t>
            </a:r>
            <a:r>
              <a:rPr lang="en-US" sz="3200" b="1" dirty="0" smtClean="0">
                <a:solidFill>
                  <a:srgbClr val="990000"/>
                </a:solidFill>
              </a:rPr>
              <a:t>2): RDS</a:t>
            </a:r>
            <a:endParaRPr lang="en-US" sz="32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</a:rPr>
              <a:t>Prevention of RDS:</a:t>
            </a:r>
            <a:endParaRPr lang="en-US" sz="3200" b="1" i="1" dirty="0">
              <a:solidFill>
                <a:schemeClr val="accent2"/>
              </a:solidFill>
            </a:endParaRPr>
          </a:p>
          <a:p>
            <a:pPr lvl="2"/>
            <a:r>
              <a:rPr lang="en-US" sz="3200" b="1" dirty="0" err="1">
                <a:solidFill>
                  <a:srgbClr val="990000"/>
                </a:solidFill>
              </a:rPr>
              <a:t>Glucocorticoids</a:t>
            </a:r>
            <a:r>
              <a:rPr lang="en-US" sz="3200" b="1" dirty="0">
                <a:solidFill>
                  <a:srgbClr val="990000"/>
                </a:solidFill>
              </a:rPr>
              <a:t> to the pregnant mother with </a:t>
            </a:r>
            <a:r>
              <a:rPr lang="en-US" sz="3200" b="1" dirty="0" smtClean="0">
                <a:solidFill>
                  <a:srgbClr val="990000"/>
                </a:solidFill>
              </a:rPr>
              <a:t>low </a:t>
            </a:r>
            <a:r>
              <a:rPr lang="en-US" sz="3200" b="1" dirty="0">
                <a:solidFill>
                  <a:srgbClr val="990000"/>
                </a:solidFill>
              </a:rPr>
              <a:t>L/S ratio shortly before delivery</a:t>
            </a:r>
          </a:p>
          <a:p>
            <a:pPr marL="114300" lvl="1"/>
            <a:endParaRPr lang="en-US" sz="3200" b="1" dirty="0">
              <a:solidFill>
                <a:srgbClr val="990000"/>
              </a:solidFill>
            </a:endParaRPr>
          </a:p>
          <a:p>
            <a:pPr marL="114300" lvl="1"/>
            <a:r>
              <a:rPr lang="en-US" sz="3200" b="1" i="1" dirty="0">
                <a:solidFill>
                  <a:schemeClr val="accent2"/>
                </a:solidFill>
              </a:rPr>
              <a:t>Treatment:</a:t>
            </a:r>
          </a:p>
          <a:p>
            <a:pPr marL="985838" lvl="1"/>
            <a:r>
              <a:rPr lang="en-US" sz="3200" b="1" dirty="0" err="1" smtClean="0">
                <a:solidFill>
                  <a:srgbClr val="990000"/>
                </a:solidFill>
              </a:rPr>
              <a:t>Intratracheal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>
                <a:solidFill>
                  <a:srgbClr val="990000"/>
                </a:solidFill>
              </a:rPr>
              <a:t>administration of </a:t>
            </a:r>
            <a:r>
              <a:rPr lang="en-US" sz="3200" b="1" dirty="0" smtClean="0">
                <a:solidFill>
                  <a:srgbClr val="990000"/>
                </a:solidFill>
              </a:rPr>
              <a:t>surfactant to pre-term </a:t>
            </a:r>
            <a:r>
              <a:rPr lang="en-US" sz="3200" b="1" dirty="0">
                <a:solidFill>
                  <a:srgbClr val="990000"/>
                </a:solidFill>
              </a:rPr>
              <a:t>infants with RDS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Congenital </a:t>
            </a:r>
            <a:r>
              <a:rPr lang="en-US" sz="3600" b="1" dirty="0" smtClean="0">
                <a:solidFill>
                  <a:srgbClr val="990000"/>
                </a:solidFill>
              </a:rPr>
              <a:t>RDS</a:t>
            </a:r>
          </a:p>
          <a:p>
            <a:pPr algn="ctr"/>
            <a:r>
              <a:rPr lang="en-US" sz="3600" b="1" dirty="0" smtClean="0">
                <a:solidFill>
                  <a:srgbClr val="990000"/>
                </a:solidFill>
              </a:rPr>
              <a:t>Prevention &amp; Treatment</a:t>
            </a:r>
            <a:endParaRPr lang="en-US" sz="3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Phosphatidylinositol 4,5 bisphosphate (PI)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0"/>
            <a:ext cx="84582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742950" indent="-742950" algn="ctr">
              <a:buFont typeface="+mj-lt"/>
              <a:buAutoNum type="arabicPeriod" startAt="2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Phosphatidylinositol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4,5 </a:t>
            </a: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bisphosphate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066800"/>
            <a:ext cx="8764587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*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Activation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4,5-bisphosphate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Production of IP3 (   Ca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2+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 err="1" smtClean="0">
                <a:solidFill>
                  <a:srgbClr val="C00000"/>
                </a:solidFill>
              </a:rPr>
              <a:t>Phosphorylation</a:t>
            </a:r>
            <a:r>
              <a:rPr lang="en-US" b="1" dirty="0" smtClean="0">
                <a:solidFill>
                  <a:srgbClr val="C00000"/>
                </a:solidFill>
              </a:rPr>
              <a:t> of cellular proteins 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* Please refer to activation of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adenylyl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and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guanylyl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for production of second messengers in other G-protein coupled signaling pathways</a:t>
            </a:r>
            <a:endParaRPr lang="en-US" sz="1800" b="1" i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smtClean="0">
                <a:solidFill>
                  <a:srgbClr val="C00000"/>
                </a:solidFill>
              </a:rPr>
              <a:t>Biological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responses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76917" y="4446103"/>
            <a:ext cx="304800" cy="15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5054589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990000"/>
                </a:solidFill>
                <a:latin typeface="Impact" pitchFamily="34" charset="0"/>
              </a:rPr>
              <a:t>Reem M Sallam, </a:t>
            </a:r>
            <a:r>
              <a:rPr lang="en-US" sz="3600" i="1" dirty="0">
                <a:solidFill>
                  <a:srgbClr val="990000"/>
                </a:solidFill>
                <a:latin typeface="Impact" pitchFamily="34" charset="0"/>
              </a:rPr>
              <a:t>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>
              <a:solidFill>
                <a:srgbClr val="990000"/>
              </a:solidFill>
            </a:endParaRPr>
          </a:p>
          <a:p>
            <a:endParaRPr lang="en-US" sz="3200" b="1" dirty="0">
              <a:solidFill>
                <a:srgbClr val="990000"/>
              </a:solidFill>
            </a:endParaRPr>
          </a:p>
          <a:p>
            <a:r>
              <a:rPr lang="en-US" sz="3200" b="1" dirty="0">
                <a:solidFill>
                  <a:srgbClr val="990000"/>
                </a:solidFill>
              </a:rPr>
              <a:t>	</a:t>
            </a:r>
            <a:r>
              <a:rPr lang="en-US" sz="3200" b="1" dirty="0" err="1">
                <a:solidFill>
                  <a:srgbClr val="990000"/>
                </a:solidFill>
              </a:rPr>
              <a:t>Sphingosine</a:t>
            </a:r>
            <a:r>
              <a:rPr lang="en-US" sz="3200" b="1" dirty="0">
                <a:solidFill>
                  <a:srgbClr val="990000"/>
                </a:solidFill>
              </a:rPr>
              <a:t>-containing phospholipids:</a:t>
            </a:r>
          </a:p>
          <a:p>
            <a:r>
              <a:rPr lang="en-US" sz="3200" b="1" dirty="0">
                <a:solidFill>
                  <a:srgbClr val="990000"/>
                </a:solidFill>
              </a:rPr>
              <a:t>		e.g., </a:t>
            </a:r>
            <a:r>
              <a:rPr lang="en-US" sz="3200" b="1" dirty="0" err="1">
                <a:solidFill>
                  <a:srgbClr val="990000"/>
                </a:solidFill>
              </a:rPr>
              <a:t>sphingomyelin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09600"/>
            <a:ext cx="7924800" cy="1600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Phospholipids: </a:t>
            </a:r>
            <a:b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B. Sphingo-phospholipids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b="1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Apoproteins or apolipoproteins</a:t>
            </a:r>
          </a:p>
          <a:p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Phospholipids </a:t>
            </a:r>
            <a:r>
              <a:rPr lang="en-US" sz="3200" b="1">
                <a:solidFill>
                  <a:schemeClr val="accent2"/>
                </a:solidFill>
              </a:rPr>
              <a:t>(Why?)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>
                <a:solidFill>
                  <a:srgbClr val="990000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62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Selected members of phospholipids 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Physiological importance of phospholipids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smtClean="0">
                <a:solidFill>
                  <a:srgbClr val="990000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Structural: </a:t>
            </a:r>
            <a:r>
              <a:rPr lang="en-US" sz="2800" b="1" smtClean="0">
                <a:solidFill>
                  <a:srgbClr val="990000"/>
                </a:solidFill>
              </a:rPr>
              <a:t>Predominant lipids of cell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Anchoring: </a:t>
            </a:r>
            <a:r>
              <a:rPr lang="en-US" sz="2800" b="1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Signaling: </a:t>
            </a:r>
            <a:r>
              <a:rPr lang="en-US" sz="2800" b="1" smtClean="0">
                <a:solidFill>
                  <a:srgbClr val="990000"/>
                </a:solidFill>
              </a:rPr>
              <a:t>Source of PI3 and 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Myelin sheath: </a:t>
            </a:r>
            <a:r>
              <a:rPr lang="en-US" sz="2800" b="1" smtClean="0">
                <a:solidFill>
                  <a:srgbClr val="990000"/>
                </a:solidFill>
              </a:rPr>
              <a:t>insulator and speeds up transmission   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763000" cy="39624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b="1" dirty="0" smtClean="0">
                <a:solidFill>
                  <a:srgbClr val="990000"/>
                </a:solidFill>
              </a:rPr>
              <a:t>(B) Non-membrane-bound phospholipids: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Easy re-inflation of alveoli by air: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Lung surfactant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Detergent effect: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Essential component of bile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</a:t>
            </a:r>
            <a:r>
              <a:rPr lang="en-US" sz="2400" b="1" dirty="0" err="1" smtClean="0">
                <a:solidFill>
                  <a:srgbClr val="990000"/>
                </a:solidFill>
              </a:rPr>
              <a:t>Solubilize</a:t>
            </a:r>
            <a:r>
              <a:rPr lang="en-US" sz="2400" b="1" dirty="0" smtClean="0">
                <a:solidFill>
                  <a:srgbClr val="990000"/>
                </a:solidFill>
              </a:rPr>
              <a:t> cholesterol, preventing gall stones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Emulsifying lipids, helping lipid digestion 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Coat of lipoproteins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/>
            </a:r>
            <a:br>
              <a:rPr lang="en-US" sz="2400" b="1" dirty="0" smtClean="0">
                <a:solidFill>
                  <a:srgbClr val="990000"/>
                </a:solidFill>
              </a:rPr>
            </a:b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smtClean="0">
                <a:solidFill>
                  <a:srgbClr val="990000"/>
                </a:solidFill>
              </a:rPr>
              <a:t>(? Exception)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endParaRPr lang="en-US" sz="28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A. Simple Lipids: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Fatty acids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rgbClr val="990000"/>
                </a:solidFill>
              </a:rPr>
              <a:t>Ketone bodies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Triacylglycerol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398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B. Complex Lipids:</a:t>
            </a:r>
          </a:p>
          <a:p>
            <a:r>
              <a:rPr lang="en-US" sz="3200" b="1">
                <a:solidFill>
                  <a:srgbClr val="008000"/>
                </a:solidFill>
              </a:rPr>
              <a:t>   </a:t>
            </a:r>
            <a:r>
              <a:rPr lang="en-US" sz="4000" b="1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lipids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Lipo</a:t>
            </a:r>
            <a:r>
              <a:rPr lang="en-US" sz="2800" b="1">
                <a:solidFill>
                  <a:srgbClr val="008000"/>
                </a:solidFill>
              </a:rPr>
              <a:t>proteins</a:t>
            </a:r>
          </a:p>
          <a:p>
            <a:r>
              <a:rPr lang="en-US" sz="2800" b="1">
                <a:solidFill>
                  <a:srgbClr val="008000"/>
                </a:solidFill>
              </a:rPr>
              <a:t>   Glyco</a:t>
            </a:r>
            <a:r>
              <a:rPr lang="en-US" sz="28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A. Glycerophospholipids</a:t>
            </a:r>
          </a:p>
          <a:p>
            <a:r>
              <a:rPr lang="en-US" sz="36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Glycerol-containing phospholipids</a:t>
            </a: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Sphingosine-containing phospholipids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</a:rPr>
              <a:t>Phosphatidylcholine</a:t>
            </a:r>
            <a:r>
              <a:rPr lang="en-US" sz="2800" b="1" dirty="0">
                <a:solidFill>
                  <a:schemeClr val="accent2"/>
                </a:solidFill>
              </a:rPr>
              <a:t>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          e.g.,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>
                <a:solidFill>
                  <a:srgbClr val="990000"/>
                </a:solidFill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    2. </a:t>
            </a:r>
            <a:r>
              <a:rPr lang="en-US" sz="2800" b="1" dirty="0" err="1">
                <a:solidFill>
                  <a:schemeClr val="accent2"/>
                </a:solidFill>
              </a:rPr>
              <a:t>Phosphatidylinositol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>
                <a:solidFill>
                  <a:srgbClr val="990000"/>
                </a:solidFill>
              </a:rPr>
              <a:t>(Signaling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563</Words>
  <Application>Microsoft Office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Calcium/Phosphatidylinositol System</vt:lpstr>
      <vt:lpstr>Slide 17</vt:lpstr>
      <vt:lpstr>Slide 18</vt:lpstr>
      <vt:lpstr>Slide 19</vt:lpstr>
      <vt:lpstr>Slide 20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DR-REEM</cp:lastModifiedBy>
  <cp:revision>23</cp:revision>
  <dcterms:created xsi:type="dcterms:W3CDTF">1601-01-01T00:00:00Z</dcterms:created>
  <dcterms:modified xsi:type="dcterms:W3CDTF">2013-02-04T06:59:57Z</dcterms:modified>
</cp:coreProperties>
</file>