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60"/>
  </p:notesMasterIdLst>
  <p:handoutMasterIdLst>
    <p:handoutMasterId r:id="rId61"/>
  </p:handoutMasterIdLst>
  <p:sldIdLst>
    <p:sldId id="289" r:id="rId2"/>
    <p:sldId id="291" r:id="rId3"/>
    <p:sldId id="333" r:id="rId4"/>
    <p:sldId id="346" r:id="rId5"/>
    <p:sldId id="344" r:id="rId6"/>
    <p:sldId id="345" r:id="rId7"/>
    <p:sldId id="347" r:id="rId8"/>
    <p:sldId id="348" r:id="rId9"/>
    <p:sldId id="342" r:id="rId10"/>
    <p:sldId id="331" r:id="rId11"/>
    <p:sldId id="332" r:id="rId12"/>
    <p:sldId id="343" r:id="rId13"/>
    <p:sldId id="334" r:id="rId14"/>
    <p:sldId id="319" r:id="rId15"/>
    <p:sldId id="308" r:id="rId16"/>
    <p:sldId id="316" r:id="rId17"/>
    <p:sldId id="350" r:id="rId18"/>
    <p:sldId id="317" r:id="rId19"/>
    <p:sldId id="307" r:id="rId20"/>
    <p:sldId id="309" r:id="rId21"/>
    <p:sldId id="335" r:id="rId22"/>
    <p:sldId id="294" r:id="rId23"/>
    <p:sldId id="296" r:id="rId24"/>
    <p:sldId id="297" r:id="rId25"/>
    <p:sldId id="352" r:id="rId26"/>
    <p:sldId id="302" r:id="rId27"/>
    <p:sldId id="299" r:id="rId28"/>
    <p:sldId id="300" r:id="rId29"/>
    <p:sldId id="301" r:id="rId30"/>
    <p:sldId id="260" r:id="rId31"/>
    <p:sldId id="303" r:id="rId32"/>
    <p:sldId id="266" r:id="rId33"/>
    <p:sldId id="273" r:id="rId34"/>
    <p:sldId id="264" r:id="rId35"/>
    <p:sldId id="272" r:id="rId36"/>
    <p:sldId id="353" r:id="rId37"/>
    <p:sldId id="354" r:id="rId38"/>
    <p:sldId id="278" r:id="rId39"/>
    <p:sldId id="356" r:id="rId40"/>
    <p:sldId id="361" r:id="rId41"/>
    <p:sldId id="362" r:id="rId42"/>
    <p:sldId id="363" r:id="rId43"/>
    <p:sldId id="330" r:id="rId44"/>
    <p:sldId id="328" r:id="rId45"/>
    <p:sldId id="329" r:id="rId46"/>
    <p:sldId id="355" r:id="rId47"/>
    <p:sldId id="336" r:id="rId48"/>
    <p:sldId id="364" r:id="rId49"/>
    <p:sldId id="320" r:id="rId50"/>
    <p:sldId id="337" r:id="rId51"/>
    <p:sldId id="321" r:id="rId52"/>
    <p:sldId id="365" r:id="rId53"/>
    <p:sldId id="323" r:id="rId54"/>
    <p:sldId id="325" r:id="rId55"/>
    <p:sldId id="324" r:id="rId56"/>
    <p:sldId id="286" r:id="rId57"/>
    <p:sldId id="338" r:id="rId58"/>
    <p:sldId id="290" r:id="rId59"/>
  </p:sldIdLst>
  <p:sldSz cx="9144000" cy="6858000" type="screen4x3"/>
  <p:notesSz cx="7010400" cy="9296400"/>
  <p:defaultTextStyle>
    <a:defPPr>
      <a:defRPr lang="en-US"/>
    </a:defPPr>
    <a:lvl1pPr algn="l" rtl="0" fontAlgn="base">
      <a:spcBef>
        <a:spcPct val="0"/>
      </a:spcBef>
      <a:spcAft>
        <a:spcPct val="0"/>
      </a:spcAft>
      <a:defRPr sz="4000" i="1" u="sng" kern="1200">
        <a:solidFill>
          <a:schemeClr val="tx1"/>
        </a:solidFill>
        <a:latin typeface="Times New Roman" pitchFamily="18" charset="0"/>
        <a:ea typeface="+mn-ea"/>
        <a:cs typeface="+mn-cs"/>
      </a:defRPr>
    </a:lvl1pPr>
    <a:lvl2pPr marL="457200" algn="l" rtl="0" fontAlgn="base">
      <a:spcBef>
        <a:spcPct val="0"/>
      </a:spcBef>
      <a:spcAft>
        <a:spcPct val="0"/>
      </a:spcAft>
      <a:defRPr sz="4000" i="1" u="sng" kern="1200">
        <a:solidFill>
          <a:schemeClr val="tx1"/>
        </a:solidFill>
        <a:latin typeface="Times New Roman" pitchFamily="18" charset="0"/>
        <a:ea typeface="+mn-ea"/>
        <a:cs typeface="+mn-cs"/>
      </a:defRPr>
    </a:lvl2pPr>
    <a:lvl3pPr marL="914400" algn="l" rtl="0" fontAlgn="base">
      <a:spcBef>
        <a:spcPct val="0"/>
      </a:spcBef>
      <a:spcAft>
        <a:spcPct val="0"/>
      </a:spcAft>
      <a:defRPr sz="4000" i="1" u="sng" kern="1200">
        <a:solidFill>
          <a:schemeClr val="tx1"/>
        </a:solidFill>
        <a:latin typeface="Times New Roman" pitchFamily="18" charset="0"/>
        <a:ea typeface="+mn-ea"/>
        <a:cs typeface="+mn-cs"/>
      </a:defRPr>
    </a:lvl3pPr>
    <a:lvl4pPr marL="1371600" algn="l" rtl="0" fontAlgn="base">
      <a:spcBef>
        <a:spcPct val="0"/>
      </a:spcBef>
      <a:spcAft>
        <a:spcPct val="0"/>
      </a:spcAft>
      <a:defRPr sz="4000" i="1" u="sng" kern="1200">
        <a:solidFill>
          <a:schemeClr val="tx1"/>
        </a:solidFill>
        <a:latin typeface="Times New Roman" pitchFamily="18" charset="0"/>
        <a:ea typeface="+mn-ea"/>
        <a:cs typeface="+mn-cs"/>
      </a:defRPr>
    </a:lvl4pPr>
    <a:lvl5pPr marL="1828800" algn="l" rtl="0" fontAlgn="base">
      <a:spcBef>
        <a:spcPct val="0"/>
      </a:spcBef>
      <a:spcAft>
        <a:spcPct val="0"/>
      </a:spcAft>
      <a:defRPr sz="4000" i="1" u="sng" kern="1200">
        <a:solidFill>
          <a:schemeClr val="tx1"/>
        </a:solidFill>
        <a:latin typeface="Times New Roman" pitchFamily="18" charset="0"/>
        <a:ea typeface="+mn-ea"/>
        <a:cs typeface="+mn-cs"/>
      </a:defRPr>
    </a:lvl5pPr>
    <a:lvl6pPr marL="2286000" algn="l" defTabSz="914400" rtl="0" eaLnBrk="1" latinLnBrk="0" hangingPunct="1">
      <a:defRPr sz="4000" i="1" u="sng" kern="1200">
        <a:solidFill>
          <a:schemeClr val="tx1"/>
        </a:solidFill>
        <a:latin typeface="Times New Roman" pitchFamily="18" charset="0"/>
        <a:ea typeface="+mn-ea"/>
        <a:cs typeface="+mn-cs"/>
      </a:defRPr>
    </a:lvl6pPr>
    <a:lvl7pPr marL="2743200" algn="l" defTabSz="914400" rtl="0" eaLnBrk="1" latinLnBrk="0" hangingPunct="1">
      <a:defRPr sz="4000" i="1" u="sng" kern="1200">
        <a:solidFill>
          <a:schemeClr val="tx1"/>
        </a:solidFill>
        <a:latin typeface="Times New Roman" pitchFamily="18" charset="0"/>
        <a:ea typeface="+mn-ea"/>
        <a:cs typeface="+mn-cs"/>
      </a:defRPr>
    </a:lvl7pPr>
    <a:lvl8pPr marL="3200400" algn="l" defTabSz="914400" rtl="0" eaLnBrk="1" latinLnBrk="0" hangingPunct="1">
      <a:defRPr sz="4000" i="1" u="sng" kern="1200">
        <a:solidFill>
          <a:schemeClr val="tx1"/>
        </a:solidFill>
        <a:latin typeface="Times New Roman" pitchFamily="18" charset="0"/>
        <a:ea typeface="+mn-ea"/>
        <a:cs typeface="+mn-cs"/>
      </a:defRPr>
    </a:lvl8pPr>
    <a:lvl9pPr marL="3657600" algn="l" defTabSz="914400" rtl="0" eaLnBrk="1" latinLnBrk="0" hangingPunct="1">
      <a:defRPr sz="4000" i="1" u="sng"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9999FF"/>
    <a:srgbClr val="CC9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764" autoAdjust="0"/>
  </p:normalViewPr>
  <p:slideViewPr>
    <p:cSldViewPr>
      <p:cViewPr>
        <p:scale>
          <a:sx n="66" d="100"/>
          <a:sy n="66" d="100"/>
        </p:scale>
        <p:origin x="-1200" y="-10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C4DA605-9098-438D-9C63-A7DD207E0A06}" type="datetimeFigureOut">
              <a:rPr lang="en-US" smtClean="0"/>
              <a:t>2/10/2013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671AC92-6048-40B7-8181-55169820F272}" type="slidenum">
              <a:rPr lang="en-US" smtClean="0"/>
              <a:t>‹#›</a:t>
            </a:fld>
            <a:endParaRPr lang="en-US"/>
          </a:p>
        </p:txBody>
      </p:sp>
    </p:spTree>
    <p:extLst>
      <p:ext uri="{BB962C8B-B14F-4D97-AF65-F5344CB8AC3E}">
        <p14:creationId xmlns:p14="http://schemas.microsoft.com/office/powerpoint/2010/main" val="3980711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i="0" u="none"/>
            </a:lvl1pPr>
          </a:lstStyle>
          <a:p>
            <a:pPr>
              <a:defRPr/>
            </a:pPr>
            <a:endParaRPr lang="en-US"/>
          </a:p>
        </p:txBody>
      </p:sp>
      <p:sp>
        <p:nvSpPr>
          <p:cNvPr id="15363"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i="0" u="none"/>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i="0" u="none"/>
            </a:lvl1pPr>
          </a:lstStyle>
          <a:p>
            <a:pPr>
              <a:defRPr/>
            </a:pPr>
            <a:endParaRPr lang="en-US"/>
          </a:p>
        </p:txBody>
      </p:sp>
      <p:sp>
        <p:nvSpPr>
          <p:cNvPr id="15367"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i="0" u="none"/>
            </a:lvl1pPr>
          </a:lstStyle>
          <a:p>
            <a:pPr>
              <a:defRPr/>
            </a:pPr>
            <a:fld id="{97CB0507-9BCF-4873-BF5A-EE02CCE7C1CE}" type="slidenum">
              <a:rPr lang="en-US"/>
              <a:pPr>
                <a:defRPr/>
              </a:pPr>
              <a:t>‹#›</a:t>
            </a:fld>
            <a:endParaRPr lang="en-US"/>
          </a:p>
        </p:txBody>
      </p:sp>
    </p:spTree>
    <p:extLst>
      <p:ext uri="{BB962C8B-B14F-4D97-AF65-F5344CB8AC3E}">
        <p14:creationId xmlns:p14="http://schemas.microsoft.com/office/powerpoint/2010/main" val="3892064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043313B7-B380-4B9F-96FC-F52808BEDA58}"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37342AFC-C25D-4D7A-B0C2-441680503751}"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E3EC13F9-EED0-4B42-B4FF-762B671BBE20}"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D0E173A-541A-4922-BC3F-9B19B1348D4C}" type="slidenum">
              <a:rPr lang="en-US" smtClean="0"/>
              <a:pPr/>
              <a:t>14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spcBef>
                <a:spcPct val="25000"/>
              </a:spcBef>
            </a:pPr>
            <a:r>
              <a:rPr lang="en-US" sz="600" u="sng">
                <a:latin typeface="Tempus Sans ITC" pitchFamily="82" charset="0"/>
              </a:rPr>
              <a:t>Fact 1</a:t>
            </a:r>
            <a:r>
              <a:rPr lang="en-US" sz="600">
                <a:latin typeface="Tempus Sans ITC" pitchFamily="82" charset="0"/>
              </a:rPr>
              <a:t>: Clove cigarettes have been marketed as natural, but are far more dangerous than cigarettes. They contain nearly twice the tar, nicotine, and carbon monoxide of regular cigarettes. The health hazards of clove cigarettes include </a:t>
            </a:r>
          </a:p>
          <a:p>
            <a:pPr eaLnBrk="1" hangingPunct="1">
              <a:spcBef>
                <a:spcPct val="25000"/>
              </a:spcBef>
            </a:pPr>
            <a:r>
              <a:rPr lang="en-US" sz="600">
                <a:latin typeface="Tempus Sans ITC" pitchFamily="82" charset="0"/>
              </a:rPr>
              <a:t>	* Lung bleeding and coughing up blood</a:t>
            </a:r>
          </a:p>
          <a:p>
            <a:pPr eaLnBrk="1" hangingPunct="1">
              <a:spcBef>
                <a:spcPct val="25000"/>
              </a:spcBef>
            </a:pPr>
            <a:r>
              <a:rPr lang="en-US" sz="600">
                <a:latin typeface="Tempus Sans ITC" pitchFamily="82" charset="0"/>
              </a:rPr>
              <a:t>	* Chest pain and vomiting</a:t>
            </a:r>
          </a:p>
          <a:p>
            <a:pPr eaLnBrk="1" hangingPunct="1">
              <a:spcBef>
                <a:spcPct val="25000"/>
              </a:spcBef>
            </a:pPr>
            <a:r>
              <a:rPr lang="en-US" sz="600">
                <a:latin typeface="Tempus Sans ITC" pitchFamily="82" charset="0"/>
              </a:rPr>
              <a:t>	* Severe and fatal lung infections</a:t>
            </a:r>
          </a:p>
          <a:p>
            <a:pPr eaLnBrk="1" hangingPunct="1">
              <a:spcBef>
                <a:spcPct val="25000"/>
              </a:spcBef>
            </a:pPr>
            <a:endParaRPr lang="en-US" sz="600">
              <a:latin typeface="Tempus Sans ITC" pitchFamily="82" charset="0"/>
            </a:endParaRPr>
          </a:p>
          <a:p>
            <a:pPr eaLnBrk="1" hangingPunct="1">
              <a:spcBef>
                <a:spcPct val="25000"/>
              </a:spcBef>
            </a:pPr>
            <a:r>
              <a:rPr lang="en-US" sz="600" u="sng">
                <a:latin typeface="Tempus Sans ITC" pitchFamily="82" charset="0"/>
              </a:rPr>
              <a:t>Fact 2</a:t>
            </a:r>
            <a:r>
              <a:rPr lang="en-US" sz="600">
                <a:latin typeface="Tempus Sans ITC" pitchFamily="82" charset="0"/>
              </a:rPr>
              <a:t>: Cigar smokers have 5-10 times as much mouth and throat cancer. Cigar smoke in teens slows lung growth and reduces athletic performance. </a:t>
            </a:r>
          </a:p>
          <a:p>
            <a:pPr eaLnBrk="1" hangingPunct="1">
              <a:spcBef>
                <a:spcPct val="25000"/>
              </a:spcBef>
            </a:pPr>
            <a:endParaRPr lang="en-US" sz="600">
              <a:latin typeface="Tempus Sans ITC" pitchFamily="82" charset="0"/>
            </a:endParaRPr>
          </a:p>
          <a:p>
            <a:pPr eaLnBrk="1" hangingPunct="1">
              <a:spcBef>
                <a:spcPct val="25000"/>
              </a:spcBef>
            </a:pPr>
            <a:r>
              <a:rPr lang="en-US" sz="600" u="sng">
                <a:latin typeface="Tempus Sans ITC" pitchFamily="82" charset="0"/>
              </a:rPr>
              <a:t>Fact 3:</a:t>
            </a:r>
            <a:r>
              <a:rPr lang="en-US" sz="600">
                <a:latin typeface="Tempus Sans ITC" pitchFamily="82" charset="0"/>
              </a:rPr>
              <a:t> So-called “Indian” or “New Age” cigarettes have most of the same chemicals as the others. According to the Rural Indian Health Board, tobacco was offered and held in the hand and not smoked in its traditional use. They also say that using tobacco (even free of additives) causes cancer. The Native American spiritual belief is that your body is a gift and a temple to be kept in good health to serve the planet and the great sprit, and the nontraditional use of tobacco violated this belief.   You are not supporting Native Americans by purchasing these products – you are supporting the tobacco industry. </a:t>
            </a:r>
          </a:p>
          <a:p>
            <a:pPr eaLnBrk="1" hangingPunct="1">
              <a:spcBef>
                <a:spcPct val="25000"/>
              </a:spcBef>
            </a:pPr>
            <a:endParaRPr lang="en-US" sz="600">
              <a:latin typeface="Tempus Sans ITC" pitchFamily="82" charset="0"/>
            </a:endParaRPr>
          </a:p>
          <a:p>
            <a:pPr eaLnBrk="1" hangingPunct="1">
              <a:spcBef>
                <a:spcPct val="25000"/>
              </a:spcBef>
            </a:pPr>
            <a:endParaRPr lang="en-US" sz="600">
              <a:latin typeface="Tempus Sans ITC" pitchFamily="82" charset="0"/>
            </a:endParaRPr>
          </a:p>
          <a:p>
            <a:pPr eaLnBrk="1" hangingPunct="1">
              <a:spcBef>
                <a:spcPct val="25000"/>
              </a:spcBef>
            </a:pPr>
            <a:endParaRPr lang="en-US" sz="600">
              <a:latin typeface="Tempus Sans ITC" pitchFamily="8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EEC80DB-E5EB-4171-AB6C-C053C603B899}" type="slidenum">
              <a:rPr lang="en-US" smtClean="0"/>
              <a:pPr/>
              <a:t>15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z="500"/>
              <a:t>There are over 4,000 chemicals in cigarette smoke. These chemicals irritate the throat and cause cancer, lung and heart disease. Chemicals are added to: </a:t>
            </a:r>
            <a:br>
              <a:rPr lang="en-US" sz="500"/>
            </a:br>
            <a:r>
              <a:rPr lang="en-US" sz="500"/>
              <a:t>Make tobacco burn smoothly; Make the paper burn evenly</a:t>
            </a:r>
            <a:br>
              <a:rPr lang="en-US" sz="500"/>
            </a:br>
            <a:r>
              <a:rPr lang="en-US" sz="500"/>
              <a:t>Enhance the flavor; Boost the nicotine (ammonia); Kill the tobacco slugs</a:t>
            </a:r>
            <a:br>
              <a:rPr lang="en-US" sz="500"/>
            </a:br>
            <a:r>
              <a:rPr lang="en-US" sz="500"/>
              <a:t>Make sure the cigarette doesn’t go out in the ashtray when not puffing on it.</a:t>
            </a:r>
            <a:br>
              <a:rPr lang="en-US" sz="500"/>
            </a:br>
            <a:r>
              <a:rPr lang="en-US" sz="500"/>
              <a:t>Other chemicals found in tobacco include: </a:t>
            </a:r>
          </a:p>
          <a:p>
            <a:pPr eaLnBrk="1" hangingPunct="1"/>
            <a:r>
              <a:rPr lang="en-US" sz="1000" u="sng"/>
              <a:t>Benzene</a:t>
            </a:r>
            <a:r>
              <a:rPr lang="en-US" sz="1000"/>
              <a:t>: found in moth balls</a:t>
            </a:r>
          </a:p>
          <a:p>
            <a:pPr eaLnBrk="1" hangingPunct="1"/>
            <a:r>
              <a:rPr lang="en-US" sz="1000" u="sng"/>
              <a:t>Denatured alcohol</a:t>
            </a:r>
            <a:r>
              <a:rPr lang="en-US" sz="1000"/>
              <a:t>: used to keep cigarettes burning</a:t>
            </a:r>
          </a:p>
          <a:p>
            <a:pPr eaLnBrk="1" hangingPunct="1"/>
            <a:r>
              <a:rPr lang="en-US" sz="1000" u="sng"/>
              <a:t>Toluene</a:t>
            </a:r>
            <a:r>
              <a:rPr lang="en-US" sz="1000"/>
              <a:t>: now illegal to put in top coat solution for polishing your nails.</a:t>
            </a:r>
          </a:p>
          <a:p>
            <a:pPr eaLnBrk="1" hangingPunct="1">
              <a:spcBef>
                <a:spcPct val="0"/>
              </a:spcBef>
            </a:pPr>
            <a:r>
              <a:rPr lang="en-US" sz="1700" u="sng"/>
              <a:t>DDT:</a:t>
            </a:r>
            <a:r>
              <a:rPr lang="en-US" sz="1700"/>
              <a:t> Insecticides</a:t>
            </a:r>
          </a:p>
          <a:p>
            <a:pPr eaLnBrk="1" hangingPunct="1">
              <a:spcBef>
                <a:spcPct val="0"/>
              </a:spcBef>
            </a:pPr>
            <a:r>
              <a:rPr lang="en-US" sz="1700" u="sng"/>
              <a:t>Arsenic</a:t>
            </a:r>
            <a:r>
              <a:rPr lang="en-US" sz="1700"/>
              <a:t>: found in rat poison</a:t>
            </a:r>
          </a:p>
          <a:p>
            <a:pPr eaLnBrk="1" hangingPunct="1">
              <a:spcBef>
                <a:spcPct val="0"/>
              </a:spcBef>
            </a:pPr>
            <a:r>
              <a:rPr lang="en-US" sz="1700" u="sng"/>
              <a:t>Formaldehyde:</a:t>
            </a:r>
            <a:r>
              <a:rPr lang="en-US" sz="1700"/>
              <a:t> dead body preserver</a:t>
            </a:r>
          </a:p>
          <a:p>
            <a:pPr eaLnBrk="1" hangingPunct="1">
              <a:spcBef>
                <a:spcPct val="0"/>
              </a:spcBef>
            </a:pPr>
            <a:r>
              <a:rPr lang="en-US" sz="1700" u="sng"/>
              <a:t>Tar:</a:t>
            </a:r>
            <a:r>
              <a:rPr lang="en-US" sz="1700"/>
              <a:t> a pack a day smoker would accumulate 1 quart of tar a year In their lungs. Contains most of the cancer-causing agents of tobacco smoke. </a:t>
            </a:r>
          </a:p>
          <a:p>
            <a:pPr eaLnBrk="1" hangingPunct="1"/>
            <a:endParaRPr lang="en-US" u="sng" smtClean="0"/>
          </a:p>
          <a:p>
            <a:pPr eaLnBrk="1" hangingPunct="1"/>
            <a:r>
              <a:rPr lang="en-US" u="sng" smtClean="0"/>
              <a:t>“Activity”:</a:t>
            </a:r>
          </a:p>
          <a:p>
            <a:pPr eaLnBrk="1" hangingPunct="1"/>
            <a:r>
              <a:rPr lang="en-US" smtClean="0"/>
              <a:t>Show each chemical &amp; read warning label of each (benzene, denatured alcohol, toluene, acetone)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F099069E-CA61-4CCD-88AB-64F33DFD00C0}"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p:txBody>
          <a:bodyPr wrap="square" numCol="1" anchor="t" anchorCtr="0" compatLnSpc="1">
            <a:prstTxWarp prst="textNoShape">
              <a:avLst/>
            </a:prstTxWarp>
          </a:bodyPr>
          <a:lstStyle/>
          <a:p>
            <a:pPr marL="342881" indent="-342881" fontAlgn="auto">
              <a:lnSpc>
                <a:spcPct val="115000"/>
              </a:lnSpc>
              <a:spcBef>
                <a:spcPts val="0"/>
              </a:spcBef>
              <a:spcAft>
                <a:spcPts val="1000"/>
              </a:spcAft>
              <a:buFont typeface="Wingdings"/>
              <a:buChar char=""/>
              <a:tabLst>
                <a:tab pos="457174" algn="l"/>
              </a:tabLst>
              <a:defRPr/>
            </a:pPr>
            <a:r>
              <a:rPr lang="en-US" dirty="0" smtClean="0">
                <a:ea typeface="Calibri"/>
                <a:cs typeface="Times New Roman"/>
              </a:rPr>
              <a:t>As part of its efforts to educate the public about the health effects of tobacco use, the CDC is currently conducting a national media campaign.  </a:t>
            </a:r>
          </a:p>
          <a:p>
            <a:pPr marL="342881" indent="-342881" fontAlgn="auto">
              <a:lnSpc>
                <a:spcPct val="115000"/>
              </a:lnSpc>
              <a:spcBef>
                <a:spcPts val="0"/>
              </a:spcBef>
              <a:spcAft>
                <a:spcPts val="1000"/>
              </a:spcAft>
              <a:buFont typeface="Wingdings"/>
              <a:buChar char=""/>
              <a:tabLst>
                <a:tab pos="457174" algn="l"/>
              </a:tabLst>
              <a:defRPr/>
            </a:pPr>
            <a:r>
              <a:rPr lang="en-US" dirty="0" smtClean="0">
                <a:ea typeface="Calibri"/>
                <a:cs typeface="Times New Roman"/>
              </a:rPr>
              <a:t>This high-profile campaign presents a golden opportunity for health professionals to help their patients who smoke to quit.</a:t>
            </a:r>
          </a:p>
          <a:p>
            <a:pPr marL="342881" indent="-342881" fontAlgn="auto">
              <a:lnSpc>
                <a:spcPct val="115000"/>
              </a:lnSpc>
              <a:spcBef>
                <a:spcPts val="0"/>
              </a:spcBef>
              <a:spcAft>
                <a:spcPts val="1000"/>
              </a:spcAft>
              <a:buFont typeface="Wingdings"/>
              <a:buChar char=""/>
              <a:tabLst>
                <a:tab pos="457174" algn="l"/>
              </a:tabLst>
              <a:defRPr/>
            </a:pPr>
            <a:r>
              <a:rPr lang="en-US" dirty="0" smtClean="0">
                <a:ea typeface="Calibri"/>
                <a:cs typeface="Times New Roman"/>
              </a:rPr>
              <a:t>Survey data indicate that many smokers and young people greatly underestimate the health risks of smoking.  This campaign addresses this knowledge gap.</a:t>
            </a:r>
          </a:p>
          <a:p>
            <a:pPr marL="342881" indent="-342881" fontAlgn="auto">
              <a:lnSpc>
                <a:spcPct val="115000"/>
              </a:lnSpc>
              <a:spcBef>
                <a:spcPts val="0"/>
              </a:spcBef>
              <a:spcAft>
                <a:spcPts val="1000"/>
              </a:spcAft>
              <a:buFont typeface="Wingdings"/>
              <a:buChar char=""/>
              <a:tabLst>
                <a:tab pos="457174" algn="l"/>
              </a:tabLst>
              <a:defRPr/>
            </a:pPr>
            <a:r>
              <a:rPr lang="en-US" dirty="0" smtClean="0">
                <a:ea typeface="Calibri"/>
                <a:cs typeface="Times New Roman"/>
              </a:rPr>
              <a:t>The campaign also partially offsets the more than $1 million an hour that the tobacco industry is spending on making its products look appealing. </a:t>
            </a:r>
          </a:p>
          <a:p>
            <a:pPr marL="342881" indent="-342881" fontAlgn="auto">
              <a:lnSpc>
                <a:spcPct val="115000"/>
              </a:lnSpc>
              <a:spcBef>
                <a:spcPts val="0"/>
              </a:spcBef>
              <a:spcAft>
                <a:spcPts val="1000"/>
              </a:spcAft>
              <a:buFont typeface="Wingdings"/>
              <a:buChar char=""/>
              <a:tabLst>
                <a:tab pos="457174" algn="l"/>
              </a:tabLst>
              <a:defRPr/>
            </a:pPr>
            <a:r>
              <a:rPr lang="en-US" dirty="0" smtClean="0">
                <a:ea typeface="Calibri"/>
                <a:cs typeface="Times New Roman"/>
              </a:rPr>
              <a:t>Now we’ll take a look at one of these ads.  You may wish to go to CDC’s website, www.cdc.gov/tobacco/campaign/tips/, to view the other ads.</a:t>
            </a:r>
          </a:p>
          <a:p>
            <a:pPr fontAlgn="auto">
              <a:spcBef>
                <a:spcPts val="0"/>
              </a:spcBef>
              <a:spcAft>
                <a:spcPts val="0"/>
              </a:spcAft>
              <a:defRPr/>
            </a:pP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F3582D-1EC6-42F8-8574-4D130D0C4402}" type="slidenum">
              <a:rPr lang="en-US"/>
              <a:pPr fontAlgn="base">
                <a:spcBef>
                  <a:spcPct val="0"/>
                </a:spcBef>
                <a:spcAft>
                  <a:spcPct val="0"/>
                </a:spcAft>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7B2EF496-6086-4803-B814-BC3956075354}"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7CC9693-978C-482B-9672-D3A2B45F299A}" type="slidenum">
              <a:rPr lang="en-US" smtClean="0"/>
              <a:pPr/>
              <a:t>19</a:t>
            </a:fld>
            <a:endParaRPr lang="en-US"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smtClean="0"/>
              <a:t>The water pipes known as hookahs, narghiles, sheeshas, or hubble-bubbles have been around for centuries and they are attracting new and younger audiences all over the world who desire “the glamour of being on the cusp of a trend.”</a:t>
            </a:r>
          </a:p>
          <a:p>
            <a:pPr eaLnBrk="1" hangingPunct="1"/>
            <a:endParaRPr lang="en-US" altLang="zh-CN" smtClean="0"/>
          </a:p>
          <a:p>
            <a:pPr eaLnBrk="1" hangingPunct="1"/>
            <a:r>
              <a:rPr lang="en-US" altLang="zh-CN" smtClean="0"/>
              <a:t>Not safer than regular tobacco smoke.  It c</a:t>
            </a:r>
            <a:r>
              <a:rPr lang="en-US" altLang="zh-CN" sz="2400"/>
              <a:t>auses the same diseases as other tobacco smoking including oral, esophageal, and lung cancer as well as heart disease, emphysema, heart disease, chronic bronchitis, and of course, nicotine addiction. </a:t>
            </a:r>
          </a:p>
          <a:p>
            <a:pPr eaLnBrk="1" hangingPunct="1"/>
            <a:endParaRPr lang="en-US" altLang="zh-CN" smtClean="0"/>
          </a:p>
          <a:p>
            <a:pPr eaLnBrk="1" hangingPunct="1"/>
            <a:endParaRPr lang="en-US" altLang="zh-CN" smtClean="0"/>
          </a:p>
          <a:p>
            <a:pPr eaLnBrk="1" hangingPunct="1"/>
            <a:r>
              <a:rPr lang="en-US" altLang="zh-CN" smtClean="0"/>
              <a:t>Even though hookah smoke is water-cooled and filtered; furthermore, hookah smoke contains the same cancer-causing particulates found in secondhand smoke. </a:t>
            </a:r>
          </a:p>
          <a:p>
            <a:pPr eaLnBrk="1" hangingPunct="1"/>
            <a:endParaRPr lang="en-US" smtClean="0">
              <a:ea typeface="SimSun" pitchFamily="2" charset="-122"/>
            </a:endParaRPr>
          </a:p>
          <a:p>
            <a:pPr eaLnBrk="1" hangingPunct="1"/>
            <a:r>
              <a:rPr lang="en-US" altLang="zh-CN" smtClean="0"/>
              <a:t>Hookah smoke is classified as </a:t>
            </a:r>
            <a:r>
              <a:rPr lang="en-US" altLang="zh-CN" i="1" smtClean="0"/>
              <a:t>clastogenic</a:t>
            </a:r>
            <a:r>
              <a:rPr lang="en-US" altLang="zh-CN" smtClean="0"/>
              <a:t>, capable of causing breakage of chromosomes, and </a:t>
            </a:r>
            <a:r>
              <a:rPr lang="en-US" altLang="zh-CN" i="1" smtClean="0"/>
              <a:t>genotoxic</a:t>
            </a:r>
            <a:r>
              <a:rPr lang="en-US" altLang="zh-CN" smtClean="0"/>
              <a:t>, damaging to DNA and thereby capable of causing mutations or cancer, for human beings.</a:t>
            </a:r>
          </a:p>
          <a:p>
            <a:pPr eaLnBrk="1" hangingPunct="1"/>
            <a:endParaRPr lang="en-US" altLang="zh-CN" smtClean="0"/>
          </a:p>
          <a:p>
            <a:pPr eaLnBrk="1" hangingPunct="1"/>
            <a:r>
              <a:rPr lang="en-US" altLang="zh-CN" smtClean="0"/>
              <a:t>The charcoal used in the tobacco heating process produces a toxin known as carbon monoxide; the carbon monoxide hazard is as high with hookah smoking as with cigarette smoking.</a:t>
            </a:r>
          </a:p>
          <a:p>
            <a:pPr eaLnBrk="1" hangingPunct="1"/>
            <a:endParaRPr lang="en-US" smtClean="0">
              <a:ea typeface="SimSun"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a:noFill/>
        </p:spPr>
        <p:txBody>
          <a:bodyPr/>
          <a:lstStyle/>
          <a:p>
            <a:fld id="{8888EAA3-7C43-4C0D-88F7-CD69DB396B80}" type="slidenum">
              <a:rPr lang="en-US" smtClean="0"/>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908EFA98-A563-428B-BB9E-D6924509F26A}"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1E56CDB7-79CF-4EDC-AFD9-D359510CA5E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E6126568-1A81-44F6-BC3D-FC9315414C9F}" type="slidenum">
              <a:rPr lang="en-US" smtClean="0"/>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C3AA9386-B5D0-41D9-8F8A-F8EB0DA1C4EC}" type="slidenum">
              <a:rPr lang="en-US" smtClean="0"/>
              <a:pPr/>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6E0AD76-1557-4FD1-996F-63C03E07DC9F}" type="slidenum">
              <a:rPr lang="en-US" smtClean="0"/>
              <a:pPr/>
              <a:t>24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z="500">
                <a:latin typeface="Tempus Sans ITC" pitchFamily="82" charset="0"/>
              </a:rPr>
              <a:t>Gum diseases such as gingivitis and periodontitis cause the gums to swell and bleed easily. Pockets of plaque between the teeth and gums can cause tooth decay and lead to tooth loss. People who smoke lose more teeth than people who don’t smoke. Teens who smoke are three times more likely to develop gum disease by the time they are 25 than  people who do not smoke.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007DBF5-AFAC-4224-9FE5-1F909B291304}" type="slidenum">
              <a:rPr lang="en-US" smtClean="0">
                <a:latin typeface="Arial" pitchFamily="34" charset="0"/>
                <a:ea typeface="MS PGothic" pitchFamily="34" charset="-128"/>
              </a:rPr>
              <a:pPr/>
              <a:t>25</a:t>
            </a:fld>
            <a:endParaRPr lang="en-US" smtClean="0">
              <a:latin typeface="Arial" pitchFamily="34" charset="0"/>
              <a:ea typeface="MS PGothic" pitchFamily="34" charset="-128"/>
            </a:endParaRPr>
          </a:p>
        </p:txBody>
      </p:sp>
      <p:sp>
        <p:nvSpPr>
          <p:cNvPr id="20483" name="Slide Image Placeholder 1"/>
          <p:cNvSpPr>
            <a:spLocks noGrp="1" noRot="1" noChangeAspect="1" noTextEdit="1"/>
          </p:cNvSpPr>
          <p:nvPr>
            <p:ph type="sldImg"/>
          </p:nvPr>
        </p:nvSpPr>
        <p:spPr>
          <a:ln/>
        </p:spPr>
      </p:sp>
      <p:sp>
        <p:nvSpPr>
          <p:cNvPr id="20484" name="Notes Placeholder 2"/>
          <p:cNvSpPr>
            <a:spLocks noGrp="1"/>
          </p:cNvSpPr>
          <p:nvPr>
            <p:ph type="body" idx="1"/>
          </p:nvPr>
        </p:nvSpPr>
        <p:spPr>
          <a:xfrm>
            <a:off x="701040" y="4415790"/>
            <a:ext cx="5608320" cy="4183380"/>
          </a:xfrm>
          <a:noFill/>
          <a:ln/>
        </p:spPr>
        <p:txBody>
          <a:bodyPr lIns="93175" tIns="46588" rIns="93175" bIns="46588"/>
          <a:lstStyle/>
          <a:p>
            <a:pPr eaLnBrk="1" hangingPunct="1">
              <a:spcBef>
                <a:spcPct val="0"/>
              </a:spcBef>
            </a:pPr>
            <a:endParaRPr lang="en-US" smtClean="0">
              <a:latin typeface="Arial" pitchFamily="34" charset="0"/>
              <a:cs typeface="Arial" pitchFamily="34" charset="0"/>
            </a:endParaRPr>
          </a:p>
        </p:txBody>
      </p:sp>
      <p:sp>
        <p:nvSpPr>
          <p:cNvPr id="20485"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5" tIns="46588" rIns="93175" bIns="46588" anchor="b"/>
          <a:lstStyle/>
          <a:p>
            <a:pPr algn="r" defTabSz="922068"/>
            <a:fld id="{F60EA7E0-39EF-40FF-88E8-FFB6004F990A}" type="slidenum">
              <a:rPr lang="en-US" sz="1200">
                <a:latin typeface="Calibri" pitchFamily="34" charset="0"/>
              </a:rPr>
              <a:pPr algn="r" defTabSz="922068"/>
              <a:t>25</a:t>
            </a:fld>
            <a:endParaRPr lang="en-US"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161D9A1-8130-409B-B619-2B7DFD2DA502}" type="slidenum">
              <a:rPr lang="en-US" smtClean="0"/>
              <a:pPr/>
              <a:t>26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Leukoplakia is a condition which, in the mouth, can develop into cancer. Cigarette smoke – and smokeless tobacco – can cause this dangerous condition. The photo shows leukoplakia as the white patch on the inside of the cheek, between the teeth. </a:t>
            </a:r>
          </a:p>
          <a:p>
            <a:pPr eaLnBrk="1" hangingPunct="1"/>
            <a:endParaRPr lang="en-US" smtClean="0"/>
          </a:p>
          <a:p>
            <a:pPr eaLnBrk="1" hangingPunct="1"/>
            <a:r>
              <a:rPr lang="en-US" smtClean="0"/>
              <a:t>Oral cancer occurs in or on the mouth, lips, tongue, and lining of the cheek. Oropharyngeal cancer occurs in the throat, or oropharynx. This includes the tonsils, base of the tongue, and the back of the throat. Around 90% of all cases of these types  of cancer are directly related to the use of tobacco products. These cancers can be treated, but the surgery to remove the tumors often leaves the patient disfigured. As many as 25% of all oral cancer patients die due to late detection and treatment. </a:t>
            </a:r>
          </a:p>
          <a:p>
            <a:pPr eaLnBrk="1" hangingPunct="1"/>
            <a:endParaRPr lang="en-US" smtClean="0"/>
          </a:p>
          <a:p>
            <a:pPr eaLnBrk="1" hangingPunct="1"/>
            <a:r>
              <a:rPr lang="en-US" smtClean="0"/>
              <a:t>The sore on the tongue on the right hand side photo is cancer. It will spread unless it is removed.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EC229EC-392E-40F4-83FE-5F9CCE6A1E89}" type="slidenum">
              <a:rPr lang="en-US" smtClean="0"/>
              <a:pPr/>
              <a:t>27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The larynx – or voice box – is located above the esophagus. Not only is the larynx necessary for speaking, but is also protects the lungs. Advanced cases of laryngeal cancer sometimes require surgical removal of the larynx; patients are then fitted with an electronic voice box. Depending on how much a person smokes, the risk of laryngeal cancer is up to 35 times higher for a smoker than a nonsmoker. </a:t>
            </a:r>
          </a:p>
          <a:p>
            <a:pPr eaLnBrk="1" hangingPunct="1"/>
            <a:endParaRPr lang="en-US" smtClean="0"/>
          </a:p>
          <a:p>
            <a:pPr eaLnBrk="1" hangingPunct="1"/>
            <a:r>
              <a:rPr lang="en-US" smtClean="0"/>
              <a:t>As cigarette smoke is breathed in, it passes down the throat, through the larynx (voice box) into the lungs. This exposes the voice box to poisons in the smoke, poisons that can cause cancer. If cancer develops in the voice box, the voice box must be removed. The upper left photo shows a voice box with cancer as the bumpy area in the middle.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017E132-4109-4B27-8372-11BBFA28A454}" type="slidenum">
              <a:rPr lang="en-US" smtClean="0"/>
              <a:pPr/>
              <a:t>28</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z="400">
                <a:latin typeface="Tempus Sans ITC" pitchFamily="82" charset="0"/>
              </a:rPr>
              <a:t>	Your lungs have thousands of delicate air sacs- alveoli (air sacs). tiny, soft structures surrounded by very small blood vessels. In these air sacs, carbon dioxide gases from the body are exchanged for fresh air from the outside. Emphysema damages these delicate air sacs, and they lose their ability to exchange air. With damaged air sacs, you cannot get enough air to breathe, and always feel that you cannot catch your breath. Emphysema takes years to develop, but the damage cannot be undone. Cigarette smoke is the most common cause of the disease. The photo on the left shows a clean lung. The black specks are from having breathed smoggy air. Compare the smooth surface of this lung with the rough, ugly surface of the lung with emphysema, on the right. Note the hollow bubbles in what was once healthy lung tissue. Are cigarettes worth this kind of permanent damage to your lungs?</a:t>
            </a:r>
          </a:p>
          <a:p>
            <a:pPr eaLnBrk="1" hangingPunct="1"/>
            <a:r>
              <a:rPr lang="en-US" sz="400">
                <a:latin typeface="Tempus Sans ITC" pitchFamily="82" charset="0"/>
              </a:rPr>
              <a:t>	Tars in cigarette smoke cause irritation and reduce elasticity in the alveoli. As a result, the lungs lose their ability to transfer oxygen to the bloodstream- a condition called emphysema. People with emphysema cannot completely expel air, causing chronic shortness of breath. Although some treatments can ease the symptoms of emphysema, there is no cure and the damage is irreversible.</a:t>
            </a:r>
            <a:r>
              <a:rPr lang="en-US" smtClean="0"/>
              <a:t> Question: Is smoking worth this permanent type of damage to your lungs?</a:t>
            </a:r>
          </a:p>
          <a:p>
            <a:pPr eaLnBrk="1" hangingPunct="1"/>
            <a:r>
              <a:rPr lang="en-US" smtClean="0"/>
              <a:t>Activity #1: Straw Activity</a:t>
            </a:r>
          </a:p>
          <a:p>
            <a:pPr eaLnBrk="1" hangingPunct="1"/>
            <a:r>
              <a:rPr lang="en-US" smtClean="0"/>
              <a:t>Tell the group that to help demonstrate how hard it is with someone with emphysema to breathe, you are going to pass around STRAWS. (Pass straws around). When you get your straw use one hand to hold it in your mouth while you squeeze your nose shut. Take at least ten breaths. As you can see, breathing becomes very difficult. Imagine not being able to remove the straw, to not even be able to climb a flight of stairs without losing your breath. Again, is smoking really worth the risk?</a:t>
            </a:r>
          </a:p>
          <a:p>
            <a:pPr eaLnBrk="1" hangingPunct="1"/>
            <a:r>
              <a:rPr lang="en-US" smtClean="0"/>
              <a:t>Activity #2: Pass lungs around</a:t>
            </a:r>
          </a:p>
          <a:p>
            <a:pPr eaLnBrk="1" hangingPunct="1"/>
            <a:r>
              <a:rPr lang="en-US" smtClean="0"/>
              <a:t>Point out the small holes caused by hot air entering the lungs and popping the delicate, tiny air sacks within the lung, called the alvioli. POP BUBBLE WRAP TO DEMONSTRATE HOW THESE LITTLE, IMPORTANT AIR SAKCS GET POPPED WITH THE INHALATION OF ANY HOT SMOKE INTO THE LUNGS. When this happens, it’s very, very difficult to get enough air to breathe.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4CAAB71-523F-4357-8F97-B66D32BB0441}" type="slidenum">
              <a:rPr lang="en-US" smtClean="0"/>
              <a:pPr/>
              <a:t>29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spcBef>
                <a:spcPct val="20000"/>
              </a:spcBef>
              <a:buSzPct val="75000"/>
              <a:buFont typeface="Wingdings" pitchFamily="2" charset="2"/>
              <a:buNone/>
            </a:pPr>
            <a:r>
              <a:rPr lang="en-US" smtClean="0"/>
              <a:t>Smoking causes more than 80% of all cases of lung cancer. While a tumor in the lung sometimes causes symptoms such as coughing up blood or difficulty breathing, there are often no symptoms of lung cancer until it is advanced. By the time it is detected, lung cancer often has spread to other places in the body, including the bones, liver, brain, and adrenal glands. The photo on the far left is a model of a cancerous lung. Pictured on the far right is a real lung, with the grayish-white bumps on and in the lung being cancerous growths. It is the tars and carcinogens in cigarette smoke that cause tumors to develop. </a:t>
            </a:r>
            <a:endParaRPr lang="en-US" sz="400" b="1">
              <a:solidFill>
                <a:srgbClr val="333333"/>
              </a:solidFill>
              <a:latin typeface="Tempus Sans ITC" pitchFamily="82" charset="0"/>
            </a:endParaRPr>
          </a:p>
          <a:p>
            <a:pPr eaLnBrk="1" hangingPunct="1">
              <a:spcBef>
                <a:spcPct val="20000"/>
              </a:spcBef>
              <a:buSzPct val="75000"/>
              <a:buFont typeface="Wingdings" pitchFamily="2" charset="2"/>
              <a:buNone/>
            </a:pPr>
            <a:endParaRPr lang="en-US" sz="2000" b="1">
              <a:solidFill>
                <a:srgbClr val="333333"/>
              </a:solidFill>
              <a:latin typeface="Comic Sans MS" pitchFamily="66" charset="0"/>
            </a:endParaRPr>
          </a:p>
          <a:p>
            <a:pPr eaLnBrk="1" hangingPunct="1">
              <a:spcBef>
                <a:spcPct val="20000"/>
              </a:spcBef>
              <a:buSzPct val="75000"/>
              <a:buFont typeface="Wingdings" pitchFamily="2" charset="2"/>
              <a:buNone/>
            </a:pPr>
            <a:endParaRPr lang="en-US" sz="2000" b="1">
              <a:solidFill>
                <a:srgbClr val="333333"/>
              </a:solidFill>
              <a:latin typeface="Comic Sans MS" pitchFamily="66" charset="0"/>
            </a:endParaRPr>
          </a:p>
          <a:p>
            <a:pPr eaLnBrk="1" hangingPunct="1">
              <a:spcBef>
                <a:spcPct val="20000"/>
              </a:spcBef>
              <a:buSzPct val="75000"/>
              <a:buFont typeface="Wingdings" pitchFamily="2" charset="2"/>
              <a:buNone/>
            </a:pPr>
            <a:endParaRPr lang="en-US" sz="2000" b="1">
              <a:solidFill>
                <a:srgbClr val="333333"/>
              </a:solidFill>
              <a:latin typeface="Comic Sans MS" pitchFamily="66" charset="0"/>
            </a:endParaRPr>
          </a:p>
          <a:p>
            <a:pPr eaLnBrk="1" hangingPunct="1">
              <a:spcBef>
                <a:spcPct val="20000"/>
              </a:spcBef>
              <a:buSzPct val="75000"/>
              <a:buFont typeface="Wingdings" pitchFamily="2" charset="2"/>
              <a:buNone/>
            </a:pPr>
            <a:endParaRPr lang="en-US" sz="2000" b="1">
              <a:solidFill>
                <a:srgbClr val="333333"/>
              </a:solidFill>
              <a:latin typeface="Comic Sans MS" pitchFamily="66"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1069584C-220E-4FC7-B9B9-04E1DB3C31E0}" type="slidenum">
              <a:rPr lang="en-US" smtClean="0"/>
              <a:pPr/>
              <a:t>30</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z="400">
                <a:latin typeface="Tempus Sans ITC" pitchFamily="82" charset="0"/>
              </a:rPr>
              <a:t>Nicotine affects fatty acids in the blood, increasing the overall blood cholesterol level. When cholesterol is too high, a hard substance called plaque builds up on the inside walls of the blood vessels. This condition is known as atherosclerosis. Plaque can clog the blood vessels, forcing the heart to pump harder. Smoking also constricts the arteries, leading to arteriosclerosis, or hardening of the arteries. These conditions greatly increase the risk for heart attacks or strokes.</a:t>
            </a:r>
          </a:p>
          <a:p>
            <a:pPr eaLnBrk="1" hangingPunct="1"/>
            <a:endParaRPr lang="en-US" sz="400">
              <a:latin typeface="Tempus Sans ITC" pitchFamily="82" charset="0"/>
            </a:endParaRPr>
          </a:p>
          <a:p>
            <a:pPr eaLnBrk="1" hangingPunct="1"/>
            <a:r>
              <a:rPr lang="en-US" sz="400">
                <a:latin typeface="Tempus Sans ITC" pitchFamily="82" charset="0"/>
              </a:rPr>
              <a:t>Arteriosclerosis (hardening of the arteries) is a major cause of heart attack and stroke. Smoking speeds up the development of arteriosclerosis. The lower left photo shows the smooth inside surface of a normal blood vessel. The photo to the right of  it shows the rough inside surface of a diseased artery. The upper right photo shows an artery clogged with a fatty substance.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4CDBDA6-5600-46C1-9B6D-BF8FDB0283D7}" type="slidenum">
              <a:rPr lang="en-US" smtClean="0"/>
              <a:pPr/>
              <a:t>31</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Peripheral vascular disease, or PVD, is caused by the gradual narrowing of the arteries in the arms and legs. Smoking greatly increases the risk and severity of this disease by contributing to atherosclerosis in these tiny arteries. PVD causes painful cramping during exercise, numbness and tingling, and weakness in the affected limbs. Disability may result as the risk of infection or amputation increases. The narrowing of the arteries that causes PVD also causes impotence,</a:t>
            </a:r>
            <a:br>
              <a:rPr lang="en-US" smtClean="0"/>
            </a:br>
            <a:r>
              <a:rPr lang="en-US" smtClean="0"/>
              <a:t>wrinkles and dental problems.</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54DC9FBF-3266-4DB1-AFFB-619273DDB0FB}"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C08B29E-D80D-433A-80EA-22998F688989}" type="slidenum">
              <a:rPr lang="en-US" smtClean="0"/>
              <a:pPr/>
              <a:t>32</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z="500">
                <a:latin typeface="Tempus Sans ITC" pitchFamily="82" charset="0"/>
              </a:rPr>
              <a:t>A heart attack is when the heart is damaged by a sudden lack of blood flow to the heart muscle. This happens because the arteries to the heart muscle become narrowed or blocked. Nicotine in cigarette smoke causes blood vessels to become narrow, reducing the oxygen supply to the heart muscle. This may be why smokers are more likely to have heart attack than nonsmokers. </a:t>
            </a:r>
          </a:p>
          <a:p>
            <a:pPr eaLnBrk="1" hangingPunct="1"/>
            <a:endParaRPr lang="en-US" sz="500">
              <a:latin typeface="Tempus Sans ITC" pitchFamily="82" charset="0"/>
            </a:endParaRPr>
          </a:p>
          <a:p>
            <a:pPr eaLnBrk="1" hangingPunct="1"/>
            <a:r>
              <a:rPr lang="en-US" sz="500">
                <a:latin typeface="Tempus Sans ITC" pitchFamily="82" charset="0"/>
              </a:rPr>
              <a:t>Nicotine increases a smoker’s heart rate minutes after he or she first inhales. Nicotine also causes the arteries to become narrower every time a person smokes, contributing to high blood pressure. The carbon monoxide found in cigarette smoke reduces the amount of oxygen in the blood, causing the heart to work harder and provide the body with a sufficient oxygen supply. Carbon monoxide also strains the heart by damaging the linings of the blood vessels and contributing to arteriosclerosis. An increased heart rate combined with higher blood pressure can lead to a fatal heart attack</a:t>
            </a:r>
            <a:br>
              <a:rPr lang="en-US" sz="500">
                <a:latin typeface="Tempus Sans ITC" pitchFamily="82" charset="0"/>
              </a:rPr>
            </a:br>
            <a:endParaRPr lang="en-US" sz="500">
              <a:latin typeface="Tempus Sans ITC" pitchFamily="82" charset="0"/>
            </a:endParaRPr>
          </a:p>
          <a:p>
            <a:pPr eaLnBrk="1" hangingPunct="1">
              <a:spcBef>
                <a:spcPct val="50000"/>
              </a:spcBef>
            </a:pPr>
            <a:r>
              <a:rPr lang="en-US" sz="1400" i="1">
                <a:latin typeface="Tempus Sans ITC" pitchFamily="82" charset="0"/>
              </a:rPr>
              <a:t>This arrow points to a hole in the heart wall. Smoking weakens the heart and increases blood pressure while contributing to clogged and constricted arteries. Severe damage like this may occur.</a:t>
            </a:r>
          </a:p>
          <a:p>
            <a:pPr eaLnBrk="1" hangingPunct="1"/>
            <a:endParaRPr lang="en-US" sz="500">
              <a:latin typeface="Tempus Sans ITC" pitchFamily="82"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2435839-2710-4BB5-915B-381C20B8F944}" type="slidenum">
              <a:rPr lang="en-US" smtClean="0"/>
              <a:pPr/>
              <a:t>33</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algn="ctr" eaLnBrk="1" hangingPunct="1">
              <a:spcBef>
                <a:spcPct val="50000"/>
              </a:spcBef>
            </a:pPr>
            <a:r>
              <a:rPr lang="en-US" sz="2000">
                <a:latin typeface="Tempus Sans ITC" pitchFamily="82" charset="0"/>
              </a:rPr>
              <a:t>A stroke occurs when an artery becomes clogged or bursts. Strokes can cause paralysis, brain damage, or death. Hardened arteries, high blood pressure, and clotting problems- all of which can be cause by smoking – increase the risk for strokes. The dark red area in the photo is where bleeding occurred. </a:t>
            </a: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9A27F4A-187E-4BD4-A87B-7BFAB6100630}" type="slidenum">
              <a:rPr lang="en-US" smtClean="0"/>
              <a:pPr/>
              <a:t>34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spcBef>
                <a:spcPct val="0"/>
              </a:spcBef>
            </a:pPr>
            <a:r>
              <a:rPr lang="en-US" sz="1800">
                <a:latin typeface="Tempus Sans ITC" pitchFamily="82" charset="0"/>
              </a:rPr>
              <a:t>During pregnancy, everything a mother takes into her body is shared with the fetus- including tobacco smoke. Carbon monoxide in the tobacco smoke prevents the fetus from getting enough oxygen. Women who smoke during pregnancy have an increased risk of pregnancy complications, stillbirth, and miscarriage. Babies who are born to women who smoke have an increased risk of birth defects, premature birth, low birthweight, and are more prone to sudden infant death syndrome (SIDS). Maternal smoking weakens the child’s lungs and can lead to an increase in illness. Even after infancy, children whose mothers smoked while pregnant are more likely to have conduct or learning disorders, lack self-control, or be hyperactive.</a:t>
            </a:r>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3BF3717-3F05-4AE0-BAB9-7C34B8AB44D8}" type="slidenum">
              <a:rPr lang="en-US" smtClean="0"/>
              <a:pPr/>
              <a:t>35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z="700">
                <a:latin typeface="Tempus Sans ITC" pitchFamily="82" charset="0"/>
              </a:rPr>
              <a:t>Both smokers and non-smokers experience eye irritation, sore throats, headaches, nausea, and dizziness when exposed to cigarette smoke. Exposure to secondhand smoke can also cause nonsmokers to experience the same devastating health effects as smokers- including cardiovascular disease, lung cancer, and COPD. Secondhand smoke contains twice as much tar and nicotine as that which is inhaled by the smoker and is responsible for over 63,000 deaths among nonsmokers every year in the United States. One of the most significant actions we can take to reduce the consequences from second hand smoke exposure is to set up rules to not allow smoking in our homes or in our cars. </a:t>
            </a:r>
          </a:p>
          <a:p>
            <a:pPr eaLnBrk="1" hangingPunct="1"/>
            <a:r>
              <a:rPr lang="en-US" sz="700" u="sng">
                <a:latin typeface="Tempus Sans ITC" pitchFamily="82" charset="0"/>
              </a:rPr>
              <a:t>Discussion:</a:t>
            </a:r>
          </a:p>
          <a:p>
            <a:pPr eaLnBrk="1" hangingPunct="1"/>
            <a:r>
              <a:rPr lang="en-US" sz="700">
                <a:latin typeface="Tempus Sans ITC" pitchFamily="82" charset="0"/>
              </a:rPr>
              <a:t>How many people here have family or friends who allow smoking in their home or their car? </a:t>
            </a:r>
          </a:p>
          <a:p>
            <a:pPr eaLnBrk="1" hangingPunct="1"/>
            <a:r>
              <a:rPr lang="en-US" sz="700">
                <a:latin typeface="Tempus Sans ITC" pitchFamily="82" charset="0"/>
              </a:rPr>
              <a:t>How many people have family or friends who allow smoking around children?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04B63E6-1F5C-4347-914A-6D8E988A4817}" type="slidenum">
              <a:rPr lang="en-US" smtClean="0">
                <a:latin typeface="Arial" pitchFamily="34" charset="0"/>
                <a:ea typeface="MS PGothic" pitchFamily="34" charset="-128"/>
              </a:rPr>
              <a:pPr/>
              <a:t>36</a:t>
            </a:fld>
            <a:endParaRPr lang="en-US" smtClean="0">
              <a:latin typeface="Arial" pitchFamily="34" charset="0"/>
              <a:ea typeface="MS PGothic" pitchFamily="34" charset="-128"/>
            </a:endParaRPr>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xfrm>
            <a:off x="701040" y="4415790"/>
            <a:ext cx="5608320" cy="4183380"/>
          </a:xfrm>
          <a:noFill/>
          <a:ln/>
        </p:spPr>
        <p:txBody>
          <a:bodyPr lIns="93175" tIns="46588" rIns="93175" bIns="46588"/>
          <a:lstStyle/>
          <a:p>
            <a:pPr eaLnBrk="1" hangingPunct="1">
              <a:spcBef>
                <a:spcPct val="0"/>
              </a:spcBef>
            </a:pPr>
            <a:endParaRPr lang="en-US" smtClean="0">
              <a:latin typeface="Arial" pitchFamily="34" charset="0"/>
              <a:cs typeface="Arial" pitchFamily="34" charset="0"/>
            </a:endParaRPr>
          </a:p>
        </p:txBody>
      </p:sp>
      <p:sp>
        <p:nvSpPr>
          <p:cNvPr id="21509"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5" tIns="46588" rIns="93175" bIns="46588" anchor="b"/>
          <a:lstStyle/>
          <a:p>
            <a:pPr algn="r" defTabSz="922068"/>
            <a:fld id="{18F5D8FC-0CF6-4F71-B1DB-3F15DD824AC3}" type="slidenum">
              <a:rPr lang="en-US" sz="1200">
                <a:latin typeface="Arial" pitchFamily="34" charset="0"/>
              </a:rPr>
              <a:pPr algn="r" defTabSz="922068"/>
              <a:t>36</a:t>
            </a:fld>
            <a:endParaRPr lang="en-US" sz="120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5BE0880-8C1C-491C-9F27-4FCCD5DB811F}" type="slidenum">
              <a:rPr lang="en-US" smtClean="0">
                <a:latin typeface="Arial" pitchFamily="34" charset="0"/>
                <a:ea typeface="MS PGothic" pitchFamily="34" charset="-128"/>
              </a:rPr>
              <a:pPr/>
              <a:t>37</a:t>
            </a:fld>
            <a:endParaRPr lang="en-US" smtClean="0">
              <a:latin typeface="Arial" pitchFamily="34" charset="0"/>
              <a:ea typeface="MS PGothic" pitchFamily="34" charset="-128"/>
            </a:endParaRPr>
          </a:p>
        </p:txBody>
      </p:sp>
      <p:sp>
        <p:nvSpPr>
          <p:cNvPr id="22531"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xfrm>
            <a:off x="701040" y="4415790"/>
            <a:ext cx="5608320" cy="4183380"/>
          </a:xfrm>
          <a:noFill/>
          <a:ln/>
        </p:spPr>
        <p:txBody>
          <a:bodyPr lIns="93175" tIns="46588" rIns="93175" bIns="46588"/>
          <a:lstStyle/>
          <a:p>
            <a:pPr eaLnBrk="1" hangingPunct="1">
              <a:lnSpc>
                <a:spcPct val="80000"/>
              </a:lnSpc>
              <a:spcBef>
                <a:spcPct val="0"/>
              </a:spcBef>
            </a:pPr>
            <a:endParaRPr lang="en-US" sz="600">
              <a:latin typeface="Arial" pitchFamily="34" charset="0"/>
              <a:cs typeface="Arial" pitchFamily="34" charset="0"/>
            </a:endParaRPr>
          </a:p>
        </p:txBody>
      </p:sp>
      <p:sp>
        <p:nvSpPr>
          <p:cNvPr id="22533"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5" tIns="46588" rIns="93175" bIns="46588" anchor="b"/>
          <a:lstStyle/>
          <a:p>
            <a:pPr algn="r" defTabSz="922068"/>
            <a:fld id="{2BC09402-2143-4091-98D1-CD26088DC964}" type="slidenum">
              <a:rPr lang="en-US" sz="1200">
                <a:latin typeface="Arial" pitchFamily="34" charset="0"/>
              </a:rPr>
              <a:pPr algn="r" defTabSz="922068"/>
              <a:t>37</a:t>
            </a:fld>
            <a:endParaRPr lang="en-US" sz="120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3EBBA10-11D4-4979-B68B-487341AE02AD}" type="slidenum">
              <a:rPr lang="en-US" smtClean="0"/>
              <a:pPr/>
              <a:t>38</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Gather audience responses, write on a board.</a:t>
            </a:r>
            <a:br>
              <a:rPr lang="en-US" smtClean="0"/>
            </a:br>
            <a:r>
              <a:rPr lang="en-US" smtClean="0"/>
              <a:t/>
            </a:r>
            <a:br>
              <a:rPr lang="en-US" smtClean="0"/>
            </a:br>
            <a:r>
              <a:rPr lang="en-US" smtClean="0"/>
              <a:t>Ask people to call out the brands they, their friends or family smoke. This</a:t>
            </a:r>
            <a:br>
              <a:rPr lang="en-US" smtClean="0"/>
            </a:br>
            <a:r>
              <a:rPr lang="en-US" smtClean="0"/>
              <a:t>will undoubtedly include Marlboro, Camel, Newport, Kool.</a:t>
            </a:r>
            <a:br>
              <a:rPr lang="en-US" smtClean="0"/>
            </a:br>
            <a:r>
              <a:rPr lang="en-US" smtClean="0"/>
              <a:t/>
            </a:r>
            <a:br>
              <a:rPr lang="en-US" smtClean="0"/>
            </a:br>
            <a:r>
              <a:rPr lang="en-US" smtClean="0"/>
              <a:t>The single greatest contributor to starting smoking is advertising. None of</a:t>
            </a:r>
            <a:br>
              <a:rPr lang="en-US" smtClean="0"/>
            </a:br>
            <a:r>
              <a:rPr lang="en-US" smtClean="0"/>
              <a:t>us want to believe that we are influenced by advertising, but if we weren't,</a:t>
            </a:r>
            <a:br>
              <a:rPr lang="en-US" smtClean="0"/>
            </a:br>
            <a:r>
              <a:rPr lang="en-US" smtClean="0"/>
              <a:t>the tobacco industry wouldn't find it cost effective to spend $12.5 billion</a:t>
            </a:r>
            <a:br>
              <a:rPr lang="en-US" smtClean="0"/>
            </a:br>
            <a:r>
              <a:rPr lang="en-US" smtClean="0"/>
              <a:t>dollars a year promoting their products in the US. If they stopped</a:t>
            </a:r>
            <a:br>
              <a:rPr lang="en-US" smtClean="0"/>
            </a:br>
            <a:r>
              <a:rPr lang="en-US" smtClean="0"/>
              <a:t>advertising for just today and gave us the money ($34 million dollars), we</a:t>
            </a:r>
            <a:br>
              <a:rPr lang="en-US" smtClean="0"/>
            </a:br>
            <a:r>
              <a:rPr lang="en-US" smtClean="0"/>
              <a:t>could each walk out of here with: Number of people/ $34 million. Who would</a:t>
            </a:r>
            <a:br>
              <a:rPr lang="en-US" smtClean="0"/>
            </a:br>
            <a:r>
              <a:rPr lang="en-US" smtClean="0"/>
              <a:t>agree to that?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F046EB40-DD64-4365-B932-A588267B9230}" type="slidenum">
              <a:rPr lang="en-US" smtClean="0"/>
              <a:pPr/>
              <a:t>43</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5DBCC81-3910-4C11-8644-F3DBE08E38B6}" type="slidenum">
              <a:rPr lang="en-US" smtClean="0"/>
              <a:pPr/>
              <a:t>44</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latin typeface="Arial" charset="0"/>
              </a:rPr>
              <a:t>Other tobacco promotions oriented towards young adult activities achieve the same ends: to build associations between brand images and certain lifestyles, activities, and values, and to integrate smoking with adult activities.</a:t>
            </a:r>
          </a:p>
          <a:p>
            <a:pPr eaLnBrk="1" hangingPunct="1"/>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C18F8C8-151A-4270-97C9-A20A45AE8300}" type="slidenum">
              <a:rPr lang="en-US" smtClean="0"/>
              <a:pPr/>
              <a:t>45</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latin typeface="Arial" charset="0"/>
              </a:rPr>
              <a:t>The tobacco industry  has been trying to develop more socially acceptable cigarettes for years.  For example, this is a Capri direct mail promotion from 2001 for a cigarette claiming  less secondhand smoke, aimed at smokers concerned about secondhand smoke.</a:t>
            </a:r>
          </a:p>
          <a:p>
            <a:pPr eaLnBrk="1" hangingPunct="1"/>
            <a:endParaRPr lang="en-US" smtClean="0">
              <a:latin typeface="Arial" charset="0"/>
            </a:endParaRPr>
          </a:p>
          <a:p>
            <a:pPr eaLnBrk="1" hangingPunct="1"/>
            <a:r>
              <a:rPr lang="en-US" smtClean="0">
                <a:latin typeface="Arial" charset="0"/>
              </a:rPr>
              <a:t>Source: http://www.trinketsandtrash.org/trendytrash/otcapricoup1a.htm</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CCE466-3C4E-4EBC-A95B-51308B4CD15A}" type="slidenum">
              <a:rPr lang="en-US" smtClean="0"/>
              <a:pPr fontAlgn="base">
                <a:spcBef>
                  <a:spcPct val="0"/>
                </a:spcBef>
                <a:spcAft>
                  <a:spcPct val="0"/>
                </a:spcAft>
                <a:defRPr/>
              </a:pPr>
              <a:t>4</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5F71B9E6-3D8F-45AC-8AE5-CBD19A8DFD7A}" type="slidenum">
              <a:rPr lang="en-US" smtClean="0"/>
              <a:pPr/>
              <a:t>47</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B0421E4-2393-4792-9AC9-9792BC96C819}" type="slidenum">
              <a:rPr lang="en-US" smtClean="0"/>
              <a:pPr/>
              <a:t>48</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Tobacco use is the single largest cause of preventable death. Every person who begins smoking is guaranteed to experience negative health consequences- from reduced lung function to premature death. Worldwide, smoking causes an estimated 5 million deaths from the following conditions every year: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noFill/>
        </p:spPr>
        <p:txBody>
          <a:bodyPr/>
          <a:lstStyle/>
          <a:p>
            <a:fld id="{E0181E1B-572A-4C0E-9F00-00FDBFA7F7C0}" type="slidenum">
              <a:rPr lang="en-US" smtClean="0"/>
              <a:pPr/>
              <a:t>49</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392632D0-F19B-4C37-A7A9-F4489FEC387B}" type="slidenum">
              <a:rPr lang="en-US" smtClean="0"/>
              <a:pPr/>
              <a:t>50</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36AB2168-F15A-4E37-8139-C687607CA82A}" type="slidenum">
              <a:rPr lang="en-US" smtClean="0"/>
              <a:pPr/>
              <a:t>51</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C3A0A7F6-4AED-4D3B-912C-4000A3F15DD7}" type="slidenum">
              <a:rPr lang="en-US" smtClean="0"/>
              <a:pPr/>
              <a:t>52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F1DDFD19-6651-4318-9E7E-595780EB5F0C}" type="slidenum">
              <a:rPr lang="en-US" smtClean="0"/>
              <a:pPr/>
              <a:t>53</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D627475E-3C6A-429B-9645-4C6C8691B131}" type="slidenum">
              <a:rPr lang="en-US" smtClean="0"/>
              <a:pPr/>
              <a:t>54</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smtClean="0"/>
          </a:p>
        </p:txBody>
      </p:sp>
      <p:sp>
        <p:nvSpPr>
          <p:cNvPr id="98308" name="Slide Number Placeholder 3"/>
          <p:cNvSpPr>
            <a:spLocks noGrp="1"/>
          </p:cNvSpPr>
          <p:nvPr>
            <p:ph type="sldNum" sz="quarter" idx="5"/>
          </p:nvPr>
        </p:nvSpPr>
        <p:spPr>
          <a:noFill/>
        </p:spPr>
        <p:txBody>
          <a:bodyPr/>
          <a:lstStyle/>
          <a:p>
            <a:fld id="{B7BD6A47-24D3-4F18-B383-B0B55CFB9FBF}" type="slidenum">
              <a:rPr lang="en-US" smtClean="0"/>
              <a:pPr/>
              <a:t>55</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smtClean="0"/>
          </a:p>
        </p:txBody>
      </p:sp>
      <p:sp>
        <p:nvSpPr>
          <p:cNvPr id="99332" name="Slide Number Placeholder 3"/>
          <p:cNvSpPr>
            <a:spLocks noGrp="1"/>
          </p:cNvSpPr>
          <p:nvPr>
            <p:ph type="sldNum" sz="quarter" idx="5"/>
          </p:nvPr>
        </p:nvSpPr>
        <p:spPr>
          <a:noFill/>
        </p:spPr>
        <p:txBody>
          <a:bodyPr/>
          <a:lstStyle/>
          <a:p>
            <a:fld id="{FD0B035F-717D-4D45-8819-289FDC159A61}" type="slidenum">
              <a:rPr lang="en-US" smtClean="0"/>
              <a:pPr/>
              <a:t>56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F6CB8-9AFC-42FC-B2F1-AD2229DA2F4B}" type="slidenum">
              <a:rPr lang="en-US"/>
              <a:pPr/>
              <a:t>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t>Coincides with BB presentation: use script from original Tobacco 101 presentation</a:t>
            </a:r>
          </a:p>
          <a:p>
            <a:r>
              <a:rPr lang="en-US"/>
              <a:t>“If you add smoking and SHS, it equals 438,000. If you add up all the non tobacco-related causes, it equals ½ of the people from tobacco-related. Given these numbers, helping people quit or reduce SHS exposure needs to be a health priority. Half of all teens who start to smoke will die of tobacco-related disease.”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F97E4C88-2331-4F06-A883-91AE51533397}" type="slidenum">
              <a:rPr lang="en-US" smtClean="0"/>
              <a:pPr/>
              <a:t>57</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02CDC071-D378-4D3A-B979-F3F3CBCED0BB}" type="slidenum">
              <a:rPr lang="en-US" smtClean="0"/>
              <a:pPr/>
              <a:t>58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A4DE6-1DAF-4F78-BC5C-F1E049A096FF}" type="slidenum">
              <a:rPr lang="en-US"/>
              <a:pPr/>
              <a:t>6</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Causes of death chart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37342AFC-C25D-4D7A-B0C2-441680503751}"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4158514A-3CAB-4642-8B50-01A2D40C760C}"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37342AFC-C25D-4D7A-B0C2-441680503751}"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3024188" y="46038"/>
            <a:ext cx="3144837" cy="1046162"/>
          </a:xfrm>
          <a:custGeom>
            <a:avLst/>
            <a:gdLst/>
            <a:ahLst/>
            <a:cxnLst>
              <a:cxn ang="0">
                <a:pos x="26" y="107"/>
              </a:cxn>
              <a:cxn ang="0">
                <a:pos x="42" y="100"/>
              </a:cxn>
              <a:cxn ang="0">
                <a:pos x="717" y="100"/>
              </a:cxn>
              <a:cxn ang="0">
                <a:pos x="767" y="64"/>
              </a:cxn>
              <a:cxn ang="0">
                <a:pos x="801" y="44"/>
              </a:cxn>
              <a:cxn ang="0">
                <a:pos x="835" y="28"/>
              </a:cxn>
              <a:cxn ang="0">
                <a:pos x="877" y="18"/>
              </a:cxn>
              <a:cxn ang="0">
                <a:pos x="917" y="9"/>
              </a:cxn>
              <a:cxn ang="0">
                <a:pos x="960" y="4"/>
              </a:cxn>
              <a:cxn ang="0">
                <a:pos x="1014" y="0"/>
              </a:cxn>
              <a:cxn ang="0">
                <a:pos x="1076" y="9"/>
              </a:cxn>
              <a:cxn ang="0">
                <a:pos x="1133" y="24"/>
              </a:cxn>
              <a:cxn ang="0">
                <a:pos x="1174" y="44"/>
              </a:cxn>
              <a:cxn ang="0">
                <a:pos x="1219" y="64"/>
              </a:cxn>
              <a:cxn ang="0">
                <a:pos x="1247" y="82"/>
              </a:cxn>
              <a:cxn ang="0">
                <a:pos x="1273" y="103"/>
              </a:cxn>
              <a:cxn ang="0">
                <a:pos x="1919" y="100"/>
              </a:cxn>
              <a:cxn ang="0">
                <a:pos x="1941" y="105"/>
              </a:cxn>
              <a:cxn ang="0">
                <a:pos x="1956" y="116"/>
              </a:cxn>
              <a:cxn ang="0">
                <a:pos x="1970" y="146"/>
              </a:cxn>
              <a:cxn ang="0">
                <a:pos x="1978" y="180"/>
              </a:cxn>
              <a:cxn ang="0">
                <a:pos x="1980" y="220"/>
              </a:cxn>
              <a:cxn ang="0">
                <a:pos x="1980" y="559"/>
              </a:cxn>
              <a:cxn ang="0">
                <a:pos x="1284" y="560"/>
              </a:cxn>
              <a:cxn ang="0">
                <a:pos x="1112" y="656"/>
              </a:cxn>
              <a:cxn ang="0">
                <a:pos x="829" y="658"/>
              </a:cxn>
              <a:cxn ang="0">
                <a:pos x="694" y="554"/>
              </a:cxn>
              <a:cxn ang="0">
                <a:pos x="74" y="559"/>
              </a:cxn>
              <a:cxn ang="0">
                <a:pos x="0" y="559"/>
              </a:cxn>
              <a:cxn ang="0">
                <a:pos x="0" y="243"/>
              </a:cxn>
              <a:cxn ang="0">
                <a:pos x="0" y="196"/>
              </a:cxn>
              <a:cxn ang="0">
                <a:pos x="8" y="151"/>
              </a:cxn>
              <a:cxn ang="0">
                <a:pos x="15" y="128"/>
              </a:cxn>
              <a:cxn ang="0">
                <a:pos x="26" y="107"/>
              </a:cxn>
            </a:cxnLst>
            <a:rect l="0" t="0" r="r" b="b"/>
            <a:pathLst>
              <a:path w="1981" h="659">
                <a:moveTo>
                  <a:pt x="26" y="107"/>
                </a:moveTo>
                <a:lnTo>
                  <a:pt x="42" y="100"/>
                </a:lnTo>
                <a:lnTo>
                  <a:pt x="717" y="100"/>
                </a:lnTo>
                <a:lnTo>
                  <a:pt x="767" y="64"/>
                </a:lnTo>
                <a:lnTo>
                  <a:pt x="801" y="44"/>
                </a:lnTo>
                <a:lnTo>
                  <a:pt x="835" y="28"/>
                </a:lnTo>
                <a:lnTo>
                  <a:pt x="877" y="18"/>
                </a:lnTo>
                <a:lnTo>
                  <a:pt x="917" y="9"/>
                </a:lnTo>
                <a:lnTo>
                  <a:pt x="960" y="4"/>
                </a:lnTo>
                <a:lnTo>
                  <a:pt x="1014" y="0"/>
                </a:lnTo>
                <a:lnTo>
                  <a:pt x="1076" y="9"/>
                </a:lnTo>
                <a:lnTo>
                  <a:pt x="1133" y="24"/>
                </a:lnTo>
                <a:lnTo>
                  <a:pt x="1174" y="44"/>
                </a:lnTo>
                <a:lnTo>
                  <a:pt x="1219" y="64"/>
                </a:lnTo>
                <a:lnTo>
                  <a:pt x="1247" y="82"/>
                </a:lnTo>
                <a:lnTo>
                  <a:pt x="1273" y="103"/>
                </a:lnTo>
                <a:lnTo>
                  <a:pt x="1919" y="100"/>
                </a:lnTo>
                <a:lnTo>
                  <a:pt x="1941" y="105"/>
                </a:lnTo>
                <a:lnTo>
                  <a:pt x="1956" y="116"/>
                </a:lnTo>
                <a:lnTo>
                  <a:pt x="1970" y="146"/>
                </a:lnTo>
                <a:lnTo>
                  <a:pt x="1978" y="180"/>
                </a:lnTo>
                <a:lnTo>
                  <a:pt x="1980" y="220"/>
                </a:lnTo>
                <a:lnTo>
                  <a:pt x="1980" y="559"/>
                </a:lnTo>
                <a:lnTo>
                  <a:pt x="1284" y="560"/>
                </a:lnTo>
                <a:lnTo>
                  <a:pt x="1112" y="656"/>
                </a:lnTo>
                <a:lnTo>
                  <a:pt x="829" y="658"/>
                </a:lnTo>
                <a:lnTo>
                  <a:pt x="694" y="554"/>
                </a:lnTo>
                <a:lnTo>
                  <a:pt x="74" y="559"/>
                </a:lnTo>
                <a:lnTo>
                  <a:pt x="0" y="559"/>
                </a:lnTo>
                <a:lnTo>
                  <a:pt x="0" y="243"/>
                </a:lnTo>
                <a:lnTo>
                  <a:pt x="0" y="196"/>
                </a:lnTo>
                <a:lnTo>
                  <a:pt x="8" y="151"/>
                </a:lnTo>
                <a:lnTo>
                  <a:pt x="15" y="128"/>
                </a:lnTo>
                <a:lnTo>
                  <a:pt x="26" y="107"/>
                </a:lnTo>
              </a:path>
            </a:pathLst>
          </a:custGeom>
          <a:gradFill rotWithShape="0">
            <a:gsLst>
              <a:gs pos="0">
                <a:srgbClr val="00CCFF"/>
              </a:gs>
              <a:gs pos="50000">
                <a:srgbClr val="FFFFFF"/>
              </a:gs>
              <a:gs pos="100000">
                <a:srgbClr val="00CCFF"/>
              </a:gs>
            </a:gsLst>
            <a:lin ang="0" scaled="1"/>
          </a:gradFill>
          <a:ln w="9525">
            <a:noFill/>
            <a:round/>
            <a:headEnd type="none" w="sm" len="sm"/>
            <a:tailEnd type="none" w="sm" len="sm"/>
          </a:ln>
          <a:effectLst/>
        </p:spPr>
        <p:txBody>
          <a:bodyPr/>
          <a:lstStyle/>
          <a:p>
            <a:pPr>
              <a:defRPr/>
            </a:pPr>
            <a:endParaRPr lang="en-US"/>
          </a:p>
        </p:txBody>
      </p:sp>
      <p:sp>
        <p:nvSpPr>
          <p:cNvPr id="5" name="Oval 3"/>
          <p:cNvSpPr>
            <a:spLocks noChangeArrowheads="1"/>
          </p:cNvSpPr>
          <p:nvPr/>
        </p:nvSpPr>
        <p:spPr bwMode="auto">
          <a:xfrm>
            <a:off x="4003675" y="57150"/>
            <a:ext cx="1217613" cy="1079500"/>
          </a:xfrm>
          <a:prstGeom prst="ellipse">
            <a:avLst/>
          </a:prstGeom>
          <a:gradFill rotWithShape="0">
            <a:gsLst>
              <a:gs pos="0">
                <a:srgbClr val="00CCFF"/>
              </a:gs>
              <a:gs pos="100000">
                <a:srgbClr val="FFFFFF"/>
              </a:gs>
            </a:gsLst>
            <a:path path="shape">
              <a:fillToRect l="50000" t="50000" r="50000" b="50000"/>
            </a:path>
          </a:gradFill>
          <a:ln w="9525">
            <a:noFill/>
            <a:round/>
            <a:headEnd/>
            <a:tailEnd/>
          </a:ln>
          <a:effectLst/>
        </p:spPr>
        <p:txBody>
          <a:bodyPr/>
          <a:lstStyle/>
          <a:p>
            <a:pPr algn="ctr">
              <a:defRPr/>
            </a:pPr>
            <a:endParaRPr kumimoji="1" lang="en-US" sz="2400" i="0" u="none"/>
          </a:p>
        </p:txBody>
      </p:sp>
      <p:sp>
        <p:nvSpPr>
          <p:cNvPr id="6" name="Freeform 4"/>
          <p:cNvSpPr>
            <a:spLocks/>
          </p:cNvSpPr>
          <p:nvPr/>
        </p:nvSpPr>
        <p:spPr bwMode="auto">
          <a:xfrm>
            <a:off x="3022600" y="684213"/>
            <a:ext cx="3146425" cy="485775"/>
          </a:xfrm>
          <a:custGeom>
            <a:avLst/>
            <a:gdLst/>
            <a:ahLst/>
            <a:cxnLst>
              <a:cxn ang="0">
                <a:pos x="96" y="68"/>
              </a:cxn>
              <a:cxn ang="0">
                <a:pos x="156" y="68"/>
              </a:cxn>
              <a:cxn ang="0">
                <a:pos x="203" y="101"/>
              </a:cxn>
              <a:cxn ang="0">
                <a:pos x="279" y="82"/>
              </a:cxn>
              <a:cxn ang="0">
                <a:pos x="366" y="71"/>
              </a:cxn>
              <a:cxn ang="0">
                <a:pos x="427" y="92"/>
              </a:cxn>
              <a:cxn ang="0">
                <a:pos x="493" y="82"/>
              </a:cxn>
              <a:cxn ang="0">
                <a:pos x="599" y="87"/>
              </a:cxn>
              <a:cxn ang="0">
                <a:pos x="667" y="101"/>
              </a:cxn>
              <a:cxn ang="0">
                <a:pos x="766" y="128"/>
              </a:cxn>
              <a:cxn ang="0">
                <a:pos x="814" y="158"/>
              </a:cxn>
              <a:cxn ang="0">
                <a:pos x="850" y="208"/>
              </a:cxn>
              <a:cxn ang="0">
                <a:pos x="917" y="206"/>
              </a:cxn>
              <a:cxn ang="0">
                <a:pos x="979" y="222"/>
              </a:cxn>
              <a:cxn ang="0">
                <a:pos x="1033" y="210"/>
              </a:cxn>
              <a:cxn ang="0">
                <a:pos x="1091" y="194"/>
              </a:cxn>
              <a:cxn ang="0">
                <a:pos x="1156" y="162"/>
              </a:cxn>
              <a:cxn ang="0">
                <a:pos x="1220" y="109"/>
              </a:cxn>
              <a:cxn ang="0">
                <a:pos x="1291" y="83"/>
              </a:cxn>
              <a:cxn ang="0">
                <a:pos x="1339" y="90"/>
              </a:cxn>
              <a:cxn ang="0">
                <a:pos x="1398" y="91"/>
              </a:cxn>
              <a:cxn ang="0">
                <a:pos x="1480" y="111"/>
              </a:cxn>
              <a:cxn ang="0">
                <a:pos x="1527" y="82"/>
              </a:cxn>
              <a:cxn ang="0">
                <a:pos x="1569" y="88"/>
              </a:cxn>
              <a:cxn ang="0">
                <a:pos x="1642" y="53"/>
              </a:cxn>
              <a:cxn ang="0">
                <a:pos x="1687" y="57"/>
              </a:cxn>
              <a:cxn ang="0">
                <a:pos x="1739" y="11"/>
              </a:cxn>
              <a:cxn ang="0">
                <a:pos x="1792" y="51"/>
              </a:cxn>
              <a:cxn ang="0">
                <a:pos x="1847" y="0"/>
              </a:cxn>
              <a:cxn ang="0">
                <a:pos x="1896" y="61"/>
              </a:cxn>
              <a:cxn ang="0">
                <a:pos x="1946" y="26"/>
              </a:cxn>
              <a:cxn ang="0">
                <a:pos x="1981" y="46"/>
              </a:cxn>
              <a:cxn ang="0">
                <a:pos x="1304" y="230"/>
              </a:cxn>
              <a:cxn ang="0">
                <a:pos x="893" y="305"/>
              </a:cxn>
              <a:cxn ang="0">
                <a:pos x="699" y="157"/>
              </a:cxn>
              <a:cxn ang="0">
                <a:pos x="0" y="31"/>
              </a:cxn>
              <a:cxn ang="0">
                <a:pos x="29" y="53"/>
              </a:cxn>
              <a:cxn ang="0">
                <a:pos x="68" y="61"/>
              </a:cxn>
            </a:cxnLst>
            <a:rect l="0" t="0" r="r" b="b"/>
            <a:pathLst>
              <a:path w="1982" h="306">
                <a:moveTo>
                  <a:pt x="68" y="61"/>
                </a:moveTo>
                <a:lnTo>
                  <a:pt x="96" y="68"/>
                </a:lnTo>
                <a:lnTo>
                  <a:pt x="126" y="61"/>
                </a:lnTo>
                <a:lnTo>
                  <a:pt x="156" y="68"/>
                </a:lnTo>
                <a:lnTo>
                  <a:pt x="178" y="86"/>
                </a:lnTo>
                <a:lnTo>
                  <a:pt x="203" y="101"/>
                </a:lnTo>
                <a:lnTo>
                  <a:pt x="244" y="88"/>
                </a:lnTo>
                <a:lnTo>
                  <a:pt x="279" y="82"/>
                </a:lnTo>
                <a:lnTo>
                  <a:pt x="330" y="82"/>
                </a:lnTo>
                <a:lnTo>
                  <a:pt x="366" y="71"/>
                </a:lnTo>
                <a:lnTo>
                  <a:pt x="398" y="81"/>
                </a:lnTo>
                <a:lnTo>
                  <a:pt x="427" y="92"/>
                </a:lnTo>
                <a:lnTo>
                  <a:pt x="452" y="95"/>
                </a:lnTo>
                <a:lnTo>
                  <a:pt x="493" y="82"/>
                </a:lnTo>
                <a:lnTo>
                  <a:pt x="536" y="82"/>
                </a:lnTo>
                <a:lnTo>
                  <a:pt x="599" y="87"/>
                </a:lnTo>
                <a:lnTo>
                  <a:pt x="625" y="105"/>
                </a:lnTo>
                <a:lnTo>
                  <a:pt x="667" y="101"/>
                </a:lnTo>
                <a:lnTo>
                  <a:pt x="725" y="95"/>
                </a:lnTo>
                <a:lnTo>
                  <a:pt x="766" y="128"/>
                </a:lnTo>
                <a:lnTo>
                  <a:pt x="790" y="135"/>
                </a:lnTo>
                <a:lnTo>
                  <a:pt x="814" y="158"/>
                </a:lnTo>
                <a:lnTo>
                  <a:pt x="826" y="194"/>
                </a:lnTo>
                <a:lnTo>
                  <a:pt x="850" y="208"/>
                </a:lnTo>
                <a:lnTo>
                  <a:pt x="880" y="208"/>
                </a:lnTo>
                <a:lnTo>
                  <a:pt x="917" y="206"/>
                </a:lnTo>
                <a:lnTo>
                  <a:pt x="953" y="208"/>
                </a:lnTo>
                <a:lnTo>
                  <a:pt x="979" y="222"/>
                </a:lnTo>
                <a:lnTo>
                  <a:pt x="999" y="211"/>
                </a:lnTo>
                <a:lnTo>
                  <a:pt x="1033" y="210"/>
                </a:lnTo>
                <a:lnTo>
                  <a:pt x="1065" y="189"/>
                </a:lnTo>
                <a:lnTo>
                  <a:pt x="1091" y="194"/>
                </a:lnTo>
                <a:lnTo>
                  <a:pt x="1136" y="187"/>
                </a:lnTo>
                <a:lnTo>
                  <a:pt x="1156" y="162"/>
                </a:lnTo>
                <a:lnTo>
                  <a:pt x="1208" y="141"/>
                </a:lnTo>
                <a:lnTo>
                  <a:pt x="1220" y="109"/>
                </a:lnTo>
                <a:lnTo>
                  <a:pt x="1246" y="93"/>
                </a:lnTo>
                <a:lnTo>
                  <a:pt x="1291" y="83"/>
                </a:lnTo>
                <a:lnTo>
                  <a:pt x="1315" y="95"/>
                </a:lnTo>
                <a:lnTo>
                  <a:pt x="1339" y="90"/>
                </a:lnTo>
                <a:lnTo>
                  <a:pt x="1368" y="101"/>
                </a:lnTo>
                <a:lnTo>
                  <a:pt x="1398" y="91"/>
                </a:lnTo>
                <a:lnTo>
                  <a:pt x="1455" y="101"/>
                </a:lnTo>
                <a:lnTo>
                  <a:pt x="1480" y="111"/>
                </a:lnTo>
                <a:lnTo>
                  <a:pt x="1508" y="84"/>
                </a:lnTo>
                <a:lnTo>
                  <a:pt x="1527" y="82"/>
                </a:lnTo>
                <a:lnTo>
                  <a:pt x="1549" y="92"/>
                </a:lnTo>
                <a:lnTo>
                  <a:pt x="1569" y="88"/>
                </a:lnTo>
                <a:lnTo>
                  <a:pt x="1596" y="61"/>
                </a:lnTo>
                <a:lnTo>
                  <a:pt x="1642" y="53"/>
                </a:lnTo>
                <a:lnTo>
                  <a:pt x="1664" y="57"/>
                </a:lnTo>
                <a:lnTo>
                  <a:pt x="1687" y="57"/>
                </a:lnTo>
                <a:lnTo>
                  <a:pt x="1720" y="23"/>
                </a:lnTo>
                <a:lnTo>
                  <a:pt x="1739" y="11"/>
                </a:lnTo>
                <a:lnTo>
                  <a:pt x="1764" y="16"/>
                </a:lnTo>
                <a:lnTo>
                  <a:pt x="1792" y="51"/>
                </a:lnTo>
                <a:lnTo>
                  <a:pt x="1820" y="29"/>
                </a:lnTo>
                <a:lnTo>
                  <a:pt x="1847" y="0"/>
                </a:lnTo>
                <a:lnTo>
                  <a:pt x="1870" y="1"/>
                </a:lnTo>
                <a:lnTo>
                  <a:pt x="1896" y="61"/>
                </a:lnTo>
                <a:lnTo>
                  <a:pt x="1917" y="51"/>
                </a:lnTo>
                <a:lnTo>
                  <a:pt x="1946" y="26"/>
                </a:lnTo>
                <a:lnTo>
                  <a:pt x="1969" y="25"/>
                </a:lnTo>
                <a:lnTo>
                  <a:pt x="1981" y="46"/>
                </a:lnTo>
                <a:lnTo>
                  <a:pt x="1981" y="196"/>
                </a:lnTo>
                <a:lnTo>
                  <a:pt x="1304" y="230"/>
                </a:lnTo>
                <a:lnTo>
                  <a:pt x="1098" y="293"/>
                </a:lnTo>
                <a:lnTo>
                  <a:pt x="893" y="305"/>
                </a:lnTo>
                <a:lnTo>
                  <a:pt x="792" y="250"/>
                </a:lnTo>
                <a:lnTo>
                  <a:pt x="699" y="157"/>
                </a:lnTo>
                <a:lnTo>
                  <a:pt x="0" y="141"/>
                </a:lnTo>
                <a:lnTo>
                  <a:pt x="0" y="31"/>
                </a:lnTo>
                <a:lnTo>
                  <a:pt x="12" y="47"/>
                </a:lnTo>
                <a:lnTo>
                  <a:pt x="29" y="53"/>
                </a:lnTo>
                <a:lnTo>
                  <a:pt x="51" y="55"/>
                </a:lnTo>
                <a:lnTo>
                  <a:pt x="68" y="61"/>
                </a:lnTo>
              </a:path>
            </a:pathLst>
          </a:custGeom>
          <a:solidFill>
            <a:srgbClr val="003300"/>
          </a:solidFill>
          <a:ln w="9525">
            <a:noFill/>
            <a:round/>
            <a:headEnd type="none" w="sm" len="sm"/>
            <a:tailEnd type="none" w="sm" len="sm"/>
          </a:ln>
          <a:effectLst/>
        </p:spPr>
        <p:txBody>
          <a:bodyPr/>
          <a:lstStyle/>
          <a:p>
            <a:pPr>
              <a:defRPr/>
            </a:pPr>
            <a:endParaRPr lang="en-US"/>
          </a:p>
        </p:txBody>
      </p:sp>
      <p:sp>
        <p:nvSpPr>
          <p:cNvPr id="7" name="Freeform 5"/>
          <p:cNvSpPr>
            <a:spLocks/>
          </p:cNvSpPr>
          <p:nvPr/>
        </p:nvSpPr>
        <p:spPr bwMode="auto">
          <a:xfrm>
            <a:off x="3022600" y="771525"/>
            <a:ext cx="3146425" cy="490538"/>
          </a:xfrm>
          <a:custGeom>
            <a:avLst/>
            <a:gdLst/>
            <a:ahLst/>
            <a:cxnLst>
              <a:cxn ang="0">
                <a:pos x="42" y="200"/>
              </a:cxn>
              <a:cxn ang="0">
                <a:pos x="714" y="201"/>
              </a:cxn>
              <a:cxn ang="0">
                <a:pos x="772" y="249"/>
              </a:cxn>
              <a:cxn ang="0">
                <a:pos x="844" y="281"/>
              </a:cxn>
              <a:cxn ang="0">
                <a:pos x="932" y="301"/>
              </a:cxn>
              <a:cxn ang="0">
                <a:pos x="1065" y="301"/>
              </a:cxn>
              <a:cxn ang="0">
                <a:pos x="1221" y="253"/>
              </a:cxn>
              <a:cxn ang="0">
                <a:pos x="1287" y="200"/>
              </a:cxn>
              <a:cxn ang="0">
                <a:pos x="1942" y="199"/>
              </a:cxn>
              <a:cxn ang="0">
                <a:pos x="1971" y="184"/>
              </a:cxn>
              <a:cxn ang="0">
                <a:pos x="1981" y="155"/>
              </a:cxn>
              <a:cxn ang="0">
                <a:pos x="1964" y="0"/>
              </a:cxn>
              <a:cxn ang="0">
                <a:pos x="1946" y="29"/>
              </a:cxn>
              <a:cxn ang="0">
                <a:pos x="1931" y="53"/>
              </a:cxn>
              <a:cxn ang="0">
                <a:pos x="1897" y="38"/>
              </a:cxn>
              <a:cxn ang="0">
                <a:pos x="1856" y="23"/>
              </a:cxn>
              <a:cxn ang="0">
                <a:pos x="1805" y="53"/>
              </a:cxn>
              <a:cxn ang="0">
                <a:pos x="1771" y="38"/>
              </a:cxn>
              <a:cxn ang="0">
                <a:pos x="1727" y="31"/>
              </a:cxn>
              <a:cxn ang="0">
                <a:pos x="1705" y="61"/>
              </a:cxn>
              <a:cxn ang="0">
                <a:pos x="1660" y="53"/>
              </a:cxn>
              <a:cxn ang="0">
                <a:pos x="1597" y="61"/>
              </a:cxn>
              <a:cxn ang="0">
                <a:pos x="1538" y="53"/>
              </a:cxn>
              <a:cxn ang="0">
                <a:pos x="1479" y="76"/>
              </a:cxn>
              <a:cxn ang="0">
                <a:pos x="1429" y="55"/>
              </a:cxn>
              <a:cxn ang="0">
                <a:pos x="1344" y="72"/>
              </a:cxn>
              <a:cxn ang="0">
                <a:pos x="1281" y="69"/>
              </a:cxn>
              <a:cxn ang="0">
                <a:pos x="1242" y="130"/>
              </a:cxn>
              <a:cxn ang="0">
                <a:pos x="1214" y="178"/>
              </a:cxn>
              <a:cxn ang="0">
                <a:pos x="1156" y="196"/>
              </a:cxn>
              <a:cxn ang="0">
                <a:pos x="1106" y="213"/>
              </a:cxn>
              <a:cxn ang="0">
                <a:pos x="1005" y="221"/>
              </a:cxn>
              <a:cxn ang="0">
                <a:pos x="883" y="233"/>
              </a:cxn>
              <a:cxn ang="0">
                <a:pos x="792" y="186"/>
              </a:cxn>
              <a:cxn ang="0">
                <a:pos x="721" y="91"/>
              </a:cxn>
              <a:cxn ang="0">
                <a:pos x="634" y="76"/>
              </a:cxn>
              <a:cxn ang="0">
                <a:pos x="526" y="53"/>
              </a:cxn>
              <a:cxn ang="0">
                <a:pos x="415" y="38"/>
              </a:cxn>
              <a:cxn ang="0">
                <a:pos x="339" y="57"/>
              </a:cxn>
              <a:cxn ang="0">
                <a:pos x="295" y="51"/>
              </a:cxn>
              <a:cxn ang="0">
                <a:pos x="231" y="59"/>
              </a:cxn>
              <a:cxn ang="0">
                <a:pos x="162" y="57"/>
              </a:cxn>
              <a:cxn ang="0">
                <a:pos x="90" y="70"/>
              </a:cxn>
              <a:cxn ang="0">
                <a:pos x="18" y="61"/>
              </a:cxn>
              <a:cxn ang="0">
                <a:pos x="2" y="120"/>
              </a:cxn>
              <a:cxn ang="0">
                <a:pos x="14" y="190"/>
              </a:cxn>
            </a:cxnLst>
            <a:rect l="0" t="0" r="r" b="b"/>
            <a:pathLst>
              <a:path w="1982" h="309">
                <a:moveTo>
                  <a:pt x="26" y="196"/>
                </a:moveTo>
                <a:lnTo>
                  <a:pt x="42" y="200"/>
                </a:lnTo>
                <a:lnTo>
                  <a:pt x="61" y="201"/>
                </a:lnTo>
                <a:lnTo>
                  <a:pt x="714" y="201"/>
                </a:lnTo>
                <a:lnTo>
                  <a:pt x="727" y="217"/>
                </a:lnTo>
                <a:lnTo>
                  <a:pt x="772" y="249"/>
                </a:lnTo>
                <a:lnTo>
                  <a:pt x="811" y="267"/>
                </a:lnTo>
                <a:lnTo>
                  <a:pt x="844" y="281"/>
                </a:lnTo>
                <a:lnTo>
                  <a:pt x="887" y="296"/>
                </a:lnTo>
                <a:lnTo>
                  <a:pt x="932" y="301"/>
                </a:lnTo>
                <a:lnTo>
                  <a:pt x="1001" y="308"/>
                </a:lnTo>
                <a:lnTo>
                  <a:pt x="1065" y="301"/>
                </a:lnTo>
                <a:lnTo>
                  <a:pt x="1147" y="285"/>
                </a:lnTo>
                <a:lnTo>
                  <a:pt x="1221" y="253"/>
                </a:lnTo>
                <a:lnTo>
                  <a:pt x="1264" y="221"/>
                </a:lnTo>
                <a:lnTo>
                  <a:pt x="1287" y="200"/>
                </a:lnTo>
                <a:lnTo>
                  <a:pt x="1920" y="201"/>
                </a:lnTo>
                <a:lnTo>
                  <a:pt x="1942" y="199"/>
                </a:lnTo>
                <a:lnTo>
                  <a:pt x="1957" y="195"/>
                </a:lnTo>
                <a:lnTo>
                  <a:pt x="1971" y="184"/>
                </a:lnTo>
                <a:lnTo>
                  <a:pt x="1979" y="170"/>
                </a:lnTo>
                <a:lnTo>
                  <a:pt x="1981" y="155"/>
                </a:lnTo>
                <a:lnTo>
                  <a:pt x="1981" y="23"/>
                </a:lnTo>
                <a:lnTo>
                  <a:pt x="1964" y="0"/>
                </a:lnTo>
                <a:lnTo>
                  <a:pt x="1955" y="7"/>
                </a:lnTo>
                <a:lnTo>
                  <a:pt x="1946" y="29"/>
                </a:lnTo>
                <a:lnTo>
                  <a:pt x="1940" y="55"/>
                </a:lnTo>
                <a:lnTo>
                  <a:pt x="1931" y="53"/>
                </a:lnTo>
                <a:lnTo>
                  <a:pt x="1920" y="51"/>
                </a:lnTo>
                <a:lnTo>
                  <a:pt x="1897" y="38"/>
                </a:lnTo>
                <a:lnTo>
                  <a:pt x="1881" y="27"/>
                </a:lnTo>
                <a:lnTo>
                  <a:pt x="1856" y="23"/>
                </a:lnTo>
                <a:lnTo>
                  <a:pt x="1830" y="35"/>
                </a:lnTo>
                <a:lnTo>
                  <a:pt x="1805" y="53"/>
                </a:lnTo>
                <a:lnTo>
                  <a:pt x="1787" y="40"/>
                </a:lnTo>
                <a:lnTo>
                  <a:pt x="1771" y="38"/>
                </a:lnTo>
                <a:lnTo>
                  <a:pt x="1749" y="27"/>
                </a:lnTo>
                <a:lnTo>
                  <a:pt x="1727" y="31"/>
                </a:lnTo>
                <a:lnTo>
                  <a:pt x="1711" y="44"/>
                </a:lnTo>
                <a:lnTo>
                  <a:pt x="1705" y="61"/>
                </a:lnTo>
                <a:lnTo>
                  <a:pt x="1686" y="53"/>
                </a:lnTo>
                <a:lnTo>
                  <a:pt x="1660" y="53"/>
                </a:lnTo>
                <a:lnTo>
                  <a:pt x="1627" y="46"/>
                </a:lnTo>
                <a:lnTo>
                  <a:pt x="1597" y="61"/>
                </a:lnTo>
                <a:lnTo>
                  <a:pt x="1571" y="39"/>
                </a:lnTo>
                <a:lnTo>
                  <a:pt x="1538" y="53"/>
                </a:lnTo>
                <a:lnTo>
                  <a:pt x="1505" y="89"/>
                </a:lnTo>
                <a:lnTo>
                  <a:pt x="1479" y="76"/>
                </a:lnTo>
                <a:lnTo>
                  <a:pt x="1455" y="62"/>
                </a:lnTo>
                <a:lnTo>
                  <a:pt x="1429" y="55"/>
                </a:lnTo>
                <a:lnTo>
                  <a:pt x="1396" y="61"/>
                </a:lnTo>
                <a:lnTo>
                  <a:pt x="1344" y="72"/>
                </a:lnTo>
                <a:lnTo>
                  <a:pt x="1297" y="60"/>
                </a:lnTo>
                <a:lnTo>
                  <a:pt x="1281" y="69"/>
                </a:lnTo>
                <a:lnTo>
                  <a:pt x="1259" y="91"/>
                </a:lnTo>
                <a:lnTo>
                  <a:pt x="1242" y="130"/>
                </a:lnTo>
                <a:lnTo>
                  <a:pt x="1222" y="150"/>
                </a:lnTo>
                <a:lnTo>
                  <a:pt x="1214" y="178"/>
                </a:lnTo>
                <a:lnTo>
                  <a:pt x="1192" y="190"/>
                </a:lnTo>
                <a:lnTo>
                  <a:pt x="1156" y="196"/>
                </a:lnTo>
                <a:lnTo>
                  <a:pt x="1115" y="199"/>
                </a:lnTo>
                <a:lnTo>
                  <a:pt x="1106" y="213"/>
                </a:lnTo>
                <a:lnTo>
                  <a:pt x="1053" y="209"/>
                </a:lnTo>
                <a:lnTo>
                  <a:pt x="1005" y="221"/>
                </a:lnTo>
                <a:lnTo>
                  <a:pt x="960" y="218"/>
                </a:lnTo>
                <a:lnTo>
                  <a:pt x="883" y="233"/>
                </a:lnTo>
                <a:lnTo>
                  <a:pt x="840" y="196"/>
                </a:lnTo>
                <a:lnTo>
                  <a:pt x="792" y="186"/>
                </a:lnTo>
                <a:lnTo>
                  <a:pt x="742" y="121"/>
                </a:lnTo>
                <a:lnTo>
                  <a:pt x="721" y="91"/>
                </a:lnTo>
                <a:lnTo>
                  <a:pt x="696" y="84"/>
                </a:lnTo>
                <a:lnTo>
                  <a:pt x="634" y="76"/>
                </a:lnTo>
                <a:lnTo>
                  <a:pt x="582" y="68"/>
                </a:lnTo>
                <a:lnTo>
                  <a:pt x="526" y="53"/>
                </a:lnTo>
                <a:lnTo>
                  <a:pt x="475" y="68"/>
                </a:lnTo>
                <a:lnTo>
                  <a:pt x="415" y="38"/>
                </a:lnTo>
                <a:lnTo>
                  <a:pt x="370" y="39"/>
                </a:lnTo>
                <a:lnTo>
                  <a:pt x="339" y="57"/>
                </a:lnTo>
                <a:lnTo>
                  <a:pt x="320" y="42"/>
                </a:lnTo>
                <a:lnTo>
                  <a:pt x="295" y="51"/>
                </a:lnTo>
                <a:lnTo>
                  <a:pt x="263" y="53"/>
                </a:lnTo>
                <a:lnTo>
                  <a:pt x="231" y="59"/>
                </a:lnTo>
                <a:lnTo>
                  <a:pt x="193" y="72"/>
                </a:lnTo>
                <a:lnTo>
                  <a:pt x="162" y="57"/>
                </a:lnTo>
                <a:lnTo>
                  <a:pt x="131" y="64"/>
                </a:lnTo>
                <a:lnTo>
                  <a:pt x="90" y="70"/>
                </a:lnTo>
                <a:lnTo>
                  <a:pt x="65" y="64"/>
                </a:lnTo>
                <a:lnTo>
                  <a:pt x="18" y="61"/>
                </a:lnTo>
                <a:lnTo>
                  <a:pt x="0" y="76"/>
                </a:lnTo>
                <a:lnTo>
                  <a:pt x="2" y="120"/>
                </a:lnTo>
                <a:lnTo>
                  <a:pt x="5" y="157"/>
                </a:lnTo>
                <a:lnTo>
                  <a:pt x="14" y="190"/>
                </a:lnTo>
                <a:lnTo>
                  <a:pt x="26" y="196"/>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en-US"/>
          </a:p>
        </p:txBody>
      </p:sp>
      <p:sp>
        <p:nvSpPr>
          <p:cNvPr id="8" name="Freeform 6"/>
          <p:cNvSpPr>
            <a:spLocks/>
          </p:cNvSpPr>
          <p:nvPr/>
        </p:nvSpPr>
        <p:spPr bwMode="auto">
          <a:xfrm>
            <a:off x="3044825" y="850900"/>
            <a:ext cx="3086100" cy="365125"/>
          </a:xfrm>
          <a:custGeom>
            <a:avLst/>
            <a:gdLst/>
            <a:ahLst/>
            <a:cxnLst>
              <a:cxn ang="0">
                <a:pos x="477" y="72"/>
              </a:cxn>
              <a:cxn ang="0">
                <a:pos x="348" y="81"/>
              </a:cxn>
              <a:cxn ang="0">
                <a:pos x="154" y="81"/>
              </a:cxn>
              <a:cxn ang="0">
                <a:pos x="64" y="79"/>
              </a:cxn>
              <a:cxn ang="0">
                <a:pos x="12" y="58"/>
              </a:cxn>
              <a:cxn ang="0">
                <a:pos x="0" y="74"/>
              </a:cxn>
              <a:cxn ang="0">
                <a:pos x="73" y="103"/>
              </a:cxn>
              <a:cxn ang="0">
                <a:pos x="163" y="101"/>
              </a:cxn>
              <a:cxn ang="0">
                <a:pos x="212" y="105"/>
              </a:cxn>
              <a:cxn ang="0">
                <a:pos x="324" y="109"/>
              </a:cxn>
              <a:cxn ang="0">
                <a:pos x="541" y="101"/>
              </a:cxn>
              <a:cxn ang="0">
                <a:pos x="698" y="103"/>
              </a:cxn>
              <a:cxn ang="0">
                <a:pos x="769" y="168"/>
              </a:cxn>
              <a:cxn ang="0">
                <a:pos x="885" y="218"/>
              </a:cxn>
              <a:cxn ang="0">
                <a:pos x="1018" y="229"/>
              </a:cxn>
              <a:cxn ang="0">
                <a:pos x="1154" y="194"/>
              </a:cxn>
              <a:cxn ang="0">
                <a:pos x="1246" y="131"/>
              </a:cxn>
              <a:cxn ang="0">
                <a:pos x="1311" y="107"/>
              </a:cxn>
              <a:cxn ang="0">
                <a:pos x="1485" y="109"/>
              </a:cxn>
              <a:cxn ang="0">
                <a:pos x="1618" y="107"/>
              </a:cxn>
              <a:cxn ang="0">
                <a:pos x="1773" y="107"/>
              </a:cxn>
              <a:cxn ang="0">
                <a:pos x="1919" y="111"/>
              </a:cxn>
              <a:cxn ang="0">
                <a:pos x="1943" y="54"/>
              </a:cxn>
              <a:cxn ang="0">
                <a:pos x="1919" y="60"/>
              </a:cxn>
              <a:cxn ang="0">
                <a:pos x="1857" y="95"/>
              </a:cxn>
              <a:cxn ang="0">
                <a:pos x="1687" y="91"/>
              </a:cxn>
              <a:cxn ang="0">
                <a:pos x="1491" y="93"/>
              </a:cxn>
              <a:cxn ang="0">
                <a:pos x="1349" y="99"/>
              </a:cxn>
              <a:cxn ang="0">
                <a:pos x="1291" y="85"/>
              </a:cxn>
              <a:cxn ang="0">
                <a:pos x="1283" y="52"/>
              </a:cxn>
              <a:cxn ang="0">
                <a:pos x="1265" y="36"/>
              </a:cxn>
              <a:cxn ang="0">
                <a:pos x="1205" y="115"/>
              </a:cxn>
              <a:cxn ang="0">
                <a:pos x="1139" y="162"/>
              </a:cxn>
              <a:cxn ang="0">
                <a:pos x="1063" y="180"/>
              </a:cxn>
              <a:cxn ang="0">
                <a:pos x="980" y="198"/>
              </a:cxn>
              <a:cxn ang="0">
                <a:pos x="883" y="176"/>
              </a:cxn>
              <a:cxn ang="0">
                <a:pos x="825" y="149"/>
              </a:cxn>
              <a:cxn ang="0">
                <a:pos x="771" y="137"/>
              </a:cxn>
              <a:cxn ang="0">
                <a:pos x="730" y="99"/>
              </a:cxn>
              <a:cxn ang="0">
                <a:pos x="685" y="38"/>
              </a:cxn>
              <a:cxn ang="0">
                <a:pos x="655" y="68"/>
              </a:cxn>
              <a:cxn ang="0">
                <a:pos x="537" y="77"/>
              </a:cxn>
            </a:cxnLst>
            <a:rect l="0" t="0" r="r" b="b"/>
            <a:pathLst>
              <a:path w="1944" h="230">
                <a:moveTo>
                  <a:pt x="537" y="77"/>
                </a:moveTo>
                <a:lnTo>
                  <a:pt x="477" y="72"/>
                </a:lnTo>
                <a:lnTo>
                  <a:pt x="416" y="81"/>
                </a:lnTo>
                <a:lnTo>
                  <a:pt x="348" y="81"/>
                </a:lnTo>
                <a:lnTo>
                  <a:pt x="255" y="77"/>
                </a:lnTo>
                <a:lnTo>
                  <a:pt x="154" y="81"/>
                </a:lnTo>
                <a:lnTo>
                  <a:pt x="103" y="83"/>
                </a:lnTo>
                <a:lnTo>
                  <a:pt x="64" y="79"/>
                </a:lnTo>
                <a:lnTo>
                  <a:pt x="25" y="83"/>
                </a:lnTo>
                <a:lnTo>
                  <a:pt x="12" y="58"/>
                </a:lnTo>
                <a:lnTo>
                  <a:pt x="2" y="38"/>
                </a:lnTo>
                <a:lnTo>
                  <a:pt x="0" y="74"/>
                </a:lnTo>
                <a:lnTo>
                  <a:pt x="12" y="107"/>
                </a:lnTo>
                <a:lnTo>
                  <a:pt x="73" y="103"/>
                </a:lnTo>
                <a:lnTo>
                  <a:pt x="128" y="99"/>
                </a:lnTo>
                <a:lnTo>
                  <a:pt x="163" y="101"/>
                </a:lnTo>
                <a:lnTo>
                  <a:pt x="193" y="103"/>
                </a:lnTo>
                <a:lnTo>
                  <a:pt x="212" y="105"/>
                </a:lnTo>
                <a:lnTo>
                  <a:pt x="270" y="103"/>
                </a:lnTo>
                <a:lnTo>
                  <a:pt x="324" y="109"/>
                </a:lnTo>
                <a:lnTo>
                  <a:pt x="451" y="103"/>
                </a:lnTo>
                <a:lnTo>
                  <a:pt x="541" y="101"/>
                </a:lnTo>
                <a:lnTo>
                  <a:pt x="616" y="103"/>
                </a:lnTo>
                <a:lnTo>
                  <a:pt x="698" y="103"/>
                </a:lnTo>
                <a:lnTo>
                  <a:pt x="737" y="147"/>
                </a:lnTo>
                <a:lnTo>
                  <a:pt x="769" y="168"/>
                </a:lnTo>
                <a:lnTo>
                  <a:pt x="836" y="210"/>
                </a:lnTo>
                <a:lnTo>
                  <a:pt x="885" y="218"/>
                </a:lnTo>
                <a:lnTo>
                  <a:pt x="945" y="229"/>
                </a:lnTo>
                <a:lnTo>
                  <a:pt x="1018" y="229"/>
                </a:lnTo>
                <a:lnTo>
                  <a:pt x="1085" y="220"/>
                </a:lnTo>
                <a:lnTo>
                  <a:pt x="1154" y="194"/>
                </a:lnTo>
                <a:lnTo>
                  <a:pt x="1205" y="170"/>
                </a:lnTo>
                <a:lnTo>
                  <a:pt x="1246" y="131"/>
                </a:lnTo>
                <a:lnTo>
                  <a:pt x="1278" y="115"/>
                </a:lnTo>
                <a:lnTo>
                  <a:pt x="1311" y="107"/>
                </a:lnTo>
                <a:lnTo>
                  <a:pt x="1390" y="119"/>
                </a:lnTo>
                <a:lnTo>
                  <a:pt x="1485" y="109"/>
                </a:lnTo>
                <a:lnTo>
                  <a:pt x="1577" y="111"/>
                </a:lnTo>
                <a:lnTo>
                  <a:pt x="1618" y="107"/>
                </a:lnTo>
                <a:lnTo>
                  <a:pt x="1697" y="113"/>
                </a:lnTo>
                <a:lnTo>
                  <a:pt x="1773" y="107"/>
                </a:lnTo>
                <a:lnTo>
                  <a:pt x="1839" y="115"/>
                </a:lnTo>
                <a:lnTo>
                  <a:pt x="1919" y="111"/>
                </a:lnTo>
                <a:lnTo>
                  <a:pt x="1938" y="91"/>
                </a:lnTo>
                <a:lnTo>
                  <a:pt x="1943" y="54"/>
                </a:lnTo>
                <a:lnTo>
                  <a:pt x="1940" y="0"/>
                </a:lnTo>
                <a:lnTo>
                  <a:pt x="1919" y="60"/>
                </a:lnTo>
                <a:lnTo>
                  <a:pt x="1908" y="89"/>
                </a:lnTo>
                <a:lnTo>
                  <a:pt x="1857" y="95"/>
                </a:lnTo>
                <a:lnTo>
                  <a:pt x="1762" y="93"/>
                </a:lnTo>
                <a:lnTo>
                  <a:pt x="1687" y="91"/>
                </a:lnTo>
                <a:lnTo>
                  <a:pt x="1558" y="87"/>
                </a:lnTo>
                <a:lnTo>
                  <a:pt x="1491" y="93"/>
                </a:lnTo>
                <a:lnTo>
                  <a:pt x="1403" y="91"/>
                </a:lnTo>
                <a:lnTo>
                  <a:pt x="1349" y="99"/>
                </a:lnTo>
                <a:lnTo>
                  <a:pt x="1313" y="89"/>
                </a:lnTo>
                <a:lnTo>
                  <a:pt x="1291" y="85"/>
                </a:lnTo>
                <a:lnTo>
                  <a:pt x="1274" y="74"/>
                </a:lnTo>
                <a:lnTo>
                  <a:pt x="1283" y="52"/>
                </a:lnTo>
                <a:lnTo>
                  <a:pt x="1283" y="28"/>
                </a:lnTo>
                <a:lnTo>
                  <a:pt x="1265" y="36"/>
                </a:lnTo>
                <a:lnTo>
                  <a:pt x="1246" y="79"/>
                </a:lnTo>
                <a:lnTo>
                  <a:pt x="1205" y="115"/>
                </a:lnTo>
                <a:lnTo>
                  <a:pt x="1182" y="139"/>
                </a:lnTo>
                <a:lnTo>
                  <a:pt x="1139" y="162"/>
                </a:lnTo>
                <a:lnTo>
                  <a:pt x="1111" y="158"/>
                </a:lnTo>
                <a:lnTo>
                  <a:pt x="1063" y="180"/>
                </a:lnTo>
                <a:lnTo>
                  <a:pt x="1020" y="190"/>
                </a:lnTo>
                <a:lnTo>
                  <a:pt x="980" y="198"/>
                </a:lnTo>
                <a:lnTo>
                  <a:pt x="928" y="174"/>
                </a:lnTo>
                <a:lnTo>
                  <a:pt x="883" y="176"/>
                </a:lnTo>
                <a:lnTo>
                  <a:pt x="866" y="147"/>
                </a:lnTo>
                <a:lnTo>
                  <a:pt x="825" y="149"/>
                </a:lnTo>
                <a:lnTo>
                  <a:pt x="803" y="158"/>
                </a:lnTo>
                <a:lnTo>
                  <a:pt x="771" y="137"/>
                </a:lnTo>
                <a:lnTo>
                  <a:pt x="743" y="123"/>
                </a:lnTo>
                <a:lnTo>
                  <a:pt x="730" y="99"/>
                </a:lnTo>
                <a:lnTo>
                  <a:pt x="707" y="46"/>
                </a:lnTo>
                <a:lnTo>
                  <a:pt x="685" y="38"/>
                </a:lnTo>
                <a:lnTo>
                  <a:pt x="674" y="70"/>
                </a:lnTo>
                <a:lnTo>
                  <a:pt x="655" y="68"/>
                </a:lnTo>
                <a:lnTo>
                  <a:pt x="591" y="89"/>
                </a:lnTo>
                <a:lnTo>
                  <a:pt x="537" y="77"/>
                </a:lnTo>
              </a:path>
            </a:pathLst>
          </a:custGeom>
          <a:solidFill>
            <a:schemeClr val="bg1"/>
          </a:solidFill>
          <a:ln w="9525">
            <a:noFill/>
            <a:round/>
            <a:headEnd type="none" w="sm" len="sm"/>
            <a:tailEnd type="none" w="sm" len="sm"/>
          </a:ln>
          <a:effectLst/>
        </p:spPr>
        <p:txBody>
          <a:bodyPr/>
          <a:lstStyle/>
          <a:p>
            <a:pPr>
              <a:defRPr/>
            </a:pPr>
            <a:endParaRPr lang="en-US"/>
          </a:p>
        </p:txBody>
      </p:sp>
      <p:sp>
        <p:nvSpPr>
          <p:cNvPr id="9" name="Freeform 7"/>
          <p:cNvSpPr>
            <a:spLocks/>
          </p:cNvSpPr>
          <p:nvPr/>
        </p:nvSpPr>
        <p:spPr bwMode="auto">
          <a:xfrm>
            <a:off x="5057775" y="358775"/>
            <a:ext cx="193675" cy="649288"/>
          </a:xfrm>
          <a:custGeom>
            <a:avLst/>
            <a:gdLst/>
            <a:ahLst/>
            <a:cxnLst>
              <a:cxn ang="0">
                <a:pos x="82" y="10"/>
              </a:cxn>
              <a:cxn ang="0">
                <a:pos x="75" y="40"/>
              </a:cxn>
              <a:cxn ang="0">
                <a:pos x="121" y="44"/>
              </a:cxn>
              <a:cxn ang="0">
                <a:pos x="103" y="98"/>
              </a:cxn>
              <a:cxn ang="0">
                <a:pos x="105" y="140"/>
              </a:cxn>
              <a:cxn ang="0">
                <a:pos x="116" y="176"/>
              </a:cxn>
              <a:cxn ang="0">
                <a:pos x="97" y="214"/>
              </a:cxn>
              <a:cxn ang="0">
                <a:pos x="90" y="252"/>
              </a:cxn>
              <a:cxn ang="0">
                <a:pos x="82" y="290"/>
              </a:cxn>
              <a:cxn ang="0">
                <a:pos x="66" y="316"/>
              </a:cxn>
              <a:cxn ang="0">
                <a:pos x="51" y="342"/>
              </a:cxn>
              <a:cxn ang="0">
                <a:pos x="32" y="368"/>
              </a:cxn>
              <a:cxn ang="0">
                <a:pos x="21" y="386"/>
              </a:cxn>
              <a:cxn ang="0">
                <a:pos x="0" y="408"/>
              </a:cxn>
              <a:cxn ang="0">
                <a:pos x="12" y="368"/>
              </a:cxn>
              <a:cxn ang="0">
                <a:pos x="38" y="340"/>
              </a:cxn>
              <a:cxn ang="0">
                <a:pos x="34" y="308"/>
              </a:cxn>
              <a:cxn ang="0">
                <a:pos x="58" y="268"/>
              </a:cxn>
              <a:cxn ang="0">
                <a:pos x="71" y="220"/>
              </a:cxn>
              <a:cxn ang="0">
                <a:pos x="64" y="174"/>
              </a:cxn>
              <a:cxn ang="0">
                <a:pos x="69" y="136"/>
              </a:cxn>
              <a:cxn ang="0">
                <a:pos x="64" y="110"/>
              </a:cxn>
              <a:cxn ang="0">
                <a:pos x="30" y="58"/>
              </a:cxn>
              <a:cxn ang="0">
                <a:pos x="10" y="6"/>
              </a:cxn>
              <a:cxn ang="0">
                <a:pos x="79" y="0"/>
              </a:cxn>
              <a:cxn ang="0">
                <a:pos x="82" y="10"/>
              </a:cxn>
            </a:cxnLst>
            <a:rect l="0" t="0" r="r" b="b"/>
            <a:pathLst>
              <a:path w="122" h="409">
                <a:moveTo>
                  <a:pt x="82" y="10"/>
                </a:moveTo>
                <a:lnTo>
                  <a:pt x="75" y="40"/>
                </a:lnTo>
                <a:lnTo>
                  <a:pt x="121" y="44"/>
                </a:lnTo>
                <a:lnTo>
                  <a:pt x="103" y="98"/>
                </a:lnTo>
                <a:lnTo>
                  <a:pt x="105" y="140"/>
                </a:lnTo>
                <a:lnTo>
                  <a:pt x="116" y="176"/>
                </a:lnTo>
                <a:lnTo>
                  <a:pt x="97" y="214"/>
                </a:lnTo>
                <a:lnTo>
                  <a:pt x="90" y="252"/>
                </a:lnTo>
                <a:lnTo>
                  <a:pt x="82" y="290"/>
                </a:lnTo>
                <a:lnTo>
                  <a:pt x="66" y="316"/>
                </a:lnTo>
                <a:lnTo>
                  <a:pt x="51" y="342"/>
                </a:lnTo>
                <a:lnTo>
                  <a:pt x="32" y="368"/>
                </a:lnTo>
                <a:lnTo>
                  <a:pt x="21" y="386"/>
                </a:lnTo>
                <a:lnTo>
                  <a:pt x="0" y="408"/>
                </a:lnTo>
                <a:lnTo>
                  <a:pt x="12" y="368"/>
                </a:lnTo>
                <a:lnTo>
                  <a:pt x="38" y="340"/>
                </a:lnTo>
                <a:lnTo>
                  <a:pt x="34" y="308"/>
                </a:lnTo>
                <a:lnTo>
                  <a:pt x="58" y="268"/>
                </a:lnTo>
                <a:lnTo>
                  <a:pt x="71" y="220"/>
                </a:lnTo>
                <a:lnTo>
                  <a:pt x="64" y="174"/>
                </a:lnTo>
                <a:lnTo>
                  <a:pt x="69" y="136"/>
                </a:lnTo>
                <a:lnTo>
                  <a:pt x="64" y="110"/>
                </a:lnTo>
                <a:lnTo>
                  <a:pt x="30" y="58"/>
                </a:lnTo>
                <a:lnTo>
                  <a:pt x="10" y="6"/>
                </a:lnTo>
                <a:lnTo>
                  <a:pt x="79" y="0"/>
                </a:lnTo>
                <a:lnTo>
                  <a:pt x="82" y="10"/>
                </a:lnTo>
              </a:path>
            </a:pathLst>
          </a:custGeom>
          <a:gradFill rotWithShape="0">
            <a:gsLst>
              <a:gs pos="0">
                <a:srgbClr val="FFFFFF"/>
              </a:gs>
              <a:gs pos="50000">
                <a:srgbClr val="00CCFF"/>
              </a:gs>
              <a:gs pos="100000">
                <a:srgbClr val="FFFFFF"/>
              </a:gs>
            </a:gsLst>
            <a:lin ang="0" scaled="1"/>
          </a:gradFill>
          <a:ln w="9525">
            <a:noFill/>
            <a:round/>
            <a:headEnd type="none" w="sm" len="sm"/>
            <a:tailEnd type="none" w="sm" len="sm"/>
          </a:ln>
          <a:effectLst/>
        </p:spPr>
        <p:txBody>
          <a:bodyPr/>
          <a:lstStyle/>
          <a:p>
            <a:pPr>
              <a:defRPr/>
            </a:pPr>
            <a:endParaRPr lang="en-US"/>
          </a:p>
        </p:txBody>
      </p:sp>
      <p:sp>
        <p:nvSpPr>
          <p:cNvPr id="10" name="Freeform 8"/>
          <p:cNvSpPr>
            <a:spLocks/>
          </p:cNvSpPr>
          <p:nvPr/>
        </p:nvSpPr>
        <p:spPr bwMode="auto">
          <a:xfrm>
            <a:off x="3052763" y="4763"/>
            <a:ext cx="3092450" cy="642937"/>
          </a:xfrm>
          <a:custGeom>
            <a:avLst/>
            <a:gdLst/>
            <a:ahLst/>
            <a:cxnLst>
              <a:cxn ang="0">
                <a:pos x="0" y="405"/>
              </a:cxn>
              <a:cxn ang="0">
                <a:pos x="8" y="238"/>
              </a:cxn>
              <a:cxn ang="0">
                <a:pos x="37" y="199"/>
              </a:cxn>
              <a:cxn ang="0">
                <a:pos x="88" y="224"/>
              </a:cxn>
              <a:cxn ang="0">
                <a:pos x="135" y="195"/>
              </a:cxn>
              <a:cxn ang="0">
                <a:pos x="185" y="222"/>
              </a:cxn>
              <a:cxn ang="0">
                <a:pos x="242" y="222"/>
              </a:cxn>
              <a:cxn ang="0">
                <a:pos x="330" y="211"/>
              </a:cxn>
              <a:cxn ang="0">
                <a:pos x="395" y="186"/>
              </a:cxn>
              <a:cxn ang="0">
                <a:pos x="458" y="211"/>
              </a:cxn>
              <a:cxn ang="0">
                <a:pos x="495" y="219"/>
              </a:cxn>
              <a:cxn ang="0">
                <a:pos x="573" y="210"/>
              </a:cxn>
              <a:cxn ang="0">
                <a:pos x="712" y="184"/>
              </a:cxn>
              <a:cxn ang="0">
                <a:pos x="791" y="124"/>
              </a:cxn>
              <a:cxn ang="0">
                <a:pos x="776" y="181"/>
              </a:cxn>
              <a:cxn ang="0">
                <a:pos x="842" y="203"/>
              </a:cxn>
              <a:cxn ang="0">
                <a:pos x="887" y="243"/>
              </a:cxn>
              <a:cxn ang="0">
                <a:pos x="929" y="275"/>
              </a:cxn>
              <a:cxn ang="0">
                <a:pos x="955" y="275"/>
              </a:cxn>
              <a:cxn ang="0">
                <a:pos x="921" y="223"/>
              </a:cxn>
              <a:cxn ang="0">
                <a:pos x="889" y="156"/>
              </a:cxn>
              <a:cxn ang="0">
                <a:pos x="867" y="122"/>
              </a:cxn>
              <a:cxn ang="0">
                <a:pos x="910" y="90"/>
              </a:cxn>
              <a:cxn ang="0">
                <a:pos x="849" y="80"/>
              </a:cxn>
              <a:cxn ang="0">
                <a:pos x="951" y="58"/>
              </a:cxn>
              <a:cxn ang="0">
                <a:pos x="1072" y="78"/>
              </a:cxn>
              <a:cxn ang="0">
                <a:pos x="1142" y="86"/>
              </a:cxn>
              <a:cxn ang="0">
                <a:pos x="1225" y="164"/>
              </a:cxn>
              <a:cxn ang="0">
                <a:pos x="1313" y="214"/>
              </a:cxn>
              <a:cxn ang="0">
                <a:pos x="1394" y="217"/>
              </a:cxn>
              <a:cxn ang="0">
                <a:pos x="1471" y="195"/>
              </a:cxn>
              <a:cxn ang="0">
                <a:pos x="1517" y="214"/>
              </a:cxn>
              <a:cxn ang="0">
                <a:pos x="1555" y="198"/>
              </a:cxn>
              <a:cxn ang="0">
                <a:pos x="1608" y="224"/>
              </a:cxn>
              <a:cxn ang="0">
                <a:pos x="1651" y="222"/>
              </a:cxn>
              <a:cxn ang="0">
                <a:pos x="1686" y="199"/>
              </a:cxn>
              <a:cxn ang="0">
                <a:pos x="1742" y="225"/>
              </a:cxn>
              <a:cxn ang="0">
                <a:pos x="1789" y="214"/>
              </a:cxn>
              <a:cxn ang="0">
                <a:pos x="1830" y="229"/>
              </a:cxn>
              <a:cxn ang="0">
                <a:pos x="1898" y="211"/>
              </a:cxn>
              <a:cxn ang="0">
                <a:pos x="1936" y="254"/>
              </a:cxn>
              <a:cxn ang="0">
                <a:pos x="1948" y="238"/>
              </a:cxn>
              <a:cxn ang="0">
                <a:pos x="1940" y="170"/>
              </a:cxn>
              <a:cxn ang="0">
                <a:pos x="1881" y="140"/>
              </a:cxn>
              <a:cxn ang="0">
                <a:pos x="1807" y="152"/>
              </a:cxn>
              <a:cxn ang="0">
                <a:pos x="1742" y="140"/>
              </a:cxn>
              <a:cxn ang="0">
                <a:pos x="1648" y="142"/>
              </a:cxn>
              <a:cxn ang="0">
                <a:pos x="1580" y="140"/>
              </a:cxn>
              <a:cxn ang="0">
                <a:pos x="1514" y="145"/>
              </a:cxn>
              <a:cxn ang="0">
                <a:pos x="1442" y="145"/>
              </a:cxn>
              <a:cxn ang="0">
                <a:pos x="1365" y="146"/>
              </a:cxn>
              <a:cxn ang="0">
                <a:pos x="1310" y="145"/>
              </a:cxn>
              <a:cxn ang="0">
                <a:pos x="1244" y="102"/>
              </a:cxn>
              <a:cxn ang="0">
                <a:pos x="1153" y="39"/>
              </a:cxn>
              <a:cxn ang="0">
                <a:pos x="1008" y="0"/>
              </a:cxn>
              <a:cxn ang="0">
                <a:pos x="821" y="31"/>
              </a:cxn>
              <a:cxn ang="0">
                <a:pos x="676" y="130"/>
              </a:cxn>
              <a:cxn ang="0">
                <a:pos x="558" y="152"/>
              </a:cxn>
              <a:cxn ang="0">
                <a:pos x="395" y="147"/>
              </a:cxn>
              <a:cxn ang="0">
                <a:pos x="234" y="147"/>
              </a:cxn>
              <a:cxn ang="0">
                <a:pos x="51" y="142"/>
              </a:cxn>
              <a:cxn ang="0">
                <a:pos x="4" y="172"/>
              </a:cxn>
              <a:cxn ang="0">
                <a:pos x="0" y="271"/>
              </a:cxn>
            </a:cxnLst>
            <a:rect l="0" t="0" r="r" b="b"/>
            <a:pathLst>
              <a:path w="1948" h="405">
                <a:moveTo>
                  <a:pt x="0" y="271"/>
                </a:moveTo>
                <a:lnTo>
                  <a:pt x="0" y="341"/>
                </a:lnTo>
                <a:lnTo>
                  <a:pt x="0" y="405"/>
                </a:lnTo>
                <a:lnTo>
                  <a:pt x="5" y="353"/>
                </a:lnTo>
                <a:lnTo>
                  <a:pt x="6" y="312"/>
                </a:lnTo>
                <a:lnTo>
                  <a:pt x="8" y="238"/>
                </a:lnTo>
                <a:lnTo>
                  <a:pt x="14" y="202"/>
                </a:lnTo>
                <a:lnTo>
                  <a:pt x="25" y="190"/>
                </a:lnTo>
                <a:lnTo>
                  <a:pt x="37" y="199"/>
                </a:lnTo>
                <a:lnTo>
                  <a:pt x="53" y="201"/>
                </a:lnTo>
                <a:lnTo>
                  <a:pt x="75" y="211"/>
                </a:lnTo>
                <a:lnTo>
                  <a:pt x="88" y="224"/>
                </a:lnTo>
                <a:lnTo>
                  <a:pt x="106" y="224"/>
                </a:lnTo>
                <a:lnTo>
                  <a:pt x="120" y="217"/>
                </a:lnTo>
                <a:lnTo>
                  <a:pt x="135" y="195"/>
                </a:lnTo>
                <a:lnTo>
                  <a:pt x="148" y="197"/>
                </a:lnTo>
                <a:lnTo>
                  <a:pt x="172" y="214"/>
                </a:lnTo>
                <a:lnTo>
                  <a:pt x="185" y="222"/>
                </a:lnTo>
                <a:lnTo>
                  <a:pt x="200" y="229"/>
                </a:lnTo>
                <a:lnTo>
                  <a:pt x="216" y="232"/>
                </a:lnTo>
                <a:lnTo>
                  <a:pt x="242" y="222"/>
                </a:lnTo>
                <a:lnTo>
                  <a:pt x="271" y="243"/>
                </a:lnTo>
                <a:lnTo>
                  <a:pt x="293" y="232"/>
                </a:lnTo>
                <a:lnTo>
                  <a:pt x="330" y="211"/>
                </a:lnTo>
                <a:lnTo>
                  <a:pt x="353" y="211"/>
                </a:lnTo>
                <a:lnTo>
                  <a:pt x="378" y="194"/>
                </a:lnTo>
                <a:lnTo>
                  <a:pt x="395" y="186"/>
                </a:lnTo>
                <a:lnTo>
                  <a:pt x="421" y="208"/>
                </a:lnTo>
                <a:lnTo>
                  <a:pt x="441" y="203"/>
                </a:lnTo>
                <a:lnTo>
                  <a:pt x="458" y="211"/>
                </a:lnTo>
                <a:lnTo>
                  <a:pt x="470" y="211"/>
                </a:lnTo>
                <a:lnTo>
                  <a:pt x="484" y="211"/>
                </a:lnTo>
                <a:lnTo>
                  <a:pt x="495" y="219"/>
                </a:lnTo>
                <a:lnTo>
                  <a:pt x="512" y="211"/>
                </a:lnTo>
                <a:lnTo>
                  <a:pt x="525" y="190"/>
                </a:lnTo>
                <a:lnTo>
                  <a:pt x="573" y="210"/>
                </a:lnTo>
                <a:lnTo>
                  <a:pt x="597" y="234"/>
                </a:lnTo>
                <a:lnTo>
                  <a:pt x="606" y="272"/>
                </a:lnTo>
                <a:lnTo>
                  <a:pt x="712" y="184"/>
                </a:lnTo>
                <a:lnTo>
                  <a:pt x="738" y="152"/>
                </a:lnTo>
                <a:lnTo>
                  <a:pt x="763" y="136"/>
                </a:lnTo>
                <a:lnTo>
                  <a:pt x="791" y="124"/>
                </a:lnTo>
                <a:lnTo>
                  <a:pt x="787" y="148"/>
                </a:lnTo>
                <a:lnTo>
                  <a:pt x="755" y="188"/>
                </a:lnTo>
                <a:lnTo>
                  <a:pt x="776" y="181"/>
                </a:lnTo>
                <a:lnTo>
                  <a:pt x="806" y="166"/>
                </a:lnTo>
                <a:lnTo>
                  <a:pt x="827" y="176"/>
                </a:lnTo>
                <a:lnTo>
                  <a:pt x="842" y="203"/>
                </a:lnTo>
                <a:lnTo>
                  <a:pt x="833" y="225"/>
                </a:lnTo>
                <a:lnTo>
                  <a:pt x="863" y="228"/>
                </a:lnTo>
                <a:lnTo>
                  <a:pt x="887" y="243"/>
                </a:lnTo>
                <a:lnTo>
                  <a:pt x="895" y="262"/>
                </a:lnTo>
                <a:lnTo>
                  <a:pt x="917" y="259"/>
                </a:lnTo>
                <a:lnTo>
                  <a:pt x="929" y="275"/>
                </a:lnTo>
                <a:lnTo>
                  <a:pt x="948" y="305"/>
                </a:lnTo>
                <a:lnTo>
                  <a:pt x="963" y="299"/>
                </a:lnTo>
                <a:lnTo>
                  <a:pt x="955" y="275"/>
                </a:lnTo>
                <a:lnTo>
                  <a:pt x="948" y="250"/>
                </a:lnTo>
                <a:lnTo>
                  <a:pt x="936" y="240"/>
                </a:lnTo>
                <a:lnTo>
                  <a:pt x="921" y="223"/>
                </a:lnTo>
                <a:lnTo>
                  <a:pt x="929" y="186"/>
                </a:lnTo>
                <a:lnTo>
                  <a:pt x="919" y="161"/>
                </a:lnTo>
                <a:lnTo>
                  <a:pt x="889" y="156"/>
                </a:lnTo>
                <a:lnTo>
                  <a:pt x="898" y="136"/>
                </a:lnTo>
                <a:lnTo>
                  <a:pt x="917" y="120"/>
                </a:lnTo>
                <a:lnTo>
                  <a:pt x="867" y="122"/>
                </a:lnTo>
                <a:lnTo>
                  <a:pt x="889" y="110"/>
                </a:lnTo>
                <a:lnTo>
                  <a:pt x="931" y="94"/>
                </a:lnTo>
                <a:lnTo>
                  <a:pt x="910" y="90"/>
                </a:lnTo>
                <a:lnTo>
                  <a:pt x="857" y="104"/>
                </a:lnTo>
                <a:lnTo>
                  <a:pt x="831" y="96"/>
                </a:lnTo>
                <a:lnTo>
                  <a:pt x="849" y="80"/>
                </a:lnTo>
                <a:lnTo>
                  <a:pt x="887" y="76"/>
                </a:lnTo>
                <a:lnTo>
                  <a:pt x="919" y="72"/>
                </a:lnTo>
                <a:lnTo>
                  <a:pt x="951" y="58"/>
                </a:lnTo>
                <a:lnTo>
                  <a:pt x="1006" y="50"/>
                </a:lnTo>
                <a:lnTo>
                  <a:pt x="1046" y="56"/>
                </a:lnTo>
                <a:lnTo>
                  <a:pt x="1072" y="78"/>
                </a:lnTo>
                <a:lnTo>
                  <a:pt x="1098" y="92"/>
                </a:lnTo>
                <a:lnTo>
                  <a:pt x="1117" y="82"/>
                </a:lnTo>
                <a:lnTo>
                  <a:pt x="1142" y="86"/>
                </a:lnTo>
                <a:lnTo>
                  <a:pt x="1174" y="106"/>
                </a:lnTo>
                <a:lnTo>
                  <a:pt x="1202" y="132"/>
                </a:lnTo>
                <a:lnTo>
                  <a:pt x="1225" y="164"/>
                </a:lnTo>
                <a:lnTo>
                  <a:pt x="1264" y="174"/>
                </a:lnTo>
                <a:lnTo>
                  <a:pt x="1294" y="195"/>
                </a:lnTo>
                <a:lnTo>
                  <a:pt x="1313" y="214"/>
                </a:lnTo>
                <a:lnTo>
                  <a:pt x="1341" y="232"/>
                </a:lnTo>
                <a:lnTo>
                  <a:pt x="1373" y="227"/>
                </a:lnTo>
                <a:lnTo>
                  <a:pt x="1394" y="217"/>
                </a:lnTo>
                <a:lnTo>
                  <a:pt x="1433" y="217"/>
                </a:lnTo>
                <a:lnTo>
                  <a:pt x="1454" y="193"/>
                </a:lnTo>
                <a:lnTo>
                  <a:pt x="1471" y="195"/>
                </a:lnTo>
                <a:lnTo>
                  <a:pt x="1483" y="195"/>
                </a:lnTo>
                <a:lnTo>
                  <a:pt x="1499" y="206"/>
                </a:lnTo>
                <a:lnTo>
                  <a:pt x="1517" y="214"/>
                </a:lnTo>
                <a:lnTo>
                  <a:pt x="1530" y="197"/>
                </a:lnTo>
                <a:lnTo>
                  <a:pt x="1544" y="193"/>
                </a:lnTo>
                <a:lnTo>
                  <a:pt x="1555" y="198"/>
                </a:lnTo>
                <a:lnTo>
                  <a:pt x="1569" y="190"/>
                </a:lnTo>
                <a:lnTo>
                  <a:pt x="1593" y="202"/>
                </a:lnTo>
                <a:lnTo>
                  <a:pt x="1608" y="224"/>
                </a:lnTo>
                <a:lnTo>
                  <a:pt x="1626" y="227"/>
                </a:lnTo>
                <a:lnTo>
                  <a:pt x="1637" y="229"/>
                </a:lnTo>
                <a:lnTo>
                  <a:pt x="1651" y="222"/>
                </a:lnTo>
                <a:lnTo>
                  <a:pt x="1662" y="212"/>
                </a:lnTo>
                <a:lnTo>
                  <a:pt x="1671" y="208"/>
                </a:lnTo>
                <a:lnTo>
                  <a:pt x="1686" y="199"/>
                </a:lnTo>
                <a:lnTo>
                  <a:pt x="1703" y="198"/>
                </a:lnTo>
                <a:lnTo>
                  <a:pt x="1718" y="214"/>
                </a:lnTo>
                <a:lnTo>
                  <a:pt x="1742" y="225"/>
                </a:lnTo>
                <a:lnTo>
                  <a:pt x="1764" y="214"/>
                </a:lnTo>
                <a:lnTo>
                  <a:pt x="1774" y="208"/>
                </a:lnTo>
                <a:lnTo>
                  <a:pt x="1789" y="214"/>
                </a:lnTo>
                <a:lnTo>
                  <a:pt x="1799" y="217"/>
                </a:lnTo>
                <a:lnTo>
                  <a:pt x="1814" y="229"/>
                </a:lnTo>
                <a:lnTo>
                  <a:pt x="1830" y="229"/>
                </a:lnTo>
                <a:lnTo>
                  <a:pt x="1848" y="225"/>
                </a:lnTo>
                <a:lnTo>
                  <a:pt x="1871" y="219"/>
                </a:lnTo>
                <a:lnTo>
                  <a:pt x="1898" y="211"/>
                </a:lnTo>
                <a:lnTo>
                  <a:pt x="1916" y="219"/>
                </a:lnTo>
                <a:lnTo>
                  <a:pt x="1927" y="231"/>
                </a:lnTo>
                <a:lnTo>
                  <a:pt x="1936" y="254"/>
                </a:lnTo>
                <a:lnTo>
                  <a:pt x="1942" y="294"/>
                </a:lnTo>
                <a:lnTo>
                  <a:pt x="1948" y="346"/>
                </a:lnTo>
                <a:lnTo>
                  <a:pt x="1948" y="238"/>
                </a:lnTo>
                <a:lnTo>
                  <a:pt x="1948" y="210"/>
                </a:lnTo>
                <a:lnTo>
                  <a:pt x="1945" y="192"/>
                </a:lnTo>
                <a:lnTo>
                  <a:pt x="1940" y="170"/>
                </a:lnTo>
                <a:lnTo>
                  <a:pt x="1930" y="151"/>
                </a:lnTo>
                <a:lnTo>
                  <a:pt x="1910" y="142"/>
                </a:lnTo>
                <a:lnTo>
                  <a:pt x="1881" y="140"/>
                </a:lnTo>
                <a:lnTo>
                  <a:pt x="1858" y="142"/>
                </a:lnTo>
                <a:lnTo>
                  <a:pt x="1832" y="137"/>
                </a:lnTo>
                <a:lnTo>
                  <a:pt x="1807" y="152"/>
                </a:lnTo>
                <a:lnTo>
                  <a:pt x="1781" y="145"/>
                </a:lnTo>
                <a:lnTo>
                  <a:pt x="1759" y="140"/>
                </a:lnTo>
                <a:lnTo>
                  <a:pt x="1742" y="140"/>
                </a:lnTo>
                <a:lnTo>
                  <a:pt x="1698" y="145"/>
                </a:lnTo>
                <a:lnTo>
                  <a:pt x="1674" y="148"/>
                </a:lnTo>
                <a:lnTo>
                  <a:pt x="1648" y="142"/>
                </a:lnTo>
                <a:lnTo>
                  <a:pt x="1623" y="149"/>
                </a:lnTo>
                <a:lnTo>
                  <a:pt x="1592" y="142"/>
                </a:lnTo>
                <a:lnTo>
                  <a:pt x="1580" y="140"/>
                </a:lnTo>
                <a:lnTo>
                  <a:pt x="1555" y="140"/>
                </a:lnTo>
                <a:lnTo>
                  <a:pt x="1531" y="137"/>
                </a:lnTo>
                <a:lnTo>
                  <a:pt x="1514" y="145"/>
                </a:lnTo>
                <a:lnTo>
                  <a:pt x="1500" y="142"/>
                </a:lnTo>
                <a:lnTo>
                  <a:pt x="1469" y="140"/>
                </a:lnTo>
                <a:lnTo>
                  <a:pt x="1442" y="145"/>
                </a:lnTo>
                <a:lnTo>
                  <a:pt x="1417" y="145"/>
                </a:lnTo>
                <a:lnTo>
                  <a:pt x="1389" y="137"/>
                </a:lnTo>
                <a:lnTo>
                  <a:pt x="1365" y="146"/>
                </a:lnTo>
                <a:lnTo>
                  <a:pt x="1346" y="140"/>
                </a:lnTo>
                <a:lnTo>
                  <a:pt x="1328" y="149"/>
                </a:lnTo>
                <a:lnTo>
                  <a:pt x="1310" y="145"/>
                </a:lnTo>
                <a:lnTo>
                  <a:pt x="1287" y="140"/>
                </a:lnTo>
                <a:lnTo>
                  <a:pt x="1274" y="132"/>
                </a:lnTo>
                <a:lnTo>
                  <a:pt x="1244" y="102"/>
                </a:lnTo>
                <a:lnTo>
                  <a:pt x="1211" y="74"/>
                </a:lnTo>
                <a:lnTo>
                  <a:pt x="1181" y="55"/>
                </a:lnTo>
                <a:lnTo>
                  <a:pt x="1153" y="39"/>
                </a:lnTo>
                <a:lnTo>
                  <a:pt x="1110" y="19"/>
                </a:lnTo>
                <a:lnTo>
                  <a:pt x="1057" y="7"/>
                </a:lnTo>
                <a:lnTo>
                  <a:pt x="1008" y="0"/>
                </a:lnTo>
                <a:lnTo>
                  <a:pt x="927" y="3"/>
                </a:lnTo>
                <a:lnTo>
                  <a:pt x="858" y="18"/>
                </a:lnTo>
                <a:lnTo>
                  <a:pt x="821" y="31"/>
                </a:lnTo>
                <a:lnTo>
                  <a:pt x="765" y="60"/>
                </a:lnTo>
                <a:lnTo>
                  <a:pt x="720" y="94"/>
                </a:lnTo>
                <a:lnTo>
                  <a:pt x="676" y="130"/>
                </a:lnTo>
                <a:lnTo>
                  <a:pt x="633" y="142"/>
                </a:lnTo>
                <a:lnTo>
                  <a:pt x="597" y="150"/>
                </a:lnTo>
                <a:lnTo>
                  <a:pt x="558" y="152"/>
                </a:lnTo>
                <a:lnTo>
                  <a:pt x="521" y="147"/>
                </a:lnTo>
                <a:lnTo>
                  <a:pt x="490" y="147"/>
                </a:lnTo>
                <a:lnTo>
                  <a:pt x="395" y="147"/>
                </a:lnTo>
                <a:lnTo>
                  <a:pt x="367" y="145"/>
                </a:lnTo>
                <a:lnTo>
                  <a:pt x="285" y="150"/>
                </a:lnTo>
                <a:lnTo>
                  <a:pt x="234" y="147"/>
                </a:lnTo>
                <a:lnTo>
                  <a:pt x="173" y="140"/>
                </a:lnTo>
                <a:lnTo>
                  <a:pt x="97" y="142"/>
                </a:lnTo>
                <a:lnTo>
                  <a:pt x="51" y="142"/>
                </a:lnTo>
                <a:lnTo>
                  <a:pt x="31" y="145"/>
                </a:lnTo>
                <a:lnTo>
                  <a:pt x="17" y="152"/>
                </a:lnTo>
                <a:lnTo>
                  <a:pt x="4" y="172"/>
                </a:lnTo>
                <a:lnTo>
                  <a:pt x="0" y="203"/>
                </a:lnTo>
                <a:lnTo>
                  <a:pt x="0" y="235"/>
                </a:lnTo>
                <a:lnTo>
                  <a:pt x="0" y="271"/>
                </a:lnTo>
              </a:path>
            </a:pathLst>
          </a:custGeom>
          <a:solidFill>
            <a:srgbClr val="FFFFFF"/>
          </a:solidFill>
          <a:ln w="9525">
            <a:noFill/>
            <a:round/>
            <a:headEnd type="none" w="sm" len="sm"/>
            <a:tailEnd type="none" w="sm" len="sm"/>
          </a:ln>
          <a:effectLst/>
        </p:spPr>
        <p:txBody>
          <a:bodyPr/>
          <a:lstStyle/>
          <a:p>
            <a:pPr>
              <a:defRPr/>
            </a:pPr>
            <a:endParaRPr lang="en-US"/>
          </a:p>
        </p:txBody>
      </p:sp>
      <p:sp>
        <p:nvSpPr>
          <p:cNvPr id="11" name="Freeform 9"/>
          <p:cNvSpPr>
            <a:spLocks/>
          </p:cNvSpPr>
          <p:nvPr/>
        </p:nvSpPr>
        <p:spPr bwMode="auto">
          <a:xfrm>
            <a:off x="3981450" y="334963"/>
            <a:ext cx="142875" cy="638175"/>
          </a:xfrm>
          <a:custGeom>
            <a:avLst/>
            <a:gdLst/>
            <a:ahLst/>
            <a:cxnLst>
              <a:cxn ang="0">
                <a:pos x="21" y="10"/>
              </a:cxn>
              <a:cxn ang="0">
                <a:pos x="28" y="40"/>
              </a:cxn>
              <a:cxn ang="0">
                <a:pos x="21" y="54"/>
              </a:cxn>
              <a:cxn ang="0">
                <a:pos x="10" y="99"/>
              </a:cxn>
              <a:cxn ang="0">
                <a:pos x="2" y="138"/>
              </a:cxn>
              <a:cxn ang="0">
                <a:pos x="0" y="173"/>
              </a:cxn>
              <a:cxn ang="0">
                <a:pos x="8" y="215"/>
              </a:cxn>
              <a:cxn ang="0">
                <a:pos x="13" y="256"/>
              </a:cxn>
              <a:cxn ang="0">
                <a:pos x="21" y="295"/>
              </a:cxn>
              <a:cxn ang="0">
                <a:pos x="43" y="319"/>
              </a:cxn>
              <a:cxn ang="0">
                <a:pos x="52" y="348"/>
              </a:cxn>
              <a:cxn ang="0">
                <a:pos x="71" y="374"/>
              </a:cxn>
              <a:cxn ang="0">
                <a:pos x="89" y="401"/>
              </a:cxn>
              <a:cxn ang="0">
                <a:pos x="82" y="376"/>
              </a:cxn>
              <a:cxn ang="0">
                <a:pos x="65" y="346"/>
              </a:cxn>
              <a:cxn ang="0">
                <a:pos x="69" y="313"/>
              </a:cxn>
              <a:cxn ang="0">
                <a:pos x="45" y="272"/>
              </a:cxn>
              <a:cxn ang="0">
                <a:pos x="23" y="223"/>
              </a:cxn>
              <a:cxn ang="0">
                <a:pos x="19" y="150"/>
              </a:cxn>
              <a:cxn ang="0">
                <a:pos x="28" y="103"/>
              </a:cxn>
              <a:cxn ang="0">
                <a:pos x="41" y="54"/>
              </a:cxn>
              <a:cxn ang="0">
                <a:pos x="43" y="20"/>
              </a:cxn>
              <a:cxn ang="0">
                <a:pos x="23" y="0"/>
              </a:cxn>
              <a:cxn ang="0">
                <a:pos x="21" y="10"/>
              </a:cxn>
            </a:cxnLst>
            <a:rect l="0" t="0" r="r" b="b"/>
            <a:pathLst>
              <a:path w="90" h="402">
                <a:moveTo>
                  <a:pt x="21" y="10"/>
                </a:moveTo>
                <a:lnTo>
                  <a:pt x="28" y="40"/>
                </a:lnTo>
                <a:lnTo>
                  <a:pt x="21" y="54"/>
                </a:lnTo>
                <a:lnTo>
                  <a:pt x="10" y="99"/>
                </a:lnTo>
                <a:lnTo>
                  <a:pt x="2" y="138"/>
                </a:lnTo>
                <a:lnTo>
                  <a:pt x="0" y="173"/>
                </a:lnTo>
                <a:lnTo>
                  <a:pt x="8" y="215"/>
                </a:lnTo>
                <a:lnTo>
                  <a:pt x="13" y="256"/>
                </a:lnTo>
                <a:lnTo>
                  <a:pt x="21" y="295"/>
                </a:lnTo>
                <a:lnTo>
                  <a:pt x="43" y="319"/>
                </a:lnTo>
                <a:lnTo>
                  <a:pt x="52" y="348"/>
                </a:lnTo>
                <a:lnTo>
                  <a:pt x="71" y="374"/>
                </a:lnTo>
                <a:lnTo>
                  <a:pt x="89" y="401"/>
                </a:lnTo>
                <a:lnTo>
                  <a:pt x="82" y="376"/>
                </a:lnTo>
                <a:lnTo>
                  <a:pt x="65" y="346"/>
                </a:lnTo>
                <a:lnTo>
                  <a:pt x="69" y="313"/>
                </a:lnTo>
                <a:lnTo>
                  <a:pt x="45" y="272"/>
                </a:lnTo>
                <a:lnTo>
                  <a:pt x="23" y="223"/>
                </a:lnTo>
                <a:lnTo>
                  <a:pt x="19" y="150"/>
                </a:lnTo>
                <a:lnTo>
                  <a:pt x="28" y="103"/>
                </a:lnTo>
                <a:lnTo>
                  <a:pt x="41" y="54"/>
                </a:lnTo>
                <a:lnTo>
                  <a:pt x="43" y="20"/>
                </a:lnTo>
                <a:lnTo>
                  <a:pt x="23" y="0"/>
                </a:lnTo>
                <a:lnTo>
                  <a:pt x="21" y="10"/>
                </a:lnTo>
              </a:path>
            </a:pathLst>
          </a:custGeom>
          <a:solidFill>
            <a:srgbClr val="FFFFFF"/>
          </a:solidFill>
          <a:ln w="9525">
            <a:noFill/>
            <a:round/>
            <a:headEnd type="none" w="sm" len="sm"/>
            <a:tailEnd type="none" w="sm" len="sm"/>
          </a:ln>
          <a:effectLst/>
        </p:spPr>
        <p:txBody>
          <a:bodyPr/>
          <a:lstStyle/>
          <a:p>
            <a:pPr>
              <a:defRPr/>
            </a:pPr>
            <a:endParaRPr lang="en-US"/>
          </a:p>
        </p:txBody>
      </p:sp>
      <p:grpSp>
        <p:nvGrpSpPr>
          <p:cNvPr id="12" name="Group 10"/>
          <p:cNvGrpSpPr>
            <a:grpSpLocks/>
          </p:cNvGrpSpPr>
          <p:nvPr/>
        </p:nvGrpSpPr>
        <p:grpSpPr bwMode="auto">
          <a:xfrm>
            <a:off x="134938" y="209550"/>
            <a:ext cx="2808287" cy="844550"/>
            <a:chOff x="85" y="132"/>
            <a:chExt cx="1769" cy="532"/>
          </a:xfrm>
        </p:grpSpPr>
        <p:sp>
          <p:nvSpPr>
            <p:cNvPr id="13" name="Freeform 11"/>
            <p:cNvSpPr>
              <a:spLocks/>
            </p:cNvSpPr>
            <p:nvPr/>
          </p:nvSpPr>
          <p:spPr bwMode="auto">
            <a:xfrm>
              <a:off x="93" y="132"/>
              <a:ext cx="1761" cy="427"/>
            </a:xfrm>
            <a:custGeom>
              <a:avLst/>
              <a:gdLst/>
              <a:ahLst/>
              <a:cxnLst>
                <a:cxn ang="0">
                  <a:pos x="23" y="6"/>
                </a:cxn>
                <a:cxn ang="0">
                  <a:pos x="37" y="0"/>
                </a:cxn>
                <a:cxn ang="0">
                  <a:pos x="1706" y="0"/>
                </a:cxn>
                <a:cxn ang="0">
                  <a:pos x="1725" y="4"/>
                </a:cxn>
                <a:cxn ang="0">
                  <a:pos x="1739" y="15"/>
                </a:cxn>
                <a:cxn ang="0">
                  <a:pos x="1751" y="42"/>
                </a:cxn>
                <a:cxn ang="0">
                  <a:pos x="1758" y="74"/>
                </a:cxn>
                <a:cxn ang="0">
                  <a:pos x="1760" y="110"/>
                </a:cxn>
                <a:cxn ang="0">
                  <a:pos x="1760" y="426"/>
                </a:cxn>
                <a:cxn ang="0">
                  <a:pos x="66" y="426"/>
                </a:cxn>
                <a:cxn ang="0">
                  <a:pos x="0" y="426"/>
                </a:cxn>
                <a:cxn ang="0">
                  <a:pos x="0" y="132"/>
                </a:cxn>
                <a:cxn ang="0">
                  <a:pos x="0" y="89"/>
                </a:cxn>
                <a:cxn ang="0">
                  <a:pos x="7" y="47"/>
                </a:cxn>
                <a:cxn ang="0">
                  <a:pos x="13" y="25"/>
                </a:cxn>
                <a:cxn ang="0">
                  <a:pos x="23" y="6"/>
                </a:cxn>
              </a:cxnLst>
              <a:rect l="0" t="0" r="r" b="b"/>
              <a:pathLst>
                <a:path w="1761" h="427">
                  <a:moveTo>
                    <a:pt x="23" y="6"/>
                  </a:moveTo>
                  <a:lnTo>
                    <a:pt x="37" y="0"/>
                  </a:lnTo>
                  <a:lnTo>
                    <a:pt x="1706" y="0"/>
                  </a:lnTo>
                  <a:lnTo>
                    <a:pt x="1725" y="4"/>
                  </a:lnTo>
                  <a:lnTo>
                    <a:pt x="1739" y="15"/>
                  </a:lnTo>
                  <a:lnTo>
                    <a:pt x="1751" y="42"/>
                  </a:lnTo>
                  <a:lnTo>
                    <a:pt x="1758" y="74"/>
                  </a:lnTo>
                  <a:lnTo>
                    <a:pt x="1760" y="110"/>
                  </a:lnTo>
                  <a:lnTo>
                    <a:pt x="1760" y="426"/>
                  </a:lnTo>
                  <a:lnTo>
                    <a:pt x="66" y="426"/>
                  </a:lnTo>
                  <a:lnTo>
                    <a:pt x="0" y="426"/>
                  </a:lnTo>
                  <a:lnTo>
                    <a:pt x="0" y="132"/>
                  </a:lnTo>
                  <a:lnTo>
                    <a:pt x="0" y="89"/>
                  </a:lnTo>
                  <a:lnTo>
                    <a:pt x="7" y="47"/>
                  </a:lnTo>
                  <a:lnTo>
                    <a:pt x="13" y="25"/>
                  </a:lnTo>
                  <a:lnTo>
                    <a:pt x="23" y="6"/>
                  </a:lnTo>
                </a:path>
              </a:pathLst>
            </a:custGeom>
            <a:gradFill rotWithShape="0">
              <a:gsLst>
                <a:gs pos="0">
                  <a:srgbClr val="00CCFF"/>
                </a:gs>
                <a:gs pos="100000">
                  <a:srgbClr val="FFFFFF"/>
                </a:gs>
              </a:gsLst>
              <a:lin ang="5400000" scaled="1"/>
            </a:gradFill>
            <a:ln w="9525">
              <a:noFill/>
              <a:round/>
              <a:headEnd type="none" w="sm" len="sm"/>
              <a:tailEnd type="none" w="sm" len="sm"/>
            </a:ln>
            <a:effectLst/>
          </p:spPr>
          <p:txBody>
            <a:bodyPr/>
            <a:lstStyle/>
            <a:p>
              <a:pPr>
                <a:defRPr/>
              </a:pPr>
              <a:endParaRPr lang="en-US"/>
            </a:p>
          </p:txBody>
        </p:sp>
        <p:sp>
          <p:nvSpPr>
            <p:cNvPr id="14" name="Freeform 12"/>
            <p:cNvSpPr>
              <a:spLocks/>
            </p:cNvSpPr>
            <p:nvPr/>
          </p:nvSpPr>
          <p:spPr bwMode="auto">
            <a:xfrm>
              <a:off x="85" y="412"/>
              <a:ext cx="1761" cy="185"/>
            </a:xfrm>
            <a:custGeom>
              <a:avLst/>
              <a:gdLst/>
              <a:ahLst/>
              <a:cxnLst>
                <a:cxn ang="0">
                  <a:pos x="85" y="63"/>
                </a:cxn>
                <a:cxn ang="0">
                  <a:pos x="138" y="63"/>
                </a:cxn>
                <a:cxn ang="0">
                  <a:pos x="180" y="95"/>
                </a:cxn>
                <a:cxn ang="0">
                  <a:pos x="248" y="76"/>
                </a:cxn>
                <a:cxn ang="0">
                  <a:pos x="325" y="67"/>
                </a:cxn>
                <a:cxn ang="0">
                  <a:pos x="379" y="86"/>
                </a:cxn>
                <a:cxn ang="0">
                  <a:pos x="438" y="76"/>
                </a:cxn>
                <a:cxn ang="0">
                  <a:pos x="532" y="82"/>
                </a:cxn>
                <a:cxn ang="0">
                  <a:pos x="592" y="95"/>
                </a:cxn>
                <a:cxn ang="0">
                  <a:pos x="663" y="57"/>
                </a:cxn>
                <a:cxn ang="0">
                  <a:pos x="716" y="90"/>
                </a:cxn>
                <a:cxn ang="0">
                  <a:pos x="787" y="85"/>
                </a:cxn>
                <a:cxn ang="0">
                  <a:pos x="824" y="90"/>
                </a:cxn>
                <a:cxn ang="0">
                  <a:pos x="857" y="57"/>
                </a:cxn>
                <a:cxn ang="0">
                  <a:pos x="899" y="34"/>
                </a:cxn>
                <a:cxn ang="0">
                  <a:pos x="949" y="31"/>
                </a:cxn>
                <a:cxn ang="0">
                  <a:pos x="991" y="22"/>
                </a:cxn>
                <a:cxn ang="0">
                  <a:pos x="1030" y="48"/>
                </a:cxn>
                <a:cxn ang="0">
                  <a:pos x="1071" y="67"/>
                </a:cxn>
                <a:cxn ang="0">
                  <a:pos x="1138" y="53"/>
                </a:cxn>
                <a:cxn ang="0">
                  <a:pos x="1168" y="89"/>
                </a:cxn>
                <a:cxn ang="0">
                  <a:pos x="1215" y="95"/>
                </a:cxn>
                <a:cxn ang="0">
                  <a:pos x="1293" y="95"/>
                </a:cxn>
                <a:cxn ang="0">
                  <a:pos x="1340" y="79"/>
                </a:cxn>
                <a:cxn ang="0">
                  <a:pos x="1376" y="86"/>
                </a:cxn>
                <a:cxn ang="0">
                  <a:pos x="1418" y="57"/>
                </a:cxn>
                <a:cxn ang="0">
                  <a:pos x="1478" y="53"/>
                </a:cxn>
                <a:cxn ang="0">
                  <a:pos x="1528" y="22"/>
                </a:cxn>
                <a:cxn ang="0">
                  <a:pos x="1567" y="15"/>
                </a:cxn>
                <a:cxn ang="0">
                  <a:pos x="1617" y="27"/>
                </a:cxn>
                <a:cxn ang="0">
                  <a:pos x="1661" y="1"/>
                </a:cxn>
                <a:cxn ang="0">
                  <a:pos x="1703" y="48"/>
                </a:cxn>
                <a:cxn ang="0">
                  <a:pos x="1750" y="24"/>
                </a:cxn>
                <a:cxn ang="0">
                  <a:pos x="1760" y="184"/>
                </a:cxn>
                <a:cxn ang="0">
                  <a:pos x="727" y="149"/>
                </a:cxn>
                <a:cxn ang="0">
                  <a:pos x="0" y="29"/>
                </a:cxn>
                <a:cxn ang="0">
                  <a:pos x="26" y="50"/>
                </a:cxn>
                <a:cxn ang="0">
                  <a:pos x="61" y="57"/>
                </a:cxn>
              </a:cxnLst>
              <a:rect l="0" t="0" r="r" b="b"/>
              <a:pathLst>
                <a:path w="1761" h="185">
                  <a:moveTo>
                    <a:pt x="61" y="57"/>
                  </a:moveTo>
                  <a:lnTo>
                    <a:pt x="85" y="63"/>
                  </a:lnTo>
                  <a:lnTo>
                    <a:pt x="112" y="57"/>
                  </a:lnTo>
                  <a:lnTo>
                    <a:pt x="138" y="63"/>
                  </a:lnTo>
                  <a:lnTo>
                    <a:pt x="158" y="81"/>
                  </a:lnTo>
                  <a:lnTo>
                    <a:pt x="180" y="95"/>
                  </a:lnTo>
                  <a:lnTo>
                    <a:pt x="217" y="82"/>
                  </a:lnTo>
                  <a:lnTo>
                    <a:pt x="248" y="76"/>
                  </a:lnTo>
                  <a:lnTo>
                    <a:pt x="293" y="76"/>
                  </a:lnTo>
                  <a:lnTo>
                    <a:pt x="325" y="67"/>
                  </a:lnTo>
                  <a:lnTo>
                    <a:pt x="354" y="76"/>
                  </a:lnTo>
                  <a:lnTo>
                    <a:pt x="379" y="86"/>
                  </a:lnTo>
                  <a:lnTo>
                    <a:pt x="402" y="89"/>
                  </a:lnTo>
                  <a:lnTo>
                    <a:pt x="438" y="76"/>
                  </a:lnTo>
                  <a:lnTo>
                    <a:pt x="477" y="76"/>
                  </a:lnTo>
                  <a:lnTo>
                    <a:pt x="532" y="82"/>
                  </a:lnTo>
                  <a:lnTo>
                    <a:pt x="555" y="99"/>
                  </a:lnTo>
                  <a:lnTo>
                    <a:pt x="592" y="95"/>
                  </a:lnTo>
                  <a:lnTo>
                    <a:pt x="629" y="67"/>
                  </a:lnTo>
                  <a:lnTo>
                    <a:pt x="663" y="57"/>
                  </a:lnTo>
                  <a:lnTo>
                    <a:pt x="687" y="67"/>
                  </a:lnTo>
                  <a:lnTo>
                    <a:pt x="716" y="90"/>
                  </a:lnTo>
                  <a:lnTo>
                    <a:pt x="750" y="100"/>
                  </a:lnTo>
                  <a:lnTo>
                    <a:pt x="787" y="85"/>
                  </a:lnTo>
                  <a:lnTo>
                    <a:pt x="805" y="79"/>
                  </a:lnTo>
                  <a:lnTo>
                    <a:pt x="824" y="90"/>
                  </a:lnTo>
                  <a:lnTo>
                    <a:pt x="840" y="76"/>
                  </a:lnTo>
                  <a:lnTo>
                    <a:pt x="857" y="57"/>
                  </a:lnTo>
                  <a:lnTo>
                    <a:pt x="877" y="39"/>
                  </a:lnTo>
                  <a:lnTo>
                    <a:pt x="899" y="34"/>
                  </a:lnTo>
                  <a:lnTo>
                    <a:pt x="924" y="39"/>
                  </a:lnTo>
                  <a:lnTo>
                    <a:pt x="949" y="31"/>
                  </a:lnTo>
                  <a:lnTo>
                    <a:pt x="975" y="22"/>
                  </a:lnTo>
                  <a:lnTo>
                    <a:pt x="991" y="22"/>
                  </a:lnTo>
                  <a:lnTo>
                    <a:pt x="1006" y="25"/>
                  </a:lnTo>
                  <a:lnTo>
                    <a:pt x="1030" y="48"/>
                  </a:lnTo>
                  <a:lnTo>
                    <a:pt x="1052" y="44"/>
                  </a:lnTo>
                  <a:lnTo>
                    <a:pt x="1071" y="67"/>
                  </a:lnTo>
                  <a:lnTo>
                    <a:pt x="1107" y="67"/>
                  </a:lnTo>
                  <a:lnTo>
                    <a:pt x="1138" y="53"/>
                  </a:lnTo>
                  <a:lnTo>
                    <a:pt x="1153" y="71"/>
                  </a:lnTo>
                  <a:lnTo>
                    <a:pt x="1168" y="89"/>
                  </a:lnTo>
                  <a:lnTo>
                    <a:pt x="1190" y="84"/>
                  </a:lnTo>
                  <a:lnTo>
                    <a:pt x="1215" y="95"/>
                  </a:lnTo>
                  <a:lnTo>
                    <a:pt x="1242" y="85"/>
                  </a:lnTo>
                  <a:lnTo>
                    <a:pt x="1293" y="95"/>
                  </a:lnTo>
                  <a:lnTo>
                    <a:pt x="1315" y="104"/>
                  </a:lnTo>
                  <a:lnTo>
                    <a:pt x="1340" y="79"/>
                  </a:lnTo>
                  <a:lnTo>
                    <a:pt x="1357" y="77"/>
                  </a:lnTo>
                  <a:lnTo>
                    <a:pt x="1376" y="86"/>
                  </a:lnTo>
                  <a:lnTo>
                    <a:pt x="1394" y="82"/>
                  </a:lnTo>
                  <a:lnTo>
                    <a:pt x="1418" y="57"/>
                  </a:lnTo>
                  <a:lnTo>
                    <a:pt x="1458" y="50"/>
                  </a:lnTo>
                  <a:lnTo>
                    <a:pt x="1478" y="53"/>
                  </a:lnTo>
                  <a:lnTo>
                    <a:pt x="1498" y="53"/>
                  </a:lnTo>
                  <a:lnTo>
                    <a:pt x="1528" y="22"/>
                  </a:lnTo>
                  <a:lnTo>
                    <a:pt x="1545" y="10"/>
                  </a:lnTo>
                  <a:lnTo>
                    <a:pt x="1567" y="15"/>
                  </a:lnTo>
                  <a:lnTo>
                    <a:pt x="1592" y="48"/>
                  </a:lnTo>
                  <a:lnTo>
                    <a:pt x="1617" y="27"/>
                  </a:lnTo>
                  <a:lnTo>
                    <a:pt x="1641" y="0"/>
                  </a:lnTo>
                  <a:lnTo>
                    <a:pt x="1661" y="1"/>
                  </a:lnTo>
                  <a:lnTo>
                    <a:pt x="1685" y="57"/>
                  </a:lnTo>
                  <a:lnTo>
                    <a:pt x="1703" y="48"/>
                  </a:lnTo>
                  <a:lnTo>
                    <a:pt x="1729" y="25"/>
                  </a:lnTo>
                  <a:lnTo>
                    <a:pt x="1750" y="24"/>
                  </a:lnTo>
                  <a:lnTo>
                    <a:pt x="1760" y="43"/>
                  </a:lnTo>
                  <a:lnTo>
                    <a:pt x="1760" y="184"/>
                  </a:lnTo>
                  <a:lnTo>
                    <a:pt x="740" y="144"/>
                  </a:lnTo>
                  <a:lnTo>
                    <a:pt x="727" y="149"/>
                  </a:lnTo>
                  <a:lnTo>
                    <a:pt x="0" y="133"/>
                  </a:lnTo>
                  <a:lnTo>
                    <a:pt x="0" y="29"/>
                  </a:lnTo>
                  <a:lnTo>
                    <a:pt x="10" y="44"/>
                  </a:lnTo>
                  <a:lnTo>
                    <a:pt x="26" y="50"/>
                  </a:lnTo>
                  <a:lnTo>
                    <a:pt x="46" y="51"/>
                  </a:lnTo>
                  <a:lnTo>
                    <a:pt x="61" y="57"/>
                  </a:lnTo>
                </a:path>
              </a:pathLst>
            </a:custGeom>
            <a:solidFill>
              <a:srgbClr val="003300"/>
            </a:solidFill>
            <a:ln w="9525">
              <a:noFill/>
              <a:round/>
              <a:headEnd type="none" w="sm" len="sm"/>
              <a:tailEnd type="none" w="sm" len="sm"/>
            </a:ln>
            <a:effectLst/>
          </p:spPr>
          <p:txBody>
            <a:bodyPr/>
            <a:lstStyle/>
            <a:p>
              <a:pPr>
                <a:defRPr/>
              </a:pPr>
              <a:endParaRPr lang="en-US"/>
            </a:p>
          </p:txBody>
        </p:sp>
        <p:sp>
          <p:nvSpPr>
            <p:cNvPr id="15" name="Freeform 13"/>
            <p:cNvSpPr>
              <a:spLocks/>
            </p:cNvSpPr>
            <p:nvPr/>
          </p:nvSpPr>
          <p:spPr bwMode="auto">
            <a:xfrm>
              <a:off x="85" y="476"/>
              <a:ext cx="1761" cy="188"/>
            </a:xfrm>
            <a:custGeom>
              <a:avLst/>
              <a:gdLst/>
              <a:ahLst/>
              <a:cxnLst>
                <a:cxn ang="0">
                  <a:pos x="37" y="185"/>
                </a:cxn>
                <a:cxn ang="0">
                  <a:pos x="1706" y="187"/>
                </a:cxn>
                <a:cxn ang="0">
                  <a:pos x="1739" y="181"/>
                </a:cxn>
                <a:cxn ang="0">
                  <a:pos x="1758" y="158"/>
                </a:cxn>
                <a:cxn ang="0">
                  <a:pos x="1760" y="22"/>
                </a:cxn>
                <a:cxn ang="0">
                  <a:pos x="1736" y="6"/>
                </a:cxn>
                <a:cxn ang="0">
                  <a:pos x="1723" y="51"/>
                </a:cxn>
                <a:cxn ang="0">
                  <a:pos x="1706" y="47"/>
                </a:cxn>
                <a:cxn ang="0">
                  <a:pos x="1671" y="25"/>
                </a:cxn>
                <a:cxn ang="0">
                  <a:pos x="1625" y="32"/>
                </a:cxn>
                <a:cxn ang="0">
                  <a:pos x="1588" y="37"/>
                </a:cxn>
                <a:cxn ang="0">
                  <a:pos x="1554" y="25"/>
                </a:cxn>
                <a:cxn ang="0">
                  <a:pos x="1520" y="40"/>
                </a:cxn>
                <a:cxn ang="0">
                  <a:pos x="1498" y="49"/>
                </a:cxn>
                <a:cxn ang="0">
                  <a:pos x="1445" y="43"/>
                </a:cxn>
                <a:cxn ang="0">
                  <a:pos x="1396" y="36"/>
                </a:cxn>
                <a:cxn ang="0">
                  <a:pos x="1337" y="82"/>
                </a:cxn>
                <a:cxn ang="0">
                  <a:pos x="1293" y="58"/>
                </a:cxn>
                <a:cxn ang="0">
                  <a:pos x="1240" y="56"/>
                </a:cxn>
                <a:cxn ang="0">
                  <a:pos x="1153" y="55"/>
                </a:cxn>
                <a:cxn ang="0">
                  <a:pos x="1112" y="49"/>
                </a:cxn>
                <a:cxn ang="0">
                  <a:pos x="1079" y="36"/>
                </a:cxn>
                <a:cxn ang="0">
                  <a:pos x="1006" y="65"/>
                </a:cxn>
                <a:cxn ang="0">
                  <a:pos x="943" y="50"/>
                </a:cxn>
                <a:cxn ang="0">
                  <a:pos x="866" y="58"/>
                </a:cxn>
                <a:cxn ang="0">
                  <a:pos x="804" y="58"/>
                </a:cxn>
                <a:cxn ang="0">
                  <a:pos x="730" y="78"/>
                </a:cxn>
                <a:cxn ang="0">
                  <a:pos x="652" y="68"/>
                </a:cxn>
                <a:cxn ang="0">
                  <a:pos x="563" y="70"/>
                </a:cxn>
                <a:cxn ang="0">
                  <a:pos x="468" y="49"/>
                </a:cxn>
                <a:cxn ang="0">
                  <a:pos x="369" y="35"/>
                </a:cxn>
                <a:cxn ang="0">
                  <a:pos x="301" y="53"/>
                </a:cxn>
                <a:cxn ang="0">
                  <a:pos x="262" y="47"/>
                </a:cxn>
                <a:cxn ang="0">
                  <a:pos x="205" y="55"/>
                </a:cxn>
                <a:cxn ang="0">
                  <a:pos x="143" y="53"/>
                </a:cxn>
                <a:cxn ang="0">
                  <a:pos x="80" y="65"/>
                </a:cxn>
                <a:cxn ang="0">
                  <a:pos x="16" y="56"/>
                </a:cxn>
                <a:cxn ang="0">
                  <a:pos x="2" y="111"/>
                </a:cxn>
                <a:cxn ang="0">
                  <a:pos x="13" y="175"/>
                </a:cxn>
              </a:cxnLst>
              <a:rect l="0" t="0" r="r" b="b"/>
              <a:pathLst>
                <a:path w="1761" h="188">
                  <a:moveTo>
                    <a:pt x="23" y="182"/>
                  </a:moveTo>
                  <a:lnTo>
                    <a:pt x="37" y="185"/>
                  </a:lnTo>
                  <a:lnTo>
                    <a:pt x="54" y="187"/>
                  </a:lnTo>
                  <a:lnTo>
                    <a:pt x="1706" y="187"/>
                  </a:lnTo>
                  <a:lnTo>
                    <a:pt x="1725" y="184"/>
                  </a:lnTo>
                  <a:lnTo>
                    <a:pt x="1739" y="181"/>
                  </a:lnTo>
                  <a:lnTo>
                    <a:pt x="1751" y="170"/>
                  </a:lnTo>
                  <a:lnTo>
                    <a:pt x="1758" y="158"/>
                  </a:lnTo>
                  <a:lnTo>
                    <a:pt x="1760" y="143"/>
                  </a:lnTo>
                  <a:lnTo>
                    <a:pt x="1760" y="22"/>
                  </a:lnTo>
                  <a:lnTo>
                    <a:pt x="1745" y="0"/>
                  </a:lnTo>
                  <a:lnTo>
                    <a:pt x="1736" y="6"/>
                  </a:lnTo>
                  <a:lnTo>
                    <a:pt x="1729" y="27"/>
                  </a:lnTo>
                  <a:lnTo>
                    <a:pt x="1723" y="51"/>
                  </a:lnTo>
                  <a:lnTo>
                    <a:pt x="1716" y="49"/>
                  </a:lnTo>
                  <a:lnTo>
                    <a:pt x="1706" y="47"/>
                  </a:lnTo>
                  <a:lnTo>
                    <a:pt x="1685" y="35"/>
                  </a:lnTo>
                  <a:lnTo>
                    <a:pt x="1671" y="25"/>
                  </a:lnTo>
                  <a:lnTo>
                    <a:pt x="1649" y="22"/>
                  </a:lnTo>
                  <a:lnTo>
                    <a:pt x="1625" y="32"/>
                  </a:lnTo>
                  <a:lnTo>
                    <a:pt x="1603" y="49"/>
                  </a:lnTo>
                  <a:lnTo>
                    <a:pt x="1588" y="37"/>
                  </a:lnTo>
                  <a:lnTo>
                    <a:pt x="1574" y="35"/>
                  </a:lnTo>
                  <a:lnTo>
                    <a:pt x="1554" y="25"/>
                  </a:lnTo>
                  <a:lnTo>
                    <a:pt x="1534" y="28"/>
                  </a:lnTo>
                  <a:lnTo>
                    <a:pt x="1520" y="40"/>
                  </a:lnTo>
                  <a:lnTo>
                    <a:pt x="1514" y="56"/>
                  </a:lnTo>
                  <a:lnTo>
                    <a:pt x="1498" y="49"/>
                  </a:lnTo>
                  <a:lnTo>
                    <a:pt x="1475" y="49"/>
                  </a:lnTo>
                  <a:lnTo>
                    <a:pt x="1445" y="43"/>
                  </a:lnTo>
                  <a:lnTo>
                    <a:pt x="1419" y="56"/>
                  </a:lnTo>
                  <a:lnTo>
                    <a:pt x="1396" y="36"/>
                  </a:lnTo>
                  <a:lnTo>
                    <a:pt x="1366" y="49"/>
                  </a:lnTo>
                  <a:lnTo>
                    <a:pt x="1337" y="82"/>
                  </a:lnTo>
                  <a:lnTo>
                    <a:pt x="1314" y="70"/>
                  </a:lnTo>
                  <a:lnTo>
                    <a:pt x="1293" y="58"/>
                  </a:lnTo>
                  <a:lnTo>
                    <a:pt x="1270" y="51"/>
                  </a:lnTo>
                  <a:lnTo>
                    <a:pt x="1240" y="56"/>
                  </a:lnTo>
                  <a:lnTo>
                    <a:pt x="1194" y="66"/>
                  </a:lnTo>
                  <a:lnTo>
                    <a:pt x="1153" y="55"/>
                  </a:lnTo>
                  <a:lnTo>
                    <a:pt x="1135" y="60"/>
                  </a:lnTo>
                  <a:lnTo>
                    <a:pt x="1112" y="49"/>
                  </a:lnTo>
                  <a:lnTo>
                    <a:pt x="1097" y="38"/>
                  </a:lnTo>
                  <a:lnTo>
                    <a:pt x="1079" y="36"/>
                  </a:lnTo>
                  <a:lnTo>
                    <a:pt x="1047" y="43"/>
                  </a:lnTo>
                  <a:lnTo>
                    <a:pt x="1006" y="65"/>
                  </a:lnTo>
                  <a:lnTo>
                    <a:pt x="972" y="45"/>
                  </a:lnTo>
                  <a:lnTo>
                    <a:pt x="943" y="50"/>
                  </a:lnTo>
                  <a:lnTo>
                    <a:pt x="916" y="78"/>
                  </a:lnTo>
                  <a:lnTo>
                    <a:pt x="866" y="58"/>
                  </a:lnTo>
                  <a:lnTo>
                    <a:pt x="829" y="68"/>
                  </a:lnTo>
                  <a:lnTo>
                    <a:pt x="804" y="58"/>
                  </a:lnTo>
                  <a:lnTo>
                    <a:pt x="767" y="63"/>
                  </a:lnTo>
                  <a:lnTo>
                    <a:pt x="730" y="78"/>
                  </a:lnTo>
                  <a:lnTo>
                    <a:pt x="704" y="73"/>
                  </a:lnTo>
                  <a:lnTo>
                    <a:pt x="652" y="68"/>
                  </a:lnTo>
                  <a:lnTo>
                    <a:pt x="619" y="78"/>
                  </a:lnTo>
                  <a:lnTo>
                    <a:pt x="563" y="70"/>
                  </a:lnTo>
                  <a:lnTo>
                    <a:pt x="517" y="63"/>
                  </a:lnTo>
                  <a:lnTo>
                    <a:pt x="468" y="49"/>
                  </a:lnTo>
                  <a:lnTo>
                    <a:pt x="422" y="63"/>
                  </a:lnTo>
                  <a:lnTo>
                    <a:pt x="369" y="35"/>
                  </a:lnTo>
                  <a:lnTo>
                    <a:pt x="329" y="36"/>
                  </a:lnTo>
                  <a:lnTo>
                    <a:pt x="301" y="53"/>
                  </a:lnTo>
                  <a:lnTo>
                    <a:pt x="284" y="39"/>
                  </a:lnTo>
                  <a:lnTo>
                    <a:pt x="262" y="47"/>
                  </a:lnTo>
                  <a:lnTo>
                    <a:pt x="233" y="49"/>
                  </a:lnTo>
                  <a:lnTo>
                    <a:pt x="205" y="55"/>
                  </a:lnTo>
                  <a:lnTo>
                    <a:pt x="171" y="66"/>
                  </a:lnTo>
                  <a:lnTo>
                    <a:pt x="143" y="53"/>
                  </a:lnTo>
                  <a:lnTo>
                    <a:pt x="116" y="59"/>
                  </a:lnTo>
                  <a:lnTo>
                    <a:pt x="80" y="65"/>
                  </a:lnTo>
                  <a:lnTo>
                    <a:pt x="58" y="59"/>
                  </a:lnTo>
                  <a:lnTo>
                    <a:pt x="16" y="56"/>
                  </a:lnTo>
                  <a:lnTo>
                    <a:pt x="0" y="70"/>
                  </a:lnTo>
                  <a:lnTo>
                    <a:pt x="2" y="111"/>
                  </a:lnTo>
                  <a:lnTo>
                    <a:pt x="4" y="146"/>
                  </a:lnTo>
                  <a:lnTo>
                    <a:pt x="13" y="175"/>
                  </a:lnTo>
                  <a:lnTo>
                    <a:pt x="23" y="182"/>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en-US"/>
            </a:p>
          </p:txBody>
        </p:sp>
        <p:sp>
          <p:nvSpPr>
            <p:cNvPr id="16" name="Freeform 14"/>
            <p:cNvSpPr>
              <a:spLocks/>
            </p:cNvSpPr>
            <p:nvPr/>
          </p:nvSpPr>
          <p:spPr bwMode="auto">
            <a:xfrm>
              <a:off x="95" y="151"/>
              <a:ext cx="1733" cy="245"/>
            </a:xfrm>
            <a:custGeom>
              <a:avLst/>
              <a:gdLst/>
              <a:ahLst/>
              <a:cxnLst>
                <a:cxn ang="0">
                  <a:pos x="0" y="185"/>
                </a:cxn>
                <a:cxn ang="0">
                  <a:pos x="4" y="196"/>
                </a:cxn>
                <a:cxn ang="0">
                  <a:pos x="7" y="88"/>
                </a:cxn>
                <a:cxn ang="0">
                  <a:pos x="22" y="44"/>
                </a:cxn>
                <a:cxn ang="0">
                  <a:pos x="82" y="39"/>
                </a:cxn>
                <a:cxn ang="0">
                  <a:pos x="198" y="45"/>
                </a:cxn>
                <a:cxn ang="0">
                  <a:pos x="308" y="42"/>
                </a:cxn>
                <a:cxn ang="0">
                  <a:pos x="437" y="45"/>
                </a:cxn>
                <a:cxn ang="0">
                  <a:pos x="525" y="39"/>
                </a:cxn>
                <a:cxn ang="0">
                  <a:pos x="598" y="39"/>
                </a:cxn>
                <a:cxn ang="0">
                  <a:pos x="708" y="51"/>
                </a:cxn>
                <a:cxn ang="0">
                  <a:pos x="788" y="53"/>
                </a:cxn>
                <a:cxn ang="0">
                  <a:pos x="878" y="45"/>
                </a:cxn>
                <a:cxn ang="0">
                  <a:pos x="986" y="61"/>
                </a:cxn>
                <a:cxn ang="0">
                  <a:pos x="1071" y="57"/>
                </a:cxn>
                <a:cxn ang="0">
                  <a:pos x="1150" y="49"/>
                </a:cxn>
                <a:cxn ang="0">
                  <a:pos x="1241" y="54"/>
                </a:cxn>
                <a:cxn ang="0">
                  <a:pos x="1319" y="49"/>
                </a:cxn>
                <a:cxn ang="0">
                  <a:pos x="1395" y="44"/>
                </a:cxn>
                <a:cxn ang="0">
                  <a:pos x="1449" y="48"/>
                </a:cxn>
                <a:cxn ang="0">
                  <a:pos x="1557" y="39"/>
                </a:cxn>
                <a:cxn ang="0">
                  <a:pos x="1665" y="51"/>
                </a:cxn>
                <a:cxn ang="0">
                  <a:pos x="1703" y="71"/>
                </a:cxn>
                <a:cxn ang="0">
                  <a:pos x="1721" y="104"/>
                </a:cxn>
                <a:cxn ang="0">
                  <a:pos x="1732" y="189"/>
                </a:cxn>
                <a:cxn ang="0">
                  <a:pos x="1732" y="63"/>
                </a:cxn>
                <a:cxn ang="0">
                  <a:pos x="1725" y="25"/>
                </a:cxn>
                <a:cxn ang="0">
                  <a:pos x="1606" y="9"/>
                </a:cxn>
                <a:cxn ang="0">
                  <a:pos x="1510" y="2"/>
                </a:cxn>
                <a:cxn ang="0">
                  <a:pos x="1443" y="5"/>
                </a:cxn>
                <a:cxn ang="0">
                  <a:pos x="1349" y="12"/>
                </a:cxn>
                <a:cxn ang="0">
                  <a:pos x="1182" y="9"/>
                </a:cxn>
                <a:cxn ang="0">
                  <a:pos x="1067" y="10"/>
                </a:cxn>
                <a:cxn ang="0">
                  <a:pos x="986" y="9"/>
                </a:cxn>
                <a:cxn ang="0">
                  <a:pos x="923" y="6"/>
                </a:cxn>
                <a:cxn ang="0">
                  <a:pos x="813" y="9"/>
                </a:cxn>
                <a:cxn ang="0">
                  <a:pos x="681" y="10"/>
                </a:cxn>
                <a:cxn ang="0">
                  <a:pos x="531" y="6"/>
                </a:cxn>
                <a:cxn ang="0">
                  <a:pos x="463" y="4"/>
                </a:cxn>
                <a:cxn ang="0">
                  <a:pos x="351" y="4"/>
                </a:cxn>
                <a:cxn ang="0">
                  <a:pos x="208" y="4"/>
                </a:cxn>
                <a:cxn ang="0">
                  <a:pos x="87" y="0"/>
                </a:cxn>
                <a:cxn ang="0">
                  <a:pos x="28" y="2"/>
                </a:cxn>
                <a:cxn ang="0">
                  <a:pos x="4" y="27"/>
                </a:cxn>
                <a:cxn ang="0">
                  <a:pos x="0" y="86"/>
                </a:cxn>
              </a:cxnLst>
              <a:rect l="0" t="0" r="r" b="b"/>
              <a:pathLst>
                <a:path w="1733" h="245">
                  <a:moveTo>
                    <a:pt x="0" y="119"/>
                  </a:moveTo>
                  <a:lnTo>
                    <a:pt x="0" y="185"/>
                  </a:lnTo>
                  <a:lnTo>
                    <a:pt x="0" y="244"/>
                  </a:lnTo>
                  <a:lnTo>
                    <a:pt x="4" y="196"/>
                  </a:lnTo>
                  <a:lnTo>
                    <a:pt x="5" y="157"/>
                  </a:lnTo>
                  <a:lnTo>
                    <a:pt x="7" y="88"/>
                  </a:lnTo>
                  <a:lnTo>
                    <a:pt x="12" y="55"/>
                  </a:lnTo>
                  <a:lnTo>
                    <a:pt x="22" y="44"/>
                  </a:lnTo>
                  <a:lnTo>
                    <a:pt x="48" y="36"/>
                  </a:lnTo>
                  <a:lnTo>
                    <a:pt x="82" y="39"/>
                  </a:lnTo>
                  <a:lnTo>
                    <a:pt x="162" y="39"/>
                  </a:lnTo>
                  <a:lnTo>
                    <a:pt x="198" y="45"/>
                  </a:lnTo>
                  <a:lnTo>
                    <a:pt x="249" y="39"/>
                  </a:lnTo>
                  <a:lnTo>
                    <a:pt x="308" y="42"/>
                  </a:lnTo>
                  <a:lnTo>
                    <a:pt x="351" y="40"/>
                  </a:lnTo>
                  <a:lnTo>
                    <a:pt x="437" y="45"/>
                  </a:lnTo>
                  <a:lnTo>
                    <a:pt x="467" y="44"/>
                  </a:lnTo>
                  <a:lnTo>
                    <a:pt x="525" y="39"/>
                  </a:lnTo>
                  <a:lnTo>
                    <a:pt x="544" y="46"/>
                  </a:lnTo>
                  <a:lnTo>
                    <a:pt x="598" y="39"/>
                  </a:lnTo>
                  <a:lnTo>
                    <a:pt x="680" y="44"/>
                  </a:lnTo>
                  <a:lnTo>
                    <a:pt x="708" y="51"/>
                  </a:lnTo>
                  <a:lnTo>
                    <a:pt x="751" y="45"/>
                  </a:lnTo>
                  <a:lnTo>
                    <a:pt x="788" y="53"/>
                  </a:lnTo>
                  <a:lnTo>
                    <a:pt x="818" y="53"/>
                  </a:lnTo>
                  <a:lnTo>
                    <a:pt x="878" y="45"/>
                  </a:lnTo>
                  <a:lnTo>
                    <a:pt x="935" y="51"/>
                  </a:lnTo>
                  <a:lnTo>
                    <a:pt x="986" y="61"/>
                  </a:lnTo>
                  <a:lnTo>
                    <a:pt x="1002" y="63"/>
                  </a:lnTo>
                  <a:lnTo>
                    <a:pt x="1071" y="57"/>
                  </a:lnTo>
                  <a:lnTo>
                    <a:pt x="1135" y="52"/>
                  </a:lnTo>
                  <a:lnTo>
                    <a:pt x="1150" y="49"/>
                  </a:lnTo>
                  <a:lnTo>
                    <a:pt x="1174" y="51"/>
                  </a:lnTo>
                  <a:lnTo>
                    <a:pt x="1241" y="54"/>
                  </a:lnTo>
                  <a:lnTo>
                    <a:pt x="1292" y="46"/>
                  </a:lnTo>
                  <a:lnTo>
                    <a:pt x="1319" y="49"/>
                  </a:lnTo>
                  <a:lnTo>
                    <a:pt x="1360" y="51"/>
                  </a:lnTo>
                  <a:lnTo>
                    <a:pt x="1395" y="44"/>
                  </a:lnTo>
                  <a:lnTo>
                    <a:pt x="1418" y="39"/>
                  </a:lnTo>
                  <a:lnTo>
                    <a:pt x="1449" y="48"/>
                  </a:lnTo>
                  <a:lnTo>
                    <a:pt x="1514" y="52"/>
                  </a:lnTo>
                  <a:lnTo>
                    <a:pt x="1557" y="39"/>
                  </a:lnTo>
                  <a:lnTo>
                    <a:pt x="1620" y="51"/>
                  </a:lnTo>
                  <a:lnTo>
                    <a:pt x="1665" y="51"/>
                  </a:lnTo>
                  <a:lnTo>
                    <a:pt x="1688" y="51"/>
                  </a:lnTo>
                  <a:lnTo>
                    <a:pt x="1703" y="71"/>
                  </a:lnTo>
                  <a:lnTo>
                    <a:pt x="1713" y="82"/>
                  </a:lnTo>
                  <a:lnTo>
                    <a:pt x="1721" y="104"/>
                  </a:lnTo>
                  <a:lnTo>
                    <a:pt x="1727" y="140"/>
                  </a:lnTo>
                  <a:lnTo>
                    <a:pt x="1732" y="189"/>
                  </a:lnTo>
                  <a:lnTo>
                    <a:pt x="1732" y="88"/>
                  </a:lnTo>
                  <a:lnTo>
                    <a:pt x="1732" y="63"/>
                  </a:lnTo>
                  <a:lnTo>
                    <a:pt x="1729" y="46"/>
                  </a:lnTo>
                  <a:lnTo>
                    <a:pt x="1725" y="25"/>
                  </a:lnTo>
                  <a:lnTo>
                    <a:pt x="1700" y="11"/>
                  </a:lnTo>
                  <a:lnTo>
                    <a:pt x="1606" y="9"/>
                  </a:lnTo>
                  <a:lnTo>
                    <a:pt x="1584" y="2"/>
                  </a:lnTo>
                  <a:lnTo>
                    <a:pt x="1510" y="2"/>
                  </a:lnTo>
                  <a:lnTo>
                    <a:pt x="1488" y="5"/>
                  </a:lnTo>
                  <a:lnTo>
                    <a:pt x="1443" y="5"/>
                  </a:lnTo>
                  <a:lnTo>
                    <a:pt x="1410" y="3"/>
                  </a:lnTo>
                  <a:lnTo>
                    <a:pt x="1349" y="12"/>
                  </a:lnTo>
                  <a:lnTo>
                    <a:pt x="1222" y="5"/>
                  </a:lnTo>
                  <a:lnTo>
                    <a:pt x="1182" y="9"/>
                  </a:lnTo>
                  <a:lnTo>
                    <a:pt x="1112" y="15"/>
                  </a:lnTo>
                  <a:lnTo>
                    <a:pt x="1067" y="10"/>
                  </a:lnTo>
                  <a:lnTo>
                    <a:pt x="1022" y="9"/>
                  </a:lnTo>
                  <a:lnTo>
                    <a:pt x="986" y="9"/>
                  </a:lnTo>
                  <a:lnTo>
                    <a:pt x="947" y="13"/>
                  </a:lnTo>
                  <a:lnTo>
                    <a:pt x="923" y="6"/>
                  </a:lnTo>
                  <a:lnTo>
                    <a:pt x="839" y="9"/>
                  </a:lnTo>
                  <a:lnTo>
                    <a:pt x="813" y="9"/>
                  </a:lnTo>
                  <a:lnTo>
                    <a:pt x="769" y="6"/>
                  </a:lnTo>
                  <a:lnTo>
                    <a:pt x="681" y="10"/>
                  </a:lnTo>
                  <a:lnTo>
                    <a:pt x="603" y="6"/>
                  </a:lnTo>
                  <a:lnTo>
                    <a:pt x="531" y="6"/>
                  </a:lnTo>
                  <a:lnTo>
                    <a:pt x="496" y="9"/>
                  </a:lnTo>
                  <a:lnTo>
                    <a:pt x="463" y="4"/>
                  </a:lnTo>
                  <a:lnTo>
                    <a:pt x="435" y="4"/>
                  </a:lnTo>
                  <a:lnTo>
                    <a:pt x="351" y="4"/>
                  </a:lnTo>
                  <a:lnTo>
                    <a:pt x="253" y="6"/>
                  </a:lnTo>
                  <a:lnTo>
                    <a:pt x="208" y="4"/>
                  </a:lnTo>
                  <a:lnTo>
                    <a:pt x="155" y="6"/>
                  </a:lnTo>
                  <a:lnTo>
                    <a:pt x="87" y="0"/>
                  </a:lnTo>
                  <a:lnTo>
                    <a:pt x="45" y="0"/>
                  </a:lnTo>
                  <a:lnTo>
                    <a:pt x="28" y="2"/>
                  </a:lnTo>
                  <a:lnTo>
                    <a:pt x="15" y="9"/>
                  </a:lnTo>
                  <a:lnTo>
                    <a:pt x="4" y="27"/>
                  </a:lnTo>
                  <a:lnTo>
                    <a:pt x="0" y="56"/>
                  </a:lnTo>
                  <a:lnTo>
                    <a:pt x="0" y="86"/>
                  </a:lnTo>
                  <a:lnTo>
                    <a:pt x="0" y="119"/>
                  </a:lnTo>
                </a:path>
              </a:pathLst>
            </a:custGeom>
            <a:solidFill>
              <a:srgbClr val="FFFFFF"/>
            </a:solidFill>
            <a:ln w="9525">
              <a:noFill/>
              <a:round/>
              <a:headEnd type="none" w="sm" len="sm"/>
              <a:tailEnd type="none" w="sm" len="sm"/>
            </a:ln>
            <a:effectLst/>
          </p:spPr>
          <p:txBody>
            <a:bodyPr/>
            <a:lstStyle/>
            <a:p>
              <a:pPr>
                <a:defRPr/>
              </a:pPr>
              <a:endParaRPr lang="en-US"/>
            </a:p>
          </p:txBody>
        </p:sp>
        <p:sp>
          <p:nvSpPr>
            <p:cNvPr id="17" name="Freeform 15"/>
            <p:cNvSpPr>
              <a:spLocks/>
            </p:cNvSpPr>
            <p:nvPr/>
          </p:nvSpPr>
          <p:spPr bwMode="auto">
            <a:xfrm>
              <a:off x="98" y="539"/>
              <a:ext cx="1733" cy="100"/>
            </a:xfrm>
            <a:custGeom>
              <a:avLst/>
              <a:gdLst/>
              <a:ahLst/>
              <a:cxnLst>
                <a:cxn ang="0">
                  <a:pos x="0" y="24"/>
                </a:cxn>
                <a:cxn ang="0">
                  <a:pos x="4" y="19"/>
                </a:cxn>
                <a:cxn ang="0">
                  <a:pos x="6" y="63"/>
                </a:cxn>
                <a:cxn ang="0">
                  <a:pos x="22" y="80"/>
                </a:cxn>
                <a:cxn ang="0">
                  <a:pos x="48" y="76"/>
                </a:cxn>
                <a:cxn ang="0">
                  <a:pos x="90" y="76"/>
                </a:cxn>
                <a:cxn ang="0">
                  <a:pos x="132" y="78"/>
                </a:cxn>
                <a:cxn ang="0">
                  <a:pos x="156" y="80"/>
                </a:cxn>
                <a:cxn ang="0">
                  <a:pos x="202" y="75"/>
                </a:cxn>
                <a:cxn ang="0">
                  <a:pos x="266" y="80"/>
                </a:cxn>
                <a:cxn ang="0">
                  <a:pos x="336" y="79"/>
                </a:cxn>
                <a:cxn ang="0">
                  <a:pos x="390" y="82"/>
                </a:cxn>
                <a:cxn ang="0">
                  <a:pos x="421" y="81"/>
                </a:cxn>
                <a:cxn ang="0">
                  <a:pos x="525" y="83"/>
                </a:cxn>
                <a:cxn ang="0">
                  <a:pos x="590" y="76"/>
                </a:cxn>
                <a:cxn ang="0">
                  <a:pos x="656" y="78"/>
                </a:cxn>
                <a:cxn ang="0">
                  <a:pos x="708" y="78"/>
                </a:cxn>
                <a:cxn ang="0">
                  <a:pos x="788" y="77"/>
                </a:cxn>
                <a:cxn ang="0">
                  <a:pos x="850" y="71"/>
                </a:cxn>
                <a:cxn ang="0">
                  <a:pos x="942" y="73"/>
                </a:cxn>
                <a:cxn ang="0">
                  <a:pos x="1055" y="76"/>
                </a:cxn>
                <a:cxn ang="0">
                  <a:pos x="1121" y="71"/>
                </a:cxn>
                <a:cxn ang="0">
                  <a:pos x="1150" y="79"/>
                </a:cxn>
                <a:cxn ang="0">
                  <a:pos x="1237" y="79"/>
                </a:cxn>
                <a:cxn ang="0">
                  <a:pos x="1308" y="79"/>
                </a:cxn>
                <a:cxn ang="0">
                  <a:pos x="1332" y="75"/>
                </a:cxn>
                <a:cxn ang="0">
                  <a:pos x="1373" y="80"/>
                </a:cxn>
                <a:cxn ang="0">
                  <a:pos x="1394" y="80"/>
                </a:cxn>
                <a:cxn ang="0">
                  <a:pos x="1451" y="80"/>
                </a:cxn>
                <a:cxn ang="0">
                  <a:pos x="1499" y="77"/>
                </a:cxn>
                <a:cxn ang="0">
                  <a:pos x="1578" y="74"/>
                </a:cxn>
                <a:cxn ang="0">
                  <a:pos x="1687" y="73"/>
                </a:cxn>
                <a:cxn ang="0">
                  <a:pos x="1713" y="65"/>
                </a:cxn>
                <a:cxn ang="0">
                  <a:pos x="1727" y="42"/>
                </a:cxn>
                <a:cxn ang="0">
                  <a:pos x="1732" y="63"/>
                </a:cxn>
                <a:cxn ang="0">
                  <a:pos x="1730" y="80"/>
                </a:cxn>
                <a:cxn ang="0">
                  <a:pos x="1716" y="95"/>
                </a:cxn>
                <a:cxn ang="0">
                  <a:pos x="1606" y="95"/>
                </a:cxn>
                <a:cxn ang="0">
                  <a:pos x="1510" y="97"/>
                </a:cxn>
                <a:cxn ang="0">
                  <a:pos x="1466" y="99"/>
                </a:cxn>
                <a:cxn ang="0">
                  <a:pos x="1416" y="99"/>
                </a:cxn>
                <a:cxn ang="0">
                  <a:pos x="1325" y="93"/>
                </a:cxn>
                <a:cxn ang="0">
                  <a:pos x="1216" y="92"/>
                </a:cxn>
                <a:cxn ang="0">
                  <a:pos x="1125" y="94"/>
                </a:cxn>
                <a:cxn ang="0">
                  <a:pos x="1067" y="94"/>
                </a:cxn>
                <a:cxn ang="0">
                  <a:pos x="1022" y="95"/>
                </a:cxn>
                <a:cxn ang="0">
                  <a:pos x="987" y="97"/>
                </a:cxn>
                <a:cxn ang="0">
                  <a:pos x="947" y="93"/>
                </a:cxn>
                <a:cxn ang="0">
                  <a:pos x="901" y="97"/>
                </a:cxn>
                <a:cxn ang="0">
                  <a:pos x="839" y="97"/>
                </a:cxn>
                <a:cxn ang="0">
                  <a:pos x="791" y="95"/>
                </a:cxn>
                <a:cxn ang="0">
                  <a:pos x="720" y="99"/>
                </a:cxn>
                <a:cxn ang="0">
                  <a:pos x="638" y="99"/>
                </a:cxn>
                <a:cxn ang="0">
                  <a:pos x="563" y="99"/>
                </a:cxn>
                <a:cxn ang="0">
                  <a:pos x="496" y="95"/>
                </a:cxn>
                <a:cxn ang="0">
                  <a:pos x="435" y="97"/>
                </a:cxn>
                <a:cxn ang="0">
                  <a:pos x="326" y="97"/>
                </a:cxn>
                <a:cxn ang="0">
                  <a:pos x="208" y="97"/>
                </a:cxn>
                <a:cxn ang="0">
                  <a:pos x="15" y="95"/>
                </a:cxn>
                <a:cxn ang="0">
                  <a:pos x="0" y="76"/>
                </a:cxn>
                <a:cxn ang="0">
                  <a:pos x="0" y="50"/>
                </a:cxn>
              </a:cxnLst>
              <a:rect l="0" t="0" r="r" b="b"/>
              <a:pathLst>
                <a:path w="1733" h="100">
                  <a:moveTo>
                    <a:pt x="0" y="50"/>
                  </a:moveTo>
                  <a:lnTo>
                    <a:pt x="0" y="24"/>
                  </a:lnTo>
                  <a:lnTo>
                    <a:pt x="0" y="0"/>
                  </a:lnTo>
                  <a:lnTo>
                    <a:pt x="4" y="19"/>
                  </a:lnTo>
                  <a:lnTo>
                    <a:pt x="5" y="35"/>
                  </a:lnTo>
                  <a:lnTo>
                    <a:pt x="6" y="63"/>
                  </a:lnTo>
                  <a:lnTo>
                    <a:pt x="12" y="76"/>
                  </a:lnTo>
                  <a:lnTo>
                    <a:pt x="22" y="80"/>
                  </a:lnTo>
                  <a:lnTo>
                    <a:pt x="33" y="77"/>
                  </a:lnTo>
                  <a:lnTo>
                    <a:pt x="48" y="76"/>
                  </a:lnTo>
                  <a:lnTo>
                    <a:pt x="74" y="75"/>
                  </a:lnTo>
                  <a:lnTo>
                    <a:pt x="90" y="76"/>
                  </a:lnTo>
                  <a:lnTo>
                    <a:pt x="103" y="76"/>
                  </a:lnTo>
                  <a:lnTo>
                    <a:pt x="132" y="78"/>
                  </a:lnTo>
                  <a:lnTo>
                    <a:pt x="143" y="79"/>
                  </a:lnTo>
                  <a:lnTo>
                    <a:pt x="156" y="80"/>
                  </a:lnTo>
                  <a:lnTo>
                    <a:pt x="178" y="76"/>
                  </a:lnTo>
                  <a:lnTo>
                    <a:pt x="202" y="75"/>
                  </a:lnTo>
                  <a:lnTo>
                    <a:pt x="231" y="74"/>
                  </a:lnTo>
                  <a:lnTo>
                    <a:pt x="266" y="80"/>
                  </a:lnTo>
                  <a:lnTo>
                    <a:pt x="311" y="82"/>
                  </a:lnTo>
                  <a:lnTo>
                    <a:pt x="336" y="79"/>
                  </a:lnTo>
                  <a:lnTo>
                    <a:pt x="351" y="82"/>
                  </a:lnTo>
                  <a:lnTo>
                    <a:pt x="390" y="82"/>
                  </a:lnTo>
                  <a:lnTo>
                    <a:pt x="404" y="77"/>
                  </a:lnTo>
                  <a:lnTo>
                    <a:pt x="421" y="81"/>
                  </a:lnTo>
                  <a:lnTo>
                    <a:pt x="467" y="80"/>
                  </a:lnTo>
                  <a:lnTo>
                    <a:pt x="525" y="83"/>
                  </a:lnTo>
                  <a:lnTo>
                    <a:pt x="545" y="80"/>
                  </a:lnTo>
                  <a:lnTo>
                    <a:pt x="590" y="76"/>
                  </a:lnTo>
                  <a:lnTo>
                    <a:pt x="620" y="75"/>
                  </a:lnTo>
                  <a:lnTo>
                    <a:pt x="656" y="78"/>
                  </a:lnTo>
                  <a:lnTo>
                    <a:pt x="680" y="80"/>
                  </a:lnTo>
                  <a:lnTo>
                    <a:pt x="708" y="78"/>
                  </a:lnTo>
                  <a:lnTo>
                    <a:pt x="757" y="81"/>
                  </a:lnTo>
                  <a:lnTo>
                    <a:pt x="788" y="77"/>
                  </a:lnTo>
                  <a:lnTo>
                    <a:pt x="818" y="77"/>
                  </a:lnTo>
                  <a:lnTo>
                    <a:pt x="850" y="71"/>
                  </a:lnTo>
                  <a:lnTo>
                    <a:pt x="890" y="77"/>
                  </a:lnTo>
                  <a:lnTo>
                    <a:pt x="942" y="73"/>
                  </a:lnTo>
                  <a:lnTo>
                    <a:pt x="1002" y="73"/>
                  </a:lnTo>
                  <a:lnTo>
                    <a:pt x="1055" y="76"/>
                  </a:lnTo>
                  <a:lnTo>
                    <a:pt x="1086" y="71"/>
                  </a:lnTo>
                  <a:lnTo>
                    <a:pt x="1121" y="71"/>
                  </a:lnTo>
                  <a:lnTo>
                    <a:pt x="1135" y="77"/>
                  </a:lnTo>
                  <a:lnTo>
                    <a:pt x="1150" y="79"/>
                  </a:lnTo>
                  <a:lnTo>
                    <a:pt x="1196" y="76"/>
                  </a:lnTo>
                  <a:lnTo>
                    <a:pt x="1237" y="79"/>
                  </a:lnTo>
                  <a:lnTo>
                    <a:pt x="1292" y="80"/>
                  </a:lnTo>
                  <a:lnTo>
                    <a:pt x="1308" y="79"/>
                  </a:lnTo>
                  <a:lnTo>
                    <a:pt x="1319" y="79"/>
                  </a:lnTo>
                  <a:lnTo>
                    <a:pt x="1332" y="75"/>
                  </a:lnTo>
                  <a:lnTo>
                    <a:pt x="1360" y="78"/>
                  </a:lnTo>
                  <a:lnTo>
                    <a:pt x="1373" y="80"/>
                  </a:lnTo>
                  <a:lnTo>
                    <a:pt x="1382" y="77"/>
                  </a:lnTo>
                  <a:lnTo>
                    <a:pt x="1394" y="80"/>
                  </a:lnTo>
                  <a:lnTo>
                    <a:pt x="1416" y="76"/>
                  </a:lnTo>
                  <a:lnTo>
                    <a:pt x="1451" y="80"/>
                  </a:lnTo>
                  <a:lnTo>
                    <a:pt x="1485" y="74"/>
                  </a:lnTo>
                  <a:lnTo>
                    <a:pt x="1499" y="77"/>
                  </a:lnTo>
                  <a:lnTo>
                    <a:pt x="1514" y="77"/>
                  </a:lnTo>
                  <a:lnTo>
                    <a:pt x="1578" y="74"/>
                  </a:lnTo>
                  <a:lnTo>
                    <a:pt x="1639" y="77"/>
                  </a:lnTo>
                  <a:lnTo>
                    <a:pt x="1687" y="73"/>
                  </a:lnTo>
                  <a:lnTo>
                    <a:pt x="1703" y="70"/>
                  </a:lnTo>
                  <a:lnTo>
                    <a:pt x="1713" y="65"/>
                  </a:lnTo>
                  <a:lnTo>
                    <a:pt x="1721" y="56"/>
                  </a:lnTo>
                  <a:lnTo>
                    <a:pt x="1727" y="42"/>
                  </a:lnTo>
                  <a:lnTo>
                    <a:pt x="1732" y="22"/>
                  </a:lnTo>
                  <a:lnTo>
                    <a:pt x="1732" y="63"/>
                  </a:lnTo>
                  <a:lnTo>
                    <a:pt x="1732" y="73"/>
                  </a:lnTo>
                  <a:lnTo>
                    <a:pt x="1730" y="80"/>
                  </a:lnTo>
                  <a:lnTo>
                    <a:pt x="1725" y="88"/>
                  </a:lnTo>
                  <a:lnTo>
                    <a:pt x="1716" y="95"/>
                  </a:lnTo>
                  <a:lnTo>
                    <a:pt x="1652" y="99"/>
                  </a:lnTo>
                  <a:lnTo>
                    <a:pt x="1606" y="95"/>
                  </a:lnTo>
                  <a:lnTo>
                    <a:pt x="1583" y="97"/>
                  </a:lnTo>
                  <a:lnTo>
                    <a:pt x="1510" y="97"/>
                  </a:lnTo>
                  <a:lnTo>
                    <a:pt x="1488" y="97"/>
                  </a:lnTo>
                  <a:lnTo>
                    <a:pt x="1466" y="99"/>
                  </a:lnTo>
                  <a:lnTo>
                    <a:pt x="1443" y="96"/>
                  </a:lnTo>
                  <a:lnTo>
                    <a:pt x="1416" y="99"/>
                  </a:lnTo>
                  <a:lnTo>
                    <a:pt x="1346" y="97"/>
                  </a:lnTo>
                  <a:lnTo>
                    <a:pt x="1325" y="93"/>
                  </a:lnTo>
                  <a:lnTo>
                    <a:pt x="1260" y="97"/>
                  </a:lnTo>
                  <a:lnTo>
                    <a:pt x="1216" y="92"/>
                  </a:lnTo>
                  <a:lnTo>
                    <a:pt x="1165" y="97"/>
                  </a:lnTo>
                  <a:lnTo>
                    <a:pt x="1125" y="94"/>
                  </a:lnTo>
                  <a:lnTo>
                    <a:pt x="1088" y="97"/>
                  </a:lnTo>
                  <a:lnTo>
                    <a:pt x="1067" y="94"/>
                  </a:lnTo>
                  <a:lnTo>
                    <a:pt x="1048" y="95"/>
                  </a:lnTo>
                  <a:lnTo>
                    <a:pt x="1022" y="95"/>
                  </a:lnTo>
                  <a:lnTo>
                    <a:pt x="1006" y="92"/>
                  </a:lnTo>
                  <a:lnTo>
                    <a:pt x="987" y="97"/>
                  </a:lnTo>
                  <a:lnTo>
                    <a:pt x="967" y="92"/>
                  </a:lnTo>
                  <a:lnTo>
                    <a:pt x="947" y="93"/>
                  </a:lnTo>
                  <a:lnTo>
                    <a:pt x="923" y="95"/>
                  </a:lnTo>
                  <a:lnTo>
                    <a:pt x="901" y="97"/>
                  </a:lnTo>
                  <a:lnTo>
                    <a:pt x="875" y="97"/>
                  </a:lnTo>
                  <a:lnTo>
                    <a:pt x="839" y="97"/>
                  </a:lnTo>
                  <a:lnTo>
                    <a:pt x="813" y="97"/>
                  </a:lnTo>
                  <a:lnTo>
                    <a:pt x="791" y="95"/>
                  </a:lnTo>
                  <a:lnTo>
                    <a:pt x="769" y="95"/>
                  </a:lnTo>
                  <a:lnTo>
                    <a:pt x="720" y="99"/>
                  </a:lnTo>
                  <a:lnTo>
                    <a:pt x="681" y="94"/>
                  </a:lnTo>
                  <a:lnTo>
                    <a:pt x="638" y="99"/>
                  </a:lnTo>
                  <a:lnTo>
                    <a:pt x="603" y="95"/>
                  </a:lnTo>
                  <a:lnTo>
                    <a:pt x="563" y="99"/>
                  </a:lnTo>
                  <a:lnTo>
                    <a:pt x="531" y="95"/>
                  </a:lnTo>
                  <a:lnTo>
                    <a:pt x="496" y="95"/>
                  </a:lnTo>
                  <a:lnTo>
                    <a:pt x="463" y="97"/>
                  </a:lnTo>
                  <a:lnTo>
                    <a:pt x="435" y="97"/>
                  </a:lnTo>
                  <a:lnTo>
                    <a:pt x="351" y="97"/>
                  </a:lnTo>
                  <a:lnTo>
                    <a:pt x="326" y="97"/>
                  </a:lnTo>
                  <a:lnTo>
                    <a:pt x="254" y="95"/>
                  </a:lnTo>
                  <a:lnTo>
                    <a:pt x="208" y="97"/>
                  </a:lnTo>
                  <a:lnTo>
                    <a:pt x="84" y="94"/>
                  </a:lnTo>
                  <a:lnTo>
                    <a:pt x="15" y="95"/>
                  </a:lnTo>
                  <a:lnTo>
                    <a:pt x="3" y="88"/>
                  </a:lnTo>
                  <a:lnTo>
                    <a:pt x="0" y="76"/>
                  </a:lnTo>
                  <a:lnTo>
                    <a:pt x="0" y="63"/>
                  </a:lnTo>
                  <a:lnTo>
                    <a:pt x="0" y="50"/>
                  </a:lnTo>
                </a:path>
              </a:pathLst>
            </a:custGeom>
            <a:solidFill>
              <a:schemeClr val="bg1"/>
            </a:solidFill>
            <a:ln w="9525">
              <a:noFill/>
              <a:round/>
              <a:headEnd type="none" w="sm" len="sm"/>
              <a:tailEnd type="none" w="sm" len="sm"/>
            </a:ln>
            <a:effectLst/>
          </p:spPr>
          <p:txBody>
            <a:bodyPr/>
            <a:lstStyle/>
            <a:p>
              <a:pPr>
                <a:defRPr/>
              </a:pPr>
              <a:endParaRPr lang="en-US"/>
            </a:p>
          </p:txBody>
        </p:sp>
      </p:grpSp>
      <p:grpSp>
        <p:nvGrpSpPr>
          <p:cNvPr id="18" name="Group 16"/>
          <p:cNvGrpSpPr>
            <a:grpSpLocks/>
          </p:cNvGrpSpPr>
          <p:nvPr/>
        </p:nvGrpSpPr>
        <p:grpSpPr bwMode="auto">
          <a:xfrm>
            <a:off x="6243638" y="222250"/>
            <a:ext cx="2795587" cy="866775"/>
            <a:chOff x="3933" y="140"/>
            <a:chExt cx="1761" cy="546"/>
          </a:xfrm>
        </p:grpSpPr>
        <p:sp>
          <p:nvSpPr>
            <p:cNvPr id="19" name="Freeform 17"/>
            <p:cNvSpPr>
              <a:spLocks/>
            </p:cNvSpPr>
            <p:nvPr/>
          </p:nvSpPr>
          <p:spPr bwMode="auto">
            <a:xfrm>
              <a:off x="3933" y="140"/>
              <a:ext cx="1761" cy="445"/>
            </a:xfrm>
            <a:custGeom>
              <a:avLst/>
              <a:gdLst/>
              <a:ahLst/>
              <a:cxnLst>
                <a:cxn ang="0">
                  <a:pos x="23" y="6"/>
                </a:cxn>
                <a:cxn ang="0">
                  <a:pos x="37" y="0"/>
                </a:cxn>
                <a:cxn ang="0">
                  <a:pos x="1706" y="0"/>
                </a:cxn>
                <a:cxn ang="0">
                  <a:pos x="1725" y="4"/>
                </a:cxn>
                <a:cxn ang="0">
                  <a:pos x="1739" y="15"/>
                </a:cxn>
                <a:cxn ang="0">
                  <a:pos x="1751" y="44"/>
                </a:cxn>
                <a:cxn ang="0">
                  <a:pos x="1758" y="77"/>
                </a:cxn>
                <a:cxn ang="0">
                  <a:pos x="1760" y="115"/>
                </a:cxn>
                <a:cxn ang="0">
                  <a:pos x="1760" y="444"/>
                </a:cxn>
                <a:cxn ang="0">
                  <a:pos x="66" y="444"/>
                </a:cxn>
                <a:cxn ang="0">
                  <a:pos x="0" y="444"/>
                </a:cxn>
                <a:cxn ang="0">
                  <a:pos x="0" y="138"/>
                </a:cxn>
                <a:cxn ang="0">
                  <a:pos x="0" y="93"/>
                </a:cxn>
                <a:cxn ang="0">
                  <a:pos x="7" y="49"/>
                </a:cxn>
                <a:cxn ang="0">
                  <a:pos x="13" y="26"/>
                </a:cxn>
                <a:cxn ang="0">
                  <a:pos x="23" y="6"/>
                </a:cxn>
              </a:cxnLst>
              <a:rect l="0" t="0" r="r" b="b"/>
              <a:pathLst>
                <a:path w="1761" h="445">
                  <a:moveTo>
                    <a:pt x="23" y="6"/>
                  </a:moveTo>
                  <a:lnTo>
                    <a:pt x="37" y="0"/>
                  </a:lnTo>
                  <a:lnTo>
                    <a:pt x="1706" y="0"/>
                  </a:lnTo>
                  <a:lnTo>
                    <a:pt x="1725" y="4"/>
                  </a:lnTo>
                  <a:lnTo>
                    <a:pt x="1739" y="15"/>
                  </a:lnTo>
                  <a:lnTo>
                    <a:pt x="1751" y="44"/>
                  </a:lnTo>
                  <a:lnTo>
                    <a:pt x="1758" y="77"/>
                  </a:lnTo>
                  <a:lnTo>
                    <a:pt x="1760" y="115"/>
                  </a:lnTo>
                  <a:lnTo>
                    <a:pt x="1760" y="444"/>
                  </a:lnTo>
                  <a:lnTo>
                    <a:pt x="66" y="444"/>
                  </a:lnTo>
                  <a:lnTo>
                    <a:pt x="0" y="444"/>
                  </a:lnTo>
                  <a:lnTo>
                    <a:pt x="0" y="138"/>
                  </a:lnTo>
                  <a:lnTo>
                    <a:pt x="0" y="93"/>
                  </a:lnTo>
                  <a:lnTo>
                    <a:pt x="7" y="49"/>
                  </a:lnTo>
                  <a:lnTo>
                    <a:pt x="13" y="26"/>
                  </a:lnTo>
                  <a:lnTo>
                    <a:pt x="23" y="6"/>
                  </a:lnTo>
                </a:path>
              </a:pathLst>
            </a:custGeom>
            <a:gradFill rotWithShape="0">
              <a:gsLst>
                <a:gs pos="0">
                  <a:srgbClr val="00CCFF"/>
                </a:gs>
                <a:gs pos="100000">
                  <a:srgbClr val="FFFFFF"/>
                </a:gs>
              </a:gsLst>
              <a:lin ang="5400000" scaled="1"/>
            </a:gradFill>
            <a:ln w="9525">
              <a:noFill/>
              <a:round/>
              <a:headEnd type="none" w="sm" len="sm"/>
              <a:tailEnd type="none" w="sm" len="sm"/>
            </a:ln>
            <a:effectLst/>
          </p:spPr>
          <p:txBody>
            <a:bodyPr/>
            <a:lstStyle/>
            <a:p>
              <a:pPr>
                <a:defRPr/>
              </a:pPr>
              <a:endParaRPr lang="en-US"/>
            </a:p>
          </p:txBody>
        </p:sp>
        <p:sp>
          <p:nvSpPr>
            <p:cNvPr id="20" name="Freeform 18"/>
            <p:cNvSpPr>
              <a:spLocks/>
            </p:cNvSpPr>
            <p:nvPr/>
          </p:nvSpPr>
          <p:spPr bwMode="auto">
            <a:xfrm>
              <a:off x="3933" y="425"/>
              <a:ext cx="1761" cy="190"/>
            </a:xfrm>
            <a:custGeom>
              <a:avLst/>
              <a:gdLst/>
              <a:ahLst/>
              <a:cxnLst>
                <a:cxn ang="0">
                  <a:pos x="85" y="65"/>
                </a:cxn>
                <a:cxn ang="0">
                  <a:pos x="138" y="65"/>
                </a:cxn>
                <a:cxn ang="0">
                  <a:pos x="180" y="97"/>
                </a:cxn>
                <a:cxn ang="0">
                  <a:pos x="248" y="78"/>
                </a:cxn>
                <a:cxn ang="0">
                  <a:pos x="325" y="69"/>
                </a:cxn>
                <a:cxn ang="0">
                  <a:pos x="379" y="88"/>
                </a:cxn>
                <a:cxn ang="0">
                  <a:pos x="438" y="78"/>
                </a:cxn>
                <a:cxn ang="0">
                  <a:pos x="532" y="84"/>
                </a:cxn>
                <a:cxn ang="0">
                  <a:pos x="592" y="97"/>
                </a:cxn>
                <a:cxn ang="0">
                  <a:pos x="663" y="59"/>
                </a:cxn>
                <a:cxn ang="0">
                  <a:pos x="716" y="93"/>
                </a:cxn>
                <a:cxn ang="0">
                  <a:pos x="787" y="87"/>
                </a:cxn>
                <a:cxn ang="0">
                  <a:pos x="824" y="93"/>
                </a:cxn>
                <a:cxn ang="0">
                  <a:pos x="857" y="59"/>
                </a:cxn>
                <a:cxn ang="0">
                  <a:pos x="899" y="35"/>
                </a:cxn>
                <a:cxn ang="0">
                  <a:pos x="949" y="32"/>
                </a:cxn>
                <a:cxn ang="0">
                  <a:pos x="991" y="23"/>
                </a:cxn>
                <a:cxn ang="0">
                  <a:pos x="1030" y="49"/>
                </a:cxn>
                <a:cxn ang="0">
                  <a:pos x="1071" y="69"/>
                </a:cxn>
                <a:cxn ang="0">
                  <a:pos x="1138" y="55"/>
                </a:cxn>
                <a:cxn ang="0">
                  <a:pos x="1168" y="92"/>
                </a:cxn>
                <a:cxn ang="0">
                  <a:pos x="1215" y="97"/>
                </a:cxn>
                <a:cxn ang="0">
                  <a:pos x="1293" y="97"/>
                </a:cxn>
                <a:cxn ang="0">
                  <a:pos x="1340" y="81"/>
                </a:cxn>
                <a:cxn ang="0">
                  <a:pos x="1376" y="88"/>
                </a:cxn>
                <a:cxn ang="0">
                  <a:pos x="1418" y="59"/>
                </a:cxn>
                <a:cxn ang="0">
                  <a:pos x="1478" y="55"/>
                </a:cxn>
                <a:cxn ang="0">
                  <a:pos x="1528" y="23"/>
                </a:cxn>
                <a:cxn ang="0">
                  <a:pos x="1567" y="15"/>
                </a:cxn>
                <a:cxn ang="0">
                  <a:pos x="1617" y="28"/>
                </a:cxn>
                <a:cxn ang="0">
                  <a:pos x="1661" y="1"/>
                </a:cxn>
                <a:cxn ang="0">
                  <a:pos x="1703" y="49"/>
                </a:cxn>
                <a:cxn ang="0">
                  <a:pos x="1750" y="24"/>
                </a:cxn>
                <a:cxn ang="0">
                  <a:pos x="1760" y="189"/>
                </a:cxn>
                <a:cxn ang="0">
                  <a:pos x="727" y="153"/>
                </a:cxn>
                <a:cxn ang="0">
                  <a:pos x="0" y="30"/>
                </a:cxn>
                <a:cxn ang="0">
                  <a:pos x="26" y="51"/>
                </a:cxn>
                <a:cxn ang="0">
                  <a:pos x="61" y="59"/>
                </a:cxn>
              </a:cxnLst>
              <a:rect l="0" t="0" r="r" b="b"/>
              <a:pathLst>
                <a:path w="1761" h="190">
                  <a:moveTo>
                    <a:pt x="61" y="59"/>
                  </a:moveTo>
                  <a:lnTo>
                    <a:pt x="85" y="65"/>
                  </a:lnTo>
                  <a:lnTo>
                    <a:pt x="112" y="59"/>
                  </a:lnTo>
                  <a:lnTo>
                    <a:pt x="138" y="65"/>
                  </a:lnTo>
                  <a:lnTo>
                    <a:pt x="158" y="83"/>
                  </a:lnTo>
                  <a:lnTo>
                    <a:pt x="180" y="97"/>
                  </a:lnTo>
                  <a:lnTo>
                    <a:pt x="217" y="85"/>
                  </a:lnTo>
                  <a:lnTo>
                    <a:pt x="248" y="78"/>
                  </a:lnTo>
                  <a:lnTo>
                    <a:pt x="293" y="78"/>
                  </a:lnTo>
                  <a:lnTo>
                    <a:pt x="325" y="69"/>
                  </a:lnTo>
                  <a:lnTo>
                    <a:pt x="354" y="78"/>
                  </a:lnTo>
                  <a:lnTo>
                    <a:pt x="379" y="88"/>
                  </a:lnTo>
                  <a:lnTo>
                    <a:pt x="402" y="92"/>
                  </a:lnTo>
                  <a:lnTo>
                    <a:pt x="438" y="78"/>
                  </a:lnTo>
                  <a:lnTo>
                    <a:pt x="477" y="78"/>
                  </a:lnTo>
                  <a:lnTo>
                    <a:pt x="532" y="84"/>
                  </a:lnTo>
                  <a:lnTo>
                    <a:pt x="555" y="102"/>
                  </a:lnTo>
                  <a:lnTo>
                    <a:pt x="592" y="97"/>
                  </a:lnTo>
                  <a:lnTo>
                    <a:pt x="629" y="69"/>
                  </a:lnTo>
                  <a:lnTo>
                    <a:pt x="663" y="59"/>
                  </a:lnTo>
                  <a:lnTo>
                    <a:pt x="687" y="69"/>
                  </a:lnTo>
                  <a:lnTo>
                    <a:pt x="716" y="93"/>
                  </a:lnTo>
                  <a:lnTo>
                    <a:pt x="750" y="102"/>
                  </a:lnTo>
                  <a:lnTo>
                    <a:pt x="787" y="87"/>
                  </a:lnTo>
                  <a:lnTo>
                    <a:pt x="805" y="81"/>
                  </a:lnTo>
                  <a:lnTo>
                    <a:pt x="824" y="93"/>
                  </a:lnTo>
                  <a:lnTo>
                    <a:pt x="840" y="78"/>
                  </a:lnTo>
                  <a:lnTo>
                    <a:pt x="857" y="59"/>
                  </a:lnTo>
                  <a:lnTo>
                    <a:pt x="877" y="40"/>
                  </a:lnTo>
                  <a:lnTo>
                    <a:pt x="899" y="35"/>
                  </a:lnTo>
                  <a:lnTo>
                    <a:pt x="924" y="40"/>
                  </a:lnTo>
                  <a:lnTo>
                    <a:pt x="949" y="32"/>
                  </a:lnTo>
                  <a:lnTo>
                    <a:pt x="975" y="23"/>
                  </a:lnTo>
                  <a:lnTo>
                    <a:pt x="991" y="23"/>
                  </a:lnTo>
                  <a:lnTo>
                    <a:pt x="1006" y="25"/>
                  </a:lnTo>
                  <a:lnTo>
                    <a:pt x="1030" y="49"/>
                  </a:lnTo>
                  <a:lnTo>
                    <a:pt x="1052" y="45"/>
                  </a:lnTo>
                  <a:lnTo>
                    <a:pt x="1071" y="69"/>
                  </a:lnTo>
                  <a:lnTo>
                    <a:pt x="1107" y="69"/>
                  </a:lnTo>
                  <a:lnTo>
                    <a:pt x="1138" y="55"/>
                  </a:lnTo>
                  <a:lnTo>
                    <a:pt x="1153" y="73"/>
                  </a:lnTo>
                  <a:lnTo>
                    <a:pt x="1168" y="92"/>
                  </a:lnTo>
                  <a:lnTo>
                    <a:pt x="1190" y="86"/>
                  </a:lnTo>
                  <a:lnTo>
                    <a:pt x="1215" y="97"/>
                  </a:lnTo>
                  <a:lnTo>
                    <a:pt x="1242" y="87"/>
                  </a:lnTo>
                  <a:lnTo>
                    <a:pt x="1293" y="97"/>
                  </a:lnTo>
                  <a:lnTo>
                    <a:pt x="1315" y="107"/>
                  </a:lnTo>
                  <a:lnTo>
                    <a:pt x="1340" y="81"/>
                  </a:lnTo>
                  <a:lnTo>
                    <a:pt x="1357" y="79"/>
                  </a:lnTo>
                  <a:lnTo>
                    <a:pt x="1376" y="88"/>
                  </a:lnTo>
                  <a:lnTo>
                    <a:pt x="1394" y="85"/>
                  </a:lnTo>
                  <a:lnTo>
                    <a:pt x="1418" y="59"/>
                  </a:lnTo>
                  <a:lnTo>
                    <a:pt x="1458" y="51"/>
                  </a:lnTo>
                  <a:lnTo>
                    <a:pt x="1478" y="55"/>
                  </a:lnTo>
                  <a:lnTo>
                    <a:pt x="1498" y="55"/>
                  </a:lnTo>
                  <a:lnTo>
                    <a:pt x="1528" y="23"/>
                  </a:lnTo>
                  <a:lnTo>
                    <a:pt x="1545" y="10"/>
                  </a:lnTo>
                  <a:lnTo>
                    <a:pt x="1567" y="15"/>
                  </a:lnTo>
                  <a:lnTo>
                    <a:pt x="1592" y="49"/>
                  </a:lnTo>
                  <a:lnTo>
                    <a:pt x="1617" y="28"/>
                  </a:lnTo>
                  <a:lnTo>
                    <a:pt x="1641" y="0"/>
                  </a:lnTo>
                  <a:lnTo>
                    <a:pt x="1661" y="1"/>
                  </a:lnTo>
                  <a:lnTo>
                    <a:pt x="1685" y="59"/>
                  </a:lnTo>
                  <a:lnTo>
                    <a:pt x="1703" y="49"/>
                  </a:lnTo>
                  <a:lnTo>
                    <a:pt x="1729" y="25"/>
                  </a:lnTo>
                  <a:lnTo>
                    <a:pt x="1750" y="24"/>
                  </a:lnTo>
                  <a:lnTo>
                    <a:pt x="1760" y="44"/>
                  </a:lnTo>
                  <a:lnTo>
                    <a:pt x="1760" y="189"/>
                  </a:lnTo>
                  <a:lnTo>
                    <a:pt x="740" y="148"/>
                  </a:lnTo>
                  <a:lnTo>
                    <a:pt x="727" y="153"/>
                  </a:lnTo>
                  <a:lnTo>
                    <a:pt x="0" y="136"/>
                  </a:lnTo>
                  <a:lnTo>
                    <a:pt x="0" y="30"/>
                  </a:lnTo>
                  <a:lnTo>
                    <a:pt x="10" y="46"/>
                  </a:lnTo>
                  <a:lnTo>
                    <a:pt x="26" y="51"/>
                  </a:lnTo>
                  <a:lnTo>
                    <a:pt x="46" y="53"/>
                  </a:lnTo>
                  <a:lnTo>
                    <a:pt x="61" y="59"/>
                  </a:lnTo>
                </a:path>
              </a:pathLst>
            </a:custGeom>
            <a:solidFill>
              <a:srgbClr val="003300"/>
            </a:solidFill>
            <a:ln w="9525">
              <a:noFill/>
              <a:round/>
              <a:headEnd type="none" w="sm" len="sm"/>
              <a:tailEnd type="none" w="sm" len="sm"/>
            </a:ln>
            <a:effectLst/>
          </p:spPr>
          <p:txBody>
            <a:bodyPr/>
            <a:lstStyle/>
            <a:p>
              <a:pPr>
                <a:defRPr/>
              </a:pPr>
              <a:endParaRPr lang="en-US"/>
            </a:p>
          </p:txBody>
        </p:sp>
        <p:sp>
          <p:nvSpPr>
            <p:cNvPr id="21" name="Freeform 19"/>
            <p:cNvSpPr>
              <a:spLocks/>
            </p:cNvSpPr>
            <p:nvPr/>
          </p:nvSpPr>
          <p:spPr bwMode="auto">
            <a:xfrm>
              <a:off x="3933" y="489"/>
              <a:ext cx="1761" cy="197"/>
            </a:xfrm>
            <a:custGeom>
              <a:avLst/>
              <a:gdLst/>
              <a:ahLst/>
              <a:cxnLst>
                <a:cxn ang="0">
                  <a:pos x="37" y="194"/>
                </a:cxn>
                <a:cxn ang="0">
                  <a:pos x="1706" y="196"/>
                </a:cxn>
                <a:cxn ang="0">
                  <a:pos x="1739" y="189"/>
                </a:cxn>
                <a:cxn ang="0">
                  <a:pos x="1758" y="165"/>
                </a:cxn>
                <a:cxn ang="0">
                  <a:pos x="1760" y="23"/>
                </a:cxn>
                <a:cxn ang="0">
                  <a:pos x="1736" y="7"/>
                </a:cxn>
                <a:cxn ang="0">
                  <a:pos x="1723" y="53"/>
                </a:cxn>
                <a:cxn ang="0">
                  <a:pos x="1706" y="50"/>
                </a:cxn>
                <a:cxn ang="0">
                  <a:pos x="1671" y="26"/>
                </a:cxn>
                <a:cxn ang="0">
                  <a:pos x="1625" y="34"/>
                </a:cxn>
                <a:cxn ang="0">
                  <a:pos x="1588" y="39"/>
                </a:cxn>
                <a:cxn ang="0">
                  <a:pos x="1554" y="26"/>
                </a:cxn>
                <a:cxn ang="0">
                  <a:pos x="1520" y="42"/>
                </a:cxn>
                <a:cxn ang="0">
                  <a:pos x="1498" y="52"/>
                </a:cxn>
                <a:cxn ang="0">
                  <a:pos x="1445" y="45"/>
                </a:cxn>
                <a:cxn ang="0">
                  <a:pos x="1396" y="37"/>
                </a:cxn>
                <a:cxn ang="0">
                  <a:pos x="1337" y="86"/>
                </a:cxn>
                <a:cxn ang="0">
                  <a:pos x="1293" y="61"/>
                </a:cxn>
                <a:cxn ang="0">
                  <a:pos x="1240" y="59"/>
                </a:cxn>
                <a:cxn ang="0">
                  <a:pos x="1153" y="58"/>
                </a:cxn>
                <a:cxn ang="0">
                  <a:pos x="1112" y="52"/>
                </a:cxn>
                <a:cxn ang="0">
                  <a:pos x="1079" y="37"/>
                </a:cxn>
                <a:cxn ang="0">
                  <a:pos x="1006" y="68"/>
                </a:cxn>
                <a:cxn ang="0">
                  <a:pos x="943" y="53"/>
                </a:cxn>
                <a:cxn ang="0">
                  <a:pos x="866" y="61"/>
                </a:cxn>
                <a:cxn ang="0">
                  <a:pos x="804" y="61"/>
                </a:cxn>
                <a:cxn ang="0">
                  <a:pos x="730" y="82"/>
                </a:cxn>
                <a:cxn ang="0">
                  <a:pos x="652" y="71"/>
                </a:cxn>
                <a:cxn ang="0">
                  <a:pos x="563" y="73"/>
                </a:cxn>
                <a:cxn ang="0">
                  <a:pos x="468" y="52"/>
                </a:cxn>
                <a:cxn ang="0">
                  <a:pos x="369" y="37"/>
                </a:cxn>
                <a:cxn ang="0">
                  <a:pos x="301" y="55"/>
                </a:cxn>
                <a:cxn ang="0">
                  <a:pos x="262" y="50"/>
                </a:cxn>
                <a:cxn ang="0">
                  <a:pos x="205" y="57"/>
                </a:cxn>
                <a:cxn ang="0">
                  <a:pos x="143" y="55"/>
                </a:cxn>
                <a:cxn ang="0">
                  <a:pos x="80" y="68"/>
                </a:cxn>
                <a:cxn ang="0">
                  <a:pos x="16" y="59"/>
                </a:cxn>
                <a:cxn ang="0">
                  <a:pos x="2" y="116"/>
                </a:cxn>
                <a:cxn ang="0">
                  <a:pos x="13" y="184"/>
                </a:cxn>
              </a:cxnLst>
              <a:rect l="0" t="0" r="r" b="b"/>
              <a:pathLst>
                <a:path w="1761" h="197">
                  <a:moveTo>
                    <a:pt x="23" y="191"/>
                  </a:moveTo>
                  <a:lnTo>
                    <a:pt x="37" y="194"/>
                  </a:lnTo>
                  <a:lnTo>
                    <a:pt x="54" y="196"/>
                  </a:lnTo>
                  <a:lnTo>
                    <a:pt x="1706" y="196"/>
                  </a:lnTo>
                  <a:lnTo>
                    <a:pt x="1725" y="193"/>
                  </a:lnTo>
                  <a:lnTo>
                    <a:pt x="1739" y="189"/>
                  </a:lnTo>
                  <a:lnTo>
                    <a:pt x="1751" y="178"/>
                  </a:lnTo>
                  <a:lnTo>
                    <a:pt x="1758" y="165"/>
                  </a:lnTo>
                  <a:lnTo>
                    <a:pt x="1760" y="150"/>
                  </a:lnTo>
                  <a:lnTo>
                    <a:pt x="1760" y="23"/>
                  </a:lnTo>
                  <a:lnTo>
                    <a:pt x="1745" y="0"/>
                  </a:lnTo>
                  <a:lnTo>
                    <a:pt x="1736" y="7"/>
                  </a:lnTo>
                  <a:lnTo>
                    <a:pt x="1729" y="28"/>
                  </a:lnTo>
                  <a:lnTo>
                    <a:pt x="1723" y="53"/>
                  </a:lnTo>
                  <a:lnTo>
                    <a:pt x="1716" y="52"/>
                  </a:lnTo>
                  <a:lnTo>
                    <a:pt x="1706" y="50"/>
                  </a:lnTo>
                  <a:lnTo>
                    <a:pt x="1685" y="37"/>
                  </a:lnTo>
                  <a:lnTo>
                    <a:pt x="1671" y="26"/>
                  </a:lnTo>
                  <a:lnTo>
                    <a:pt x="1649" y="23"/>
                  </a:lnTo>
                  <a:lnTo>
                    <a:pt x="1625" y="34"/>
                  </a:lnTo>
                  <a:lnTo>
                    <a:pt x="1603" y="52"/>
                  </a:lnTo>
                  <a:lnTo>
                    <a:pt x="1588" y="39"/>
                  </a:lnTo>
                  <a:lnTo>
                    <a:pt x="1574" y="37"/>
                  </a:lnTo>
                  <a:lnTo>
                    <a:pt x="1554" y="26"/>
                  </a:lnTo>
                  <a:lnTo>
                    <a:pt x="1534" y="30"/>
                  </a:lnTo>
                  <a:lnTo>
                    <a:pt x="1520" y="42"/>
                  </a:lnTo>
                  <a:lnTo>
                    <a:pt x="1514" y="59"/>
                  </a:lnTo>
                  <a:lnTo>
                    <a:pt x="1498" y="52"/>
                  </a:lnTo>
                  <a:lnTo>
                    <a:pt x="1475" y="52"/>
                  </a:lnTo>
                  <a:lnTo>
                    <a:pt x="1445" y="45"/>
                  </a:lnTo>
                  <a:lnTo>
                    <a:pt x="1419" y="59"/>
                  </a:lnTo>
                  <a:lnTo>
                    <a:pt x="1396" y="37"/>
                  </a:lnTo>
                  <a:lnTo>
                    <a:pt x="1366" y="52"/>
                  </a:lnTo>
                  <a:lnTo>
                    <a:pt x="1337" y="86"/>
                  </a:lnTo>
                  <a:lnTo>
                    <a:pt x="1314" y="73"/>
                  </a:lnTo>
                  <a:lnTo>
                    <a:pt x="1293" y="61"/>
                  </a:lnTo>
                  <a:lnTo>
                    <a:pt x="1270" y="53"/>
                  </a:lnTo>
                  <a:lnTo>
                    <a:pt x="1240" y="59"/>
                  </a:lnTo>
                  <a:lnTo>
                    <a:pt x="1194" y="69"/>
                  </a:lnTo>
                  <a:lnTo>
                    <a:pt x="1153" y="58"/>
                  </a:lnTo>
                  <a:lnTo>
                    <a:pt x="1135" y="63"/>
                  </a:lnTo>
                  <a:lnTo>
                    <a:pt x="1112" y="52"/>
                  </a:lnTo>
                  <a:lnTo>
                    <a:pt x="1097" y="40"/>
                  </a:lnTo>
                  <a:lnTo>
                    <a:pt x="1079" y="37"/>
                  </a:lnTo>
                  <a:lnTo>
                    <a:pt x="1047" y="45"/>
                  </a:lnTo>
                  <a:lnTo>
                    <a:pt x="1006" y="68"/>
                  </a:lnTo>
                  <a:lnTo>
                    <a:pt x="972" y="47"/>
                  </a:lnTo>
                  <a:lnTo>
                    <a:pt x="943" y="53"/>
                  </a:lnTo>
                  <a:lnTo>
                    <a:pt x="916" y="82"/>
                  </a:lnTo>
                  <a:lnTo>
                    <a:pt x="866" y="61"/>
                  </a:lnTo>
                  <a:lnTo>
                    <a:pt x="829" y="71"/>
                  </a:lnTo>
                  <a:lnTo>
                    <a:pt x="804" y="61"/>
                  </a:lnTo>
                  <a:lnTo>
                    <a:pt x="767" y="66"/>
                  </a:lnTo>
                  <a:lnTo>
                    <a:pt x="730" y="82"/>
                  </a:lnTo>
                  <a:lnTo>
                    <a:pt x="704" y="76"/>
                  </a:lnTo>
                  <a:lnTo>
                    <a:pt x="652" y="71"/>
                  </a:lnTo>
                  <a:lnTo>
                    <a:pt x="619" y="82"/>
                  </a:lnTo>
                  <a:lnTo>
                    <a:pt x="563" y="73"/>
                  </a:lnTo>
                  <a:lnTo>
                    <a:pt x="517" y="66"/>
                  </a:lnTo>
                  <a:lnTo>
                    <a:pt x="468" y="52"/>
                  </a:lnTo>
                  <a:lnTo>
                    <a:pt x="422" y="66"/>
                  </a:lnTo>
                  <a:lnTo>
                    <a:pt x="369" y="37"/>
                  </a:lnTo>
                  <a:lnTo>
                    <a:pt x="329" y="37"/>
                  </a:lnTo>
                  <a:lnTo>
                    <a:pt x="301" y="55"/>
                  </a:lnTo>
                  <a:lnTo>
                    <a:pt x="284" y="41"/>
                  </a:lnTo>
                  <a:lnTo>
                    <a:pt x="262" y="50"/>
                  </a:lnTo>
                  <a:lnTo>
                    <a:pt x="233" y="52"/>
                  </a:lnTo>
                  <a:lnTo>
                    <a:pt x="205" y="57"/>
                  </a:lnTo>
                  <a:lnTo>
                    <a:pt x="171" y="69"/>
                  </a:lnTo>
                  <a:lnTo>
                    <a:pt x="143" y="55"/>
                  </a:lnTo>
                  <a:lnTo>
                    <a:pt x="116" y="62"/>
                  </a:lnTo>
                  <a:lnTo>
                    <a:pt x="80" y="68"/>
                  </a:lnTo>
                  <a:lnTo>
                    <a:pt x="58" y="62"/>
                  </a:lnTo>
                  <a:lnTo>
                    <a:pt x="16" y="59"/>
                  </a:lnTo>
                  <a:lnTo>
                    <a:pt x="0" y="73"/>
                  </a:lnTo>
                  <a:lnTo>
                    <a:pt x="2" y="116"/>
                  </a:lnTo>
                  <a:lnTo>
                    <a:pt x="4" y="153"/>
                  </a:lnTo>
                  <a:lnTo>
                    <a:pt x="13" y="184"/>
                  </a:lnTo>
                  <a:lnTo>
                    <a:pt x="23" y="191"/>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en-US"/>
            </a:p>
          </p:txBody>
        </p:sp>
        <p:sp>
          <p:nvSpPr>
            <p:cNvPr id="22" name="Freeform 20"/>
            <p:cNvSpPr>
              <a:spLocks/>
            </p:cNvSpPr>
            <p:nvPr/>
          </p:nvSpPr>
          <p:spPr bwMode="auto">
            <a:xfrm>
              <a:off x="3943" y="152"/>
              <a:ext cx="1733" cy="254"/>
            </a:xfrm>
            <a:custGeom>
              <a:avLst/>
              <a:gdLst/>
              <a:ahLst/>
              <a:cxnLst>
                <a:cxn ang="0">
                  <a:pos x="0" y="191"/>
                </a:cxn>
                <a:cxn ang="0">
                  <a:pos x="4" y="203"/>
                </a:cxn>
                <a:cxn ang="0">
                  <a:pos x="7" y="92"/>
                </a:cxn>
                <a:cxn ang="0">
                  <a:pos x="22" y="46"/>
                </a:cxn>
                <a:cxn ang="0">
                  <a:pos x="82" y="40"/>
                </a:cxn>
                <a:cxn ang="0">
                  <a:pos x="198" y="46"/>
                </a:cxn>
                <a:cxn ang="0">
                  <a:pos x="308" y="44"/>
                </a:cxn>
                <a:cxn ang="0">
                  <a:pos x="437" y="46"/>
                </a:cxn>
                <a:cxn ang="0">
                  <a:pos x="525" y="40"/>
                </a:cxn>
                <a:cxn ang="0">
                  <a:pos x="598" y="40"/>
                </a:cxn>
                <a:cxn ang="0">
                  <a:pos x="708" y="53"/>
                </a:cxn>
                <a:cxn ang="0">
                  <a:pos x="788" y="55"/>
                </a:cxn>
                <a:cxn ang="0">
                  <a:pos x="878" y="46"/>
                </a:cxn>
                <a:cxn ang="0">
                  <a:pos x="986" y="63"/>
                </a:cxn>
                <a:cxn ang="0">
                  <a:pos x="1071" y="59"/>
                </a:cxn>
                <a:cxn ang="0">
                  <a:pos x="1150" y="51"/>
                </a:cxn>
                <a:cxn ang="0">
                  <a:pos x="1241" y="56"/>
                </a:cxn>
                <a:cxn ang="0">
                  <a:pos x="1319" y="51"/>
                </a:cxn>
                <a:cxn ang="0">
                  <a:pos x="1395" y="46"/>
                </a:cxn>
                <a:cxn ang="0">
                  <a:pos x="1449" y="50"/>
                </a:cxn>
                <a:cxn ang="0">
                  <a:pos x="1557" y="40"/>
                </a:cxn>
                <a:cxn ang="0">
                  <a:pos x="1665" y="53"/>
                </a:cxn>
                <a:cxn ang="0">
                  <a:pos x="1703" y="74"/>
                </a:cxn>
                <a:cxn ang="0">
                  <a:pos x="1721" y="107"/>
                </a:cxn>
                <a:cxn ang="0">
                  <a:pos x="1732" y="196"/>
                </a:cxn>
                <a:cxn ang="0">
                  <a:pos x="1732" y="65"/>
                </a:cxn>
                <a:cxn ang="0">
                  <a:pos x="1725" y="26"/>
                </a:cxn>
                <a:cxn ang="0">
                  <a:pos x="1606" y="9"/>
                </a:cxn>
                <a:cxn ang="0">
                  <a:pos x="1510" y="2"/>
                </a:cxn>
                <a:cxn ang="0">
                  <a:pos x="1443" y="6"/>
                </a:cxn>
                <a:cxn ang="0">
                  <a:pos x="1349" y="13"/>
                </a:cxn>
                <a:cxn ang="0">
                  <a:pos x="1182" y="9"/>
                </a:cxn>
                <a:cxn ang="0">
                  <a:pos x="1067" y="10"/>
                </a:cxn>
                <a:cxn ang="0">
                  <a:pos x="986" y="9"/>
                </a:cxn>
                <a:cxn ang="0">
                  <a:pos x="923" y="7"/>
                </a:cxn>
                <a:cxn ang="0">
                  <a:pos x="813" y="9"/>
                </a:cxn>
                <a:cxn ang="0">
                  <a:pos x="681" y="10"/>
                </a:cxn>
                <a:cxn ang="0">
                  <a:pos x="531" y="7"/>
                </a:cxn>
                <a:cxn ang="0">
                  <a:pos x="463" y="4"/>
                </a:cxn>
                <a:cxn ang="0">
                  <a:pos x="351" y="4"/>
                </a:cxn>
                <a:cxn ang="0">
                  <a:pos x="208" y="4"/>
                </a:cxn>
                <a:cxn ang="0">
                  <a:pos x="87" y="0"/>
                </a:cxn>
                <a:cxn ang="0">
                  <a:pos x="28" y="2"/>
                </a:cxn>
                <a:cxn ang="0">
                  <a:pos x="4" y="28"/>
                </a:cxn>
                <a:cxn ang="0">
                  <a:pos x="0" y="89"/>
                </a:cxn>
              </a:cxnLst>
              <a:rect l="0" t="0" r="r" b="b"/>
              <a:pathLst>
                <a:path w="1733" h="254">
                  <a:moveTo>
                    <a:pt x="0" y="123"/>
                  </a:moveTo>
                  <a:lnTo>
                    <a:pt x="0" y="191"/>
                  </a:lnTo>
                  <a:lnTo>
                    <a:pt x="0" y="253"/>
                  </a:lnTo>
                  <a:lnTo>
                    <a:pt x="4" y="203"/>
                  </a:lnTo>
                  <a:lnTo>
                    <a:pt x="5" y="163"/>
                  </a:lnTo>
                  <a:lnTo>
                    <a:pt x="7" y="92"/>
                  </a:lnTo>
                  <a:lnTo>
                    <a:pt x="12" y="57"/>
                  </a:lnTo>
                  <a:lnTo>
                    <a:pt x="22" y="46"/>
                  </a:lnTo>
                  <a:lnTo>
                    <a:pt x="48" y="38"/>
                  </a:lnTo>
                  <a:lnTo>
                    <a:pt x="82" y="40"/>
                  </a:lnTo>
                  <a:lnTo>
                    <a:pt x="162" y="40"/>
                  </a:lnTo>
                  <a:lnTo>
                    <a:pt x="198" y="46"/>
                  </a:lnTo>
                  <a:lnTo>
                    <a:pt x="249" y="40"/>
                  </a:lnTo>
                  <a:lnTo>
                    <a:pt x="308" y="44"/>
                  </a:lnTo>
                  <a:lnTo>
                    <a:pt x="351" y="42"/>
                  </a:lnTo>
                  <a:lnTo>
                    <a:pt x="437" y="46"/>
                  </a:lnTo>
                  <a:lnTo>
                    <a:pt x="467" y="46"/>
                  </a:lnTo>
                  <a:lnTo>
                    <a:pt x="525" y="40"/>
                  </a:lnTo>
                  <a:lnTo>
                    <a:pt x="544" y="48"/>
                  </a:lnTo>
                  <a:lnTo>
                    <a:pt x="598" y="40"/>
                  </a:lnTo>
                  <a:lnTo>
                    <a:pt x="680" y="46"/>
                  </a:lnTo>
                  <a:lnTo>
                    <a:pt x="708" y="53"/>
                  </a:lnTo>
                  <a:lnTo>
                    <a:pt x="751" y="46"/>
                  </a:lnTo>
                  <a:lnTo>
                    <a:pt x="788" y="55"/>
                  </a:lnTo>
                  <a:lnTo>
                    <a:pt x="818" y="55"/>
                  </a:lnTo>
                  <a:lnTo>
                    <a:pt x="878" y="46"/>
                  </a:lnTo>
                  <a:lnTo>
                    <a:pt x="935" y="53"/>
                  </a:lnTo>
                  <a:lnTo>
                    <a:pt x="986" y="63"/>
                  </a:lnTo>
                  <a:lnTo>
                    <a:pt x="1002" y="65"/>
                  </a:lnTo>
                  <a:lnTo>
                    <a:pt x="1071" y="59"/>
                  </a:lnTo>
                  <a:lnTo>
                    <a:pt x="1135" y="54"/>
                  </a:lnTo>
                  <a:lnTo>
                    <a:pt x="1150" y="51"/>
                  </a:lnTo>
                  <a:lnTo>
                    <a:pt x="1174" y="53"/>
                  </a:lnTo>
                  <a:lnTo>
                    <a:pt x="1241" y="56"/>
                  </a:lnTo>
                  <a:lnTo>
                    <a:pt x="1292" y="48"/>
                  </a:lnTo>
                  <a:lnTo>
                    <a:pt x="1319" y="51"/>
                  </a:lnTo>
                  <a:lnTo>
                    <a:pt x="1360" y="53"/>
                  </a:lnTo>
                  <a:lnTo>
                    <a:pt x="1395" y="46"/>
                  </a:lnTo>
                  <a:lnTo>
                    <a:pt x="1418" y="40"/>
                  </a:lnTo>
                  <a:lnTo>
                    <a:pt x="1449" y="50"/>
                  </a:lnTo>
                  <a:lnTo>
                    <a:pt x="1514" y="53"/>
                  </a:lnTo>
                  <a:lnTo>
                    <a:pt x="1557" y="40"/>
                  </a:lnTo>
                  <a:lnTo>
                    <a:pt x="1620" y="53"/>
                  </a:lnTo>
                  <a:lnTo>
                    <a:pt x="1665" y="53"/>
                  </a:lnTo>
                  <a:lnTo>
                    <a:pt x="1688" y="53"/>
                  </a:lnTo>
                  <a:lnTo>
                    <a:pt x="1703" y="74"/>
                  </a:lnTo>
                  <a:lnTo>
                    <a:pt x="1713" y="85"/>
                  </a:lnTo>
                  <a:lnTo>
                    <a:pt x="1721" y="107"/>
                  </a:lnTo>
                  <a:lnTo>
                    <a:pt x="1727" y="145"/>
                  </a:lnTo>
                  <a:lnTo>
                    <a:pt x="1732" y="196"/>
                  </a:lnTo>
                  <a:lnTo>
                    <a:pt x="1732" y="92"/>
                  </a:lnTo>
                  <a:lnTo>
                    <a:pt x="1732" y="65"/>
                  </a:lnTo>
                  <a:lnTo>
                    <a:pt x="1729" y="47"/>
                  </a:lnTo>
                  <a:lnTo>
                    <a:pt x="1725" y="26"/>
                  </a:lnTo>
                  <a:lnTo>
                    <a:pt x="1700" y="12"/>
                  </a:lnTo>
                  <a:lnTo>
                    <a:pt x="1606" y="9"/>
                  </a:lnTo>
                  <a:lnTo>
                    <a:pt x="1584" y="2"/>
                  </a:lnTo>
                  <a:lnTo>
                    <a:pt x="1510" y="2"/>
                  </a:lnTo>
                  <a:lnTo>
                    <a:pt x="1488" y="5"/>
                  </a:lnTo>
                  <a:lnTo>
                    <a:pt x="1443" y="6"/>
                  </a:lnTo>
                  <a:lnTo>
                    <a:pt x="1410" y="3"/>
                  </a:lnTo>
                  <a:lnTo>
                    <a:pt x="1349" y="13"/>
                  </a:lnTo>
                  <a:lnTo>
                    <a:pt x="1222" y="6"/>
                  </a:lnTo>
                  <a:lnTo>
                    <a:pt x="1182" y="9"/>
                  </a:lnTo>
                  <a:lnTo>
                    <a:pt x="1112" y="15"/>
                  </a:lnTo>
                  <a:lnTo>
                    <a:pt x="1067" y="10"/>
                  </a:lnTo>
                  <a:lnTo>
                    <a:pt x="1022" y="9"/>
                  </a:lnTo>
                  <a:lnTo>
                    <a:pt x="986" y="9"/>
                  </a:lnTo>
                  <a:lnTo>
                    <a:pt x="947" y="14"/>
                  </a:lnTo>
                  <a:lnTo>
                    <a:pt x="923" y="7"/>
                  </a:lnTo>
                  <a:lnTo>
                    <a:pt x="839" y="9"/>
                  </a:lnTo>
                  <a:lnTo>
                    <a:pt x="813" y="9"/>
                  </a:lnTo>
                  <a:lnTo>
                    <a:pt x="769" y="7"/>
                  </a:lnTo>
                  <a:lnTo>
                    <a:pt x="681" y="10"/>
                  </a:lnTo>
                  <a:lnTo>
                    <a:pt x="603" y="7"/>
                  </a:lnTo>
                  <a:lnTo>
                    <a:pt x="531" y="7"/>
                  </a:lnTo>
                  <a:lnTo>
                    <a:pt x="496" y="9"/>
                  </a:lnTo>
                  <a:lnTo>
                    <a:pt x="463" y="4"/>
                  </a:lnTo>
                  <a:lnTo>
                    <a:pt x="435" y="4"/>
                  </a:lnTo>
                  <a:lnTo>
                    <a:pt x="351" y="4"/>
                  </a:lnTo>
                  <a:lnTo>
                    <a:pt x="253" y="7"/>
                  </a:lnTo>
                  <a:lnTo>
                    <a:pt x="208" y="4"/>
                  </a:lnTo>
                  <a:lnTo>
                    <a:pt x="155" y="7"/>
                  </a:lnTo>
                  <a:lnTo>
                    <a:pt x="87" y="0"/>
                  </a:lnTo>
                  <a:lnTo>
                    <a:pt x="45" y="0"/>
                  </a:lnTo>
                  <a:lnTo>
                    <a:pt x="28" y="2"/>
                  </a:lnTo>
                  <a:lnTo>
                    <a:pt x="15" y="9"/>
                  </a:lnTo>
                  <a:lnTo>
                    <a:pt x="4" y="28"/>
                  </a:lnTo>
                  <a:lnTo>
                    <a:pt x="0" y="58"/>
                  </a:lnTo>
                  <a:lnTo>
                    <a:pt x="0" y="89"/>
                  </a:lnTo>
                  <a:lnTo>
                    <a:pt x="0" y="123"/>
                  </a:lnTo>
                </a:path>
              </a:pathLst>
            </a:custGeom>
            <a:solidFill>
              <a:srgbClr val="FFFFFF"/>
            </a:solidFill>
            <a:ln w="9525">
              <a:noFill/>
              <a:round/>
              <a:headEnd type="none" w="sm" len="sm"/>
              <a:tailEnd type="none" w="sm" len="sm"/>
            </a:ln>
            <a:effectLst/>
          </p:spPr>
          <p:txBody>
            <a:bodyPr/>
            <a:lstStyle/>
            <a:p>
              <a:pPr>
                <a:defRPr/>
              </a:pPr>
              <a:endParaRPr lang="en-US"/>
            </a:p>
          </p:txBody>
        </p:sp>
        <p:sp>
          <p:nvSpPr>
            <p:cNvPr id="23" name="Freeform 21"/>
            <p:cNvSpPr>
              <a:spLocks/>
            </p:cNvSpPr>
            <p:nvPr/>
          </p:nvSpPr>
          <p:spPr bwMode="auto">
            <a:xfrm>
              <a:off x="3946" y="556"/>
              <a:ext cx="1733" cy="103"/>
            </a:xfrm>
            <a:custGeom>
              <a:avLst/>
              <a:gdLst/>
              <a:ahLst/>
              <a:cxnLst>
                <a:cxn ang="0">
                  <a:pos x="0" y="24"/>
                </a:cxn>
                <a:cxn ang="0">
                  <a:pos x="4" y="20"/>
                </a:cxn>
                <a:cxn ang="0">
                  <a:pos x="6" y="65"/>
                </a:cxn>
                <a:cxn ang="0">
                  <a:pos x="22" y="83"/>
                </a:cxn>
                <a:cxn ang="0">
                  <a:pos x="48" y="78"/>
                </a:cxn>
                <a:cxn ang="0">
                  <a:pos x="90" y="78"/>
                </a:cxn>
                <a:cxn ang="0">
                  <a:pos x="132" y="80"/>
                </a:cxn>
                <a:cxn ang="0">
                  <a:pos x="156" y="82"/>
                </a:cxn>
                <a:cxn ang="0">
                  <a:pos x="202" y="77"/>
                </a:cxn>
                <a:cxn ang="0">
                  <a:pos x="266" y="82"/>
                </a:cxn>
                <a:cxn ang="0">
                  <a:pos x="336" y="82"/>
                </a:cxn>
                <a:cxn ang="0">
                  <a:pos x="390" y="85"/>
                </a:cxn>
                <a:cxn ang="0">
                  <a:pos x="421" y="83"/>
                </a:cxn>
                <a:cxn ang="0">
                  <a:pos x="525" y="85"/>
                </a:cxn>
                <a:cxn ang="0">
                  <a:pos x="590" y="78"/>
                </a:cxn>
                <a:cxn ang="0">
                  <a:pos x="656" y="80"/>
                </a:cxn>
                <a:cxn ang="0">
                  <a:pos x="708" y="80"/>
                </a:cxn>
                <a:cxn ang="0">
                  <a:pos x="788" y="79"/>
                </a:cxn>
                <a:cxn ang="0">
                  <a:pos x="850" y="74"/>
                </a:cxn>
                <a:cxn ang="0">
                  <a:pos x="942" y="75"/>
                </a:cxn>
                <a:cxn ang="0">
                  <a:pos x="1055" y="78"/>
                </a:cxn>
                <a:cxn ang="0">
                  <a:pos x="1121" y="74"/>
                </a:cxn>
                <a:cxn ang="0">
                  <a:pos x="1150" y="81"/>
                </a:cxn>
                <a:cxn ang="0">
                  <a:pos x="1237" y="81"/>
                </a:cxn>
                <a:cxn ang="0">
                  <a:pos x="1308" y="81"/>
                </a:cxn>
                <a:cxn ang="0">
                  <a:pos x="1332" y="77"/>
                </a:cxn>
                <a:cxn ang="0">
                  <a:pos x="1373" y="82"/>
                </a:cxn>
                <a:cxn ang="0">
                  <a:pos x="1394" y="83"/>
                </a:cxn>
                <a:cxn ang="0">
                  <a:pos x="1451" y="82"/>
                </a:cxn>
                <a:cxn ang="0">
                  <a:pos x="1499" y="80"/>
                </a:cxn>
                <a:cxn ang="0">
                  <a:pos x="1578" y="76"/>
                </a:cxn>
                <a:cxn ang="0">
                  <a:pos x="1687" y="75"/>
                </a:cxn>
                <a:cxn ang="0">
                  <a:pos x="1713" y="67"/>
                </a:cxn>
                <a:cxn ang="0">
                  <a:pos x="1727" y="43"/>
                </a:cxn>
                <a:cxn ang="0">
                  <a:pos x="1732" y="65"/>
                </a:cxn>
                <a:cxn ang="0">
                  <a:pos x="1730" y="82"/>
                </a:cxn>
                <a:cxn ang="0">
                  <a:pos x="1716" y="98"/>
                </a:cxn>
                <a:cxn ang="0">
                  <a:pos x="1606" y="98"/>
                </a:cxn>
                <a:cxn ang="0">
                  <a:pos x="1510" y="100"/>
                </a:cxn>
                <a:cxn ang="0">
                  <a:pos x="1466" y="102"/>
                </a:cxn>
                <a:cxn ang="0">
                  <a:pos x="1416" y="102"/>
                </a:cxn>
                <a:cxn ang="0">
                  <a:pos x="1325" y="96"/>
                </a:cxn>
                <a:cxn ang="0">
                  <a:pos x="1216" y="95"/>
                </a:cxn>
                <a:cxn ang="0">
                  <a:pos x="1125" y="97"/>
                </a:cxn>
                <a:cxn ang="0">
                  <a:pos x="1067" y="97"/>
                </a:cxn>
                <a:cxn ang="0">
                  <a:pos x="1022" y="98"/>
                </a:cxn>
                <a:cxn ang="0">
                  <a:pos x="987" y="100"/>
                </a:cxn>
                <a:cxn ang="0">
                  <a:pos x="947" y="96"/>
                </a:cxn>
                <a:cxn ang="0">
                  <a:pos x="901" y="100"/>
                </a:cxn>
                <a:cxn ang="0">
                  <a:pos x="839" y="100"/>
                </a:cxn>
                <a:cxn ang="0">
                  <a:pos x="791" y="98"/>
                </a:cxn>
                <a:cxn ang="0">
                  <a:pos x="720" y="102"/>
                </a:cxn>
                <a:cxn ang="0">
                  <a:pos x="638" y="102"/>
                </a:cxn>
                <a:cxn ang="0">
                  <a:pos x="563" y="102"/>
                </a:cxn>
                <a:cxn ang="0">
                  <a:pos x="496" y="98"/>
                </a:cxn>
                <a:cxn ang="0">
                  <a:pos x="435" y="100"/>
                </a:cxn>
                <a:cxn ang="0">
                  <a:pos x="326" y="100"/>
                </a:cxn>
                <a:cxn ang="0">
                  <a:pos x="208" y="100"/>
                </a:cxn>
                <a:cxn ang="0">
                  <a:pos x="15" y="98"/>
                </a:cxn>
                <a:cxn ang="0">
                  <a:pos x="0" y="78"/>
                </a:cxn>
                <a:cxn ang="0">
                  <a:pos x="0" y="52"/>
                </a:cxn>
              </a:cxnLst>
              <a:rect l="0" t="0" r="r" b="b"/>
              <a:pathLst>
                <a:path w="1733" h="103">
                  <a:moveTo>
                    <a:pt x="0" y="52"/>
                  </a:moveTo>
                  <a:lnTo>
                    <a:pt x="0" y="24"/>
                  </a:lnTo>
                  <a:lnTo>
                    <a:pt x="0" y="0"/>
                  </a:lnTo>
                  <a:lnTo>
                    <a:pt x="4" y="20"/>
                  </a:lnTo>
                  <a:lnTo>
                    <a:pt x="5" y="36"/>
                  </a:lnTo>
                  <a:lnTo>
                    <a:pt x="6" y="65"/>
                  </a:lnTo>
                  <a:lnTo>
                    <a:pt x="12" y="78"/>
                  </a:lnTo>
                  <a:lnTo>
                    <a:pt x="22" y="83"/>
                  </a:lnTo>
                  <a:lnTo>
                    <a:pt x="33" y="80"/>
                  </a:lnTo>
                  <a:lnTo>
                    <a:pt x="48" y="78"/>
                  </a:lnTo>
                  <a:lnTo>
                    <a:pt x="74" y="77"/>
                  </a:lnTo>
                  <a:lnTo>
                    <a:pt x="90" y="78"/>
                  </a:lnTo>
                  <a:lnTo>
                    <a:pt x="103" y="78"/>
                  </a:lnTo>
                  <a:lnTo>
                    <a:pt x="132" y="80"/>
                  </a:lnTo>
                  <a:lnTo>
                    <a:pt x="143" y="81"/>
                  </a:lnTo>
                  <a:lnTo>
                    <a:pt x="156" y="82"/>
                  </a:lnTo>
                  <a:lnTo>
                    <a:pt x="178" y="78"/>
                  </a:lnTo>
                  <a:lnTo>
                    <a:pt x="202" y="77"/>
                  </a:lnTo>
                  <a:lnTo>
                    <a:pt x="231" y="76"/>
                  </a:lnTo>
                  <a:lnTo>
                    <a:pt x="266" y="82"/>
                  </a:lnTo>
                  <a:lnTo>
                    <a:pt x="311" y="85"/>
                  </a:lnTo>
                  <a:lnTo>
                    <a:pt x="336" y="82"/>
                  </a:lnTo>
                  <a:lnTo>
                    <a:pt x="351" y="85"/>
                  </a:lnTo>
                  <a:lnTo>
                    <a:pt x="390" y="85"/>
                  </a:lnTo>
                  <a:lnTo>
                    <a:pt x="404" y="80"/>
                  </a:lnTo>
                  <a:lnTo>
                    <a:pt x="421" y="83"/>
                  </a:lnTo>
                  <a:lnTo>
                    <a:pt x="467" y="83"/>
                  </a:lnTo>
                  <a:lnTo>
                    <a:pt x="525" y="85"/>
                  </a:lnTo>
                  <a:lnTo>
                    <a:pt x="545" y="82"/>
                  </a:lnTo>
                  <a:lnTo>
                    <a:pt x="590" y="78"/>
                  </a:lnTo>
                  <a:lnTo>
                    <a:pt x="620" y="77"/>
                  </a:lnTo>
                  <a:lnTo>
                    <a:pt x="656" y="80"/>
                  </a:lnTo>
                  <a:lnTo>
                    <a:pt x="680" y="83"/>
                  </a:lnTo>
                  <a:lnTo>
                    <a:pt x="708" y="80"/>
                  </a:lnTo>
                  <a:lnTo>
                    <a:pt x="757" y="83"/>
                  </a:lnTo>
                  <a:lnTo>
                    <a:pt x="788" y="79"/>
                  </a:lnTo>
                  <a:lnTo>
                    <a:pt x="818" y="79"/>
                  </a:lnTo>
                  <a:lnTo>
                    <a:pt x="850" y="74"/>
                  </a:lnTo>
                  <a:lnTo>
                    <a:pt x="890" y="80"/>
                  </a:lnTo>
                  <a:lnTo>
                    <a:pt x="942" y="75"/>
                  </a:lnTo>
                  <a:lnTo>
                    <a:pt x="1002" y="75"/>
                  </a:lnTo>
                  <a:lnTo>
                    <a:pt x="1055" y="78"/>
                  </a:lnTo>
                  <a:lnTo>
                    <a:pt x="1086" y="73"/>
                  </a:lnTo>
                  <a:lnTo>
                    <a:pt x="1121" y="74"/>
                  </a:lnTo>
                  <a:lnTo>
                    <a:pt x="1135" y="80"/>
                  </a:lnTo>
                  <a:lnTo>
                    <a:pt x="1150" y="81"/>
                  </a:lnTo>
                  <a:lnTo>
                    <a:pt x="1196" y="78"/>
                  </a:lnTo>
                  <a:lnTo>
                    <a:pt x="1237" y="81"/>
                  </a:lnTo>
                  <a:lnTo>
                    <a:pt x="1292" y="82"/>
                  </a:lnTo>
                  <a:lnTo>
                    <a:pt x="1308" y="81"/>
                  </a:lnTo>
                  <a:lnTo>
                    <a:pt x="1319" y="81"/>
                  </a:lnTo>
                  <a:lnTo>
                    <a:pt x="1332" y="77"/>
                  </a:lnTo>
                  <a:lnTo>
                    <a:pt x="1360" y="80"/>
                  </a:lnTo>
                  <a:lnTo>
                    <a:pt x="1373" y="82"/>
                  </a:lnTo>
                  <a:lnTo>
                    <a:pt x="1382" y="80"/>
                  </a:lnTo>
                  <a:lnTo>
                    <a:pt x="1394" y="83"/>
                  </a:lnTo>
                  <a:lnTo>
                    <a:pt x="1416" y="78"/>
                  </a:lnTo>
                  <a:lnTo>
                    <a:pt x="1451" y="82"/>
                  </a:lnTo>
                  <a:lnTo>
                    <a:pt x="1485" y="76"/>
                  </a:lnTo>
                  <a:lnTo>
                    <a:pt x="1499" y="80"/>
                  </a:lnTo>
                  <a:lnTo>
                    <a:pt x="1514" y="80"/>
                  </a:lnTo>
                  <a:lnTo>
                    <a:pt x="1578" y="76"/>
                  </a:lnTo>
                  <a:lnTo>
                    <a:pt x="1639" y="80"/>
                  </a:lnTo>
                  <a:lnTo>
                    <a:pt x="1687" y="75"/>
                  </a:lnTo>
                  <a:lnTo>
                    <a:pt x="1703" y="72"/>
                  </a:lnTo>
                  <a:lnTo>
                    <a:pt x="1713" y="67"/>
                  </a:lnTo>
                  <a:lnTo>
                    <a:pt x="1721" y="58"/>
                  </a:lnTo>
                  <a:lnTo>
                    <a:pt x="1727" y="43"/>
                  </a:lnTo>
                  <a:lnTo>
                    <a:pt x="1732" y="23"/>
                  </a:lnTo>
                  <a:lnTo>
                    <a:pt x="1732" y="65"/>
                  </a:lnTo>
                  <a:lnTo>
                    <a:pt x="1732" y="75"/>
                  </a:lnTo>
                  <a:lnTo>
                    <a:pt x="1730" y="82"/>
                  </a:lnTo>
                  <a:lnTo>
                    <a:pt x="1725" y="91"/>
                  </a:lnTo>
                  <a:lnTo>
                    <a:pt x="1716" y="98"/>
                  </a:lnTo>
                  <a:lnTo>
                    <a:pt x="1652" y="102"/>
                  </a:lnTo>
                  <a:lnTo>
                    <a:pt x="1606" y="98"/>
                  </a:lnTo>
                  <a:lnTo>
                    <a:pt x="1583" y="100"/>
                  </a:lnTo>
                  <a:lnTo>
                    <a:pt x="1510" y="100"/>
                  </a:lnTo>
                  <a:lnTo>
                    <a:pt x="1488" y="100"/>
                  </a:lnTo>
                  <a:lnTo>
                    <a:pt x="1466" y="102"/>
                  </a:lnTo>
                  <a:lnTo>
                    <a:pt x="1443" y="99"/>
                  </a:lnTo>
                  <a:lnTo>
                    <a:pt x="1416" y="102"/>
                  </a:lnTo>
                  <a:lnTo>
                    <a:pt x="1346" y="100"/>
                  </a:lnTo>
                  <a:lnTo>
                    <a:pt x="1325" y="96"/>
                  </a:lnTo>
                  <a:lnTo>
                    <a:pt x="1260" y="100"/>
                  </a:lnTo>
                  <a:lnTo>
                    <a:pt x="1216" y="95"/>
                  </a:lnTo>
                  <a:lnTo>
                    <a:pt x="1165" y="100"/>
                  </a:lnTo>
                  <a:lnTo>
                    <a:pt x="1125" y="97"/>
                  </a:lnTo>
                  <a:lnTo>
                    <a:pt x="1088" y="100"/>
                  </a:lnTo>
                  <a:lnTo>
                    <a:pt x="1067" y="97"/>
                  </a:lnTo>
                  <a:lnTo>
                    <a:pt x="1048" y="98"/>
                  </a:lnTo>
                  <a:lnTo>
                    <a:pt x="1022" y="98"/>
                  </a:lnTo>
                  <a:lnTo>
                    <a:pt x="1006" y="95"/>
                  </a:lnTo>
                  <a:lnTo>
                    <a:pt x="987" y="100"/>
                  </a:lnTo>
                  <a:lnTo>
                    <a:pt x="967" y="95"/>
                  </a:lnTo>
                  <a:lnTo>
                    <a:pt x="947" y="96"/>
                  </a:lnTo>
                  <a:lnTo>
                    <a:pt x="923" y="98"/>
                  </a:lnTo>
                  <a:lnTo>
                    <a:pt x="901" y="100"/>
                  </a:lnTo>
                  <a:lnTo>
                    <a:pt x="875" y="100"/>
                  </a:lnTo>
                  <a:lnTo>
                    <a:pt x="839" y="100"/>
                  </a:lnTo>
                  <a:lnTo>
                    <a:pt x="813" y="100"/>
                  </a:lnTo>
                  <a:lnTo>
                    <a:pt x="791" y="98"/>
                  </a:lnTo>
                  <a:lnTo>
                    <a:pt x="769" y="98"/>
                  </a:lnTo>
                  <a:lnTo>
                    <a:pt x="720" y="102"/>
                  </a:lnTo>
                  <a:lnTo>
                    <a:pt x="681" y="97"/>
                  </a:lnTo>
                  <a:lnTo>
                    <a:pt x="638" y="102"/>
                  </a:lnTo>
                  <a:lnTo>
                    <a:pt x="603" y="98"/>
                  </a:lnTo>
                  <a:lnTo>
                    <a:pt x="563" y="102"/>
                  </a:lnTo>
                  <a:lnTo>
                    <a:pt x="531" y="98"/>
                  </a:lnTo>
                  <a:lnTo>
                    <a:pt x="496" y="98"/>
                  </a:lnTo>
                  <a:lnTo>
                    <a:pt x="463" y="100"/>
                  </a:lnTo>
                  <a:lnTo>
                    <a:pt x="435" y="100"/>
                  </a:lnTo>
                  <a:lnTo>
                    <a:pt x="351" y="100"/>
                  </a:lnTo>
                  <a:lnTo>
                    <a:pt x="326" y="100"/>
                  </a:lnTo>
                  <a:lnTo>
                    <a:pt x="254" y="98"/>
                  </a:lnTo>
                  <a:lnTo>
                    <a:pt x="208" y="100"/>
                  </a:lnTo>
                  <a:lnTo>
                    <a:pt x="84" y="97"/>
                  </a:lnTo>
                  <a:lnTo>
                    <a:pt x="15" y="98"/>
                  </a:lnTo>
                  <a:lnTo>
                    <a:pt x="3" y="90"/>
                  </a:lnTo>
                  <a:lnTo>
                    <a:pt x="0" y="78"/>
                  </a:lnTo>
                  <a:lnTo>
                    <a:pt x="0" y="65"/>
                  </a:lnTo>
                  <a:lnTo>
                    <a:pt x="0" y="52"/>
                  </a:lnTo>
                </a:path>
              </a:pathLst>
            </a:custGeom>
            <a:solidFill>
              <a:schemeClr val="bg1"/>
            </a:solidFill>
            <a:ln w="9525">
              <a:noFill/>
              <a:round/>
              <a:headEnd type="none" w="sm" len="sm"/>
              <a:tailEnd type="none" w="sm" len="sm"/>
            </a:ln>
            <a:effectLst/>
          </p:spPr>
          <p:txBody>
            <a:bodyPr/>
            <a:lstStyle/>
            <a:p>
              <a:pPr>
                <a:defRPr/>
              </a:pPr>
              <a:endParaRPr lang="en-US"/>
            </a:p>
          </p:txBody>
        </p:sp>
      </p:grpSp>
      <p:sp>
        <p:nvSpPr>
          <p:cNvPr id="14358" name="Rectangle 22"/>
          <p:cNvSpPr>
            <a:spLocks noGrp="1" noChangeArrowheads="1"/>
          </p:cNvSpPr>
          <p:nvPr>
            <p:ph type="ctrTitle" sz="quarter"/>
          </p:nvPr>
        </p:nvSpPr>
        <p:spPr>
          <a:xfrm>
            <a:off x="685800" y="2286000"/>
            <a:ext cx="7772400" cy="1143000"/>
          </a:xfrm>
          <a:ln w="12700" cap="sq">
            <a:headEnd type="none" w="sm" len="sm"/>
            <a:tailEnd type="none" w="sm" len="sm"/>
          </a:ln>
        </p:spPr>
        <p:txBody>
          <a:bodyPr lIns="91440" tIns="45720" rIns="91440" bIns="45720"/>
          <a:lstStyle>
            <a:lvl1pPr>
              <a:defRPr/>
            </a:lvl1pPr>
          </a:lstStyle>
          <a:p>
            <a:r>
              <a:rPr lang="en-US"/>
              <a:t>Click to edit Master title style</a:t>
            </a:r>
          </a:p>
        </p:txBody>
      </p:sp>
      <p:sp>
        <p:nvSpPr>
          <p:cNvPr id="14359" name="Rectangle 23"/>
          <p:cNvSpPr>
            <a:spLocks noGrp="1" noChangeArrowheads="1"/>
          </p:cNvSpPr>
          <p:nvPr>
            <p:ph type="subTitle" sz="quarter" idx="1"/>
          </p:nvPr>
        </p:nvSpPr>
        <p:spPr>
          <a:xfrm>
            <a:off x="1371600" y="3886200"/>
            <a:ext cx="6400800" cy="1752600"/>
          </a:xfrm>
          <a:ln w="12700" cap="sq">
            <a:headEnd type="none" w="sm" len="sm"/>
            <a:tailEnd type="none" w="sm" len="sm"/>
          </a:ln>
        </p:spPr>
        <p:txBody>
          <a:bodyPr lIns="91440" tIns="45720" rIns="91440" bIns="45720"/>
          <a:lstStyle>
            <a:lvl1pPr marL="0" indent="0" algn="ctr">
              <a:buFont typeface="Wingdings" pitchFamily="2" charset="2"/>
              <a:buNone/>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fld id="{574062BE-086B-4273-810B-9FAA98FBF197}" type="datetime3">
              <a:rPr lang="en-US"/>
              <a:pPr>
                <a:defRPr/>
              </a:pPr>
              <a:t>10 February 2013</a:t>
            </a:fld>
            <a:endParaRPr lang="en-US"/>
          </a:p>
        </p:txBody>
      </p:sp>
      <p:sp>
        <p:nvSpPr>
          <p:cNvPr id="25" name="Rectangle 25"/>
          <p:cNvSpPr>
            <a:spLocks noGrp="1" noChangeArrowheads="1"/>
          </p:cNvSpPr>
          <p:nvPr>
            <p:ph type="ftr" sz="quarter" idx="11"/>
          </p:nvPr>
        </p:nvSpPr>
        <p:spPr/>
        <p:txBody>
          <a:bodyPr/>
          <a:lstStyle>
            <a:lvl1pPr>
              <a:defRPr/>
            </a:lvl1pPr>
          </a:lstStyle>
          <a:p>
            <a:pPr>
              <a:defRPr/>
            </a:pPr>
            <a:r>
              <a:rPr lang="en-US"/>
              <a:t>Tobacco Use</a:t>
            </a:r>
          </a:p>
        </p:txBody>
      </p:sp>
      <p:sp>
        <p:nvSpPr>
          <p:cNvPr id="26" name="Rectangle 26"/>
          <p:cNvSpPr>
            <a:spLocks noGrp="1" noChangeArrowheads="1"/>
          </p:cNvSpPr>
          <p:nvPr>
            <p:ph type="sldNum" sz="quarter" idx="12"/>
          </p:nvPr>
        </p:nvSpPr>
        <p:spPr/>
        <p:txBody>
          <a:bodyPr/>
          <a:lstStyle>
            <a:lvl1pPr>
              <a:defRPr/>
            </a:lvl1pPr>
          </a:lstStyle>
          <a:p>
            <a:pPr>
              <a:defRPr/>
            </a:pPr>
            <a:fld id="{50EFAA30-B4FD-4B0E-A90F-7E5A6B204E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244F1F5C-A105-4714-BF66-85B59825DCCF}" type="datetime3">
              <a:rPr lang="en-US"/>
              <a:pPr>
                <a:defRPr/>
              </a:pPr>
              <a:t>10 February 2013</a:t>
            </a:fld>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6" name="Rectangle 26"/>
          <p:cNvSpPr>
            <a:spLocks noGrp="1" noChangeArrowheads="1"/>
          </p:cNvSpPr>
          <p:nvPr>
            <p:ph type="sldNum" sz="quarter" idx="12"/>
          </p:nvPr>
        </p:nvSpPr>
        <p:spPr>
          <a:ln/>
        </p:spPr>
        <p:txBody>
          <a:bodyPr/>
          <a:lstStyle>
            <a:lvl1pPr>
              <a:defRPr/>
            </a:lvl1pPr>
          </a:lstStyle>
          <a:p>
            <a:pPr>
              <a:defRPr/>
            </a:pPr>
            <a:fld id="{B6E77CED-1C52-45A1-A77A-A36644D2825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7200" y="889000"/>
            <a:ext cx="2224088" cy="536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4938" y="889000"/>
            <a:ext cx="6519862" cy="536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0D13FC90-449E-40AF-8F6A-BEED47025365}" type="datetime3">
              <a:rPr lang="en-US"/>
              <a:pPr>
                <a:defRPr/>
              </a:pPr>
              <a:t>10 February 2013</a:t>
            </a:fld>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6" name="Rectangle 26"/>
          <p:cNvSpPr>
            <a:spLocks noGrp="1" noChangeArrowheads="1"/>
          </p:cNvSpPr>
          <p:nvPr>
            <p:ph type="sldNum" sz="quarter" idx="12"/>
          </p:nvPr>
        </p:nvSpPr>
        <p:spPr>
          <a:ln/>
        </p:spPr>
        <p:txBody>
          <a:bodyPr/>
          <a:lstStyle>
            <a:lvl1pPr>
              <a:defRPr/>
            </a:lvl1pPr>
          </a:lstStyle>
          <a:p>
            <a:pPr>
              <a:defRPr/>
            </a:pPr>
            <a:fld id="{83CE3EBA-6F20-424B-89F6-794CFB09A58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889000"/>
            <a:ext cx="8885237" cy="11557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4938" y="2116138"/>
            <a:ext cx="4371975" cy="413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2116138"/>
            <a:ext cx="4371975" cy="199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9313" y="4259263"/>
            <a:ext cx="4371975" cy="199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4"/>
          <p:cNvSpPr>
            <a:spLocks noGrp="1" noChangeArrowheads="1"/>
          </p:cNvSpPr>
          <p:nvPr>
            <p:ph type="dt" sz="half" idx="10"/>
          </p:nvPr>
        </p:nvSpPr>
        <p:spPr>
          <a:ln/>
        </p:spPr>
        <p:txBody>
          <a:bodyPr/>
          <a:lstStyle>
            <a:lvl1pPr>
              <a:defRPr/>
            </a:lvl1pPr>
          </a:lstStyle>
          <a:p>
            <a:pPr>
              <a:defRPr/>
            </a:pPr>
            <a:fld id="{EFC4B67F-DE6C-4FF9-85D7-9799D7462F20}" type="datetime3">
              <a:rPr lang="en-US"/>
              <a:pPr>
                <a:defRPr/>
              </a:pPr>
              <a:t>10 February 2013</a:t>
            </a:fld>
            <a:endParaRPr lang="en-US"/>
          </a:p>
        </p:txBody>
      </p:sp>
      <p:sp>
        <p:nvSpPr>
          <p:cNvPr id="7"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8" name="Rectangle 26"/>
          <p:cNvSpPr>
            <a:spLocks noGrp="1" noChangeArrowheads="1"/>
          </p:cNvSpPr>
          <p:nvPr>
            <p:ph type="sldNum" sz="quarter" idx="12"/>
          </p:nvPr>
        </p:nvSpPr>
        <p:spPr>
          <a:ln/>
        </p:spPr>
        <p:txBody>
          <a:bodyPr/>
          <a:lstStyle>
            <a:lvl1pPr>
              <a:defRPr/>
            </a:lvl1pPr>
          </a:lstStyle>
          <a:p>
            <a:pPr>
              <a:defRPr/>
            </a:pPr>
            <a:fld id="{C4D935C7-4140-4EF9-B341-2DBF4A8F6C3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4938" y="889000"/>
            <a:ext cx="8885237" cy="1155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4938" y="2116138"/>
            <a:ext cx="4371975" cy="413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59313" y="2116138"/>
            <a:ext cx="4371975" cy="4135437"/>
          </a:xfrm>
        </p:spPr>
        <p:txBody>
          <a:bodyPr/>
          <a:lstStyle/>
          <a:p>
            <a:pPr lvl="0"/>
            <a:endParaRPr lang="en-US" noProof="0" smtClean="0"/>
          </a:p>
        </p:txBody>
      </p:sp>
      <p:sp>
        <p:nvSpPr>
          <p:cNvPr id="5" name="Rectangle 24"/>
          <p:cNvSpPr>
            <a:spLocks noGrp="1" noChangeArrowheads="1"/>
          </p:cNvSpPr>
          <p:nvPr>
            <p:ph type="dt" sz="half" idx="10"/>
          </p:nvPr>
        </p:nvSpPr>
        <p:spPr>
          <a:ln/>
        </p:spPr>
        <p:txBody>
          <a:bodyPr/>
          <a:lstStyle>
            <a:lvl1pPr>
              <a:defRPr/>
            </a:lvl1pPr>
          </a:lstStyle>
          <a:p>
            <a:pPr>
              <a:defRPr/>
            </a:pPr>
            <a:fld id="{F9AD2524-09AE-4B67-8E7E-FBAB3751207E}" type="datetime3">
              <a:rPr lang="en-US"/>
              <a:pPr>
                <a:defRPr/>
              </a:pPr>
              <a:t>10 February 2013</a:t>
            </a:fld>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7" name="Rectangle 26"/>
          <p:cNvSpPr>
            <a:spLocks noGrp="1" noChangeArrowheads="1"/>
          </p:cNvSpPr>
          <p:nvPr>
            <p:ph type="sldNum" sz="quarter" idx="12"/>
          </p:nvPr>
        </p:nvSpPr>
        <p:spPr>
          <a:ln/>
        </p:spPr>
        <p:txBody>
          <a:bodyPr/>
          <a:lstStyle>
            <a:lvl1pPr>
              <a:defRPr/>
            </a:lvl1pPr>
          </a:lstStyle>
          <a:p>
            <a:pPr>
              <a:defRPr/>
            </a:pPr>
            <a:fld id="{9FFEBB29-745F-486C-8C4F-3C4FABA3CB5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4938" y="889000"/>
            <a:ext cx="8885237" cy="11557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34938" y="2116138"/>
            <a:ext cx="4371975" cy="199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2116138"/>
            <a:ext cx="4371975" cy="199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34938" y="4259263"/>
            <a:ext cx="4371975" cy="199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9313" y="4259263"/>
            <a:ext cx="4371975" cy="199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fld id="{A543CD1C-9E65-4795-AA88-E4F770C5E367}" type="datetime3">
              <a:rPr lang="en-US"/>
              <a:pPr>
                <a:defRPr/>
              </a:pPr>
              <a:t>10 February 2013</a:t>
            </a:fld>
            <a:endParaRPr lang="en-US"/>
          </a:p>
        </p:txBody>
      </p:sp>
      <p:sp>
        <p:nvSpPr>
          <p:cNvPr id="8"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9" name="Rectangle 26"/>
          <p:cNvSpPr>
            <a:spLocks noGrp="1" noChangeArrowheads="1"/>
          </p:cNvSpPr>
          <p:nvPr>
            <p:ph type="sldNum" sz="quarter" idx="12"/>
          </p:nvPr>
        </p:nvSpPr>
        <p:spPr>
          <a:ln/>
        </p:spPr>
        <p:txBody>
          <a:bodyPr/>
          <a:lstStyle>
            <a:lvl1pPr>
              <a:defRPr/>
            </a:lvl1pPr>
          </a:lstStyle>
          <a:p>
            <a:pPr>
              <a:defRPr/>
            </a:pPr>
            <a:fld id="{3E80278D-FA1C-4D8E-BB99-802F29F887F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4938" y="889000"/>
            <a:ext cx="8896350" cy="5362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fld id="{76C45BD6-3C3C-4ABD-8CD1-3AE0D805425D}" type="datetime3">
              <a:rPr lang="en-US"/>
              <a:pPr>
                <a:defRPr/>
              </a:pPr>
              <a:t>10 February 2013</a:t>
            </a:fld>
            <a:endParaRPr lang="en-US"/>
          </a:p>
        </p:txBody>
      </p:sp>
      <p:sp>
        <p:nvSpPr>
          <p:cNvPr id="4"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5" name="Rectangle 26"/>
          <p:cNvSpPr>
            <a:spLocks noGrp="1" noChangeArrowheads="1"/>
          </p:cNvSpPr>
          <p:nvPr>
            <p:ph type="sldNum" sz="quarter" idx="12"/>
          </p:nvPr>
        </p:nvSpPr>
        <p:spPr>
          <a:ln/>
        </p:spPr>
        <p:txBody>
          <a:bodyPr/>
          <a:lstStyle>
            <a:lvl1pPr>
              <a:defRPr/>
            </a:lvl1pPr>
          </a:lstStyle>
          <a:p>
            <a:pPr>
              <a:defRPr/>
            </a:pPr>
            <a:fld id="{72070454-D89F-4EA2-8B2C-878FF2393D3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4938" y="889000"/>
            <a:ext cx="8885237" cy="1155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4938" y="2116138"/>
            <a:ext cx="4371975" cy="413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59313" y="2116138"/>
            <a:ext cx="4371975" cy="4135437"/>
          </a:xfrm>
        </p:spPr>
        <p:txBody>
          <a:bodyPr/>
          <a:lstStyle/>
          <a:p>
            <a:pPr lvl="0"/>
            <a:endParaRPr lang="en-US" noProof="0" smtClean="0"/>
          </a:p>
        </p:txBody>
      </p:sp>
      <p:sp>
        <p:nvSpPr>
          <p:cNvPr id="5" name="Rectangle 24"/>
          <p:cNvSpPr>
            <a:spLocks noGrp="1" noChangeArrowheads="1"/>
          </p:cNvSpPr>
          <p:nvPr>
            <p:ph type="dt" sz="half" idx="10"/>
          </p:nvPr>
        </p:nvSpPr>
        <p:spPr>
          <a:ln/>
        </p:spPr>
        <p:txBody>
          <a:bodyPr/>
          <a:lstStyle>
            <a:lvl1pPr>
              <a:defRPr/>
            </a:lvl1pPr>
          </a:lstStyle>
          <a:p>
            <a:pPr>
              <a:defRPr/>
            </a:pPr>
            <a:fld id="{350B53A1-73B8-446B-9AD2-FC298CFDDF9B}" type="datetime3">
              <a:rPr lang="en-US"/>
              <a:pPr>
                <a:defRPr/>
              </a:pPr>
              <a:t>10 February 2013</a:t>
            </a:fld>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7" name="Rectangle 26"/>
          <p:cNvSpPr>
            <a:spLocks noGrp="1" noChangeArrowheads="1"/>
          </p:cNvSpPr>
          <p:nvPr>
            <p:ph type="sldNum" sz="quarter" idx="12"/>
          </p:nvPr>
        </p:nvSpPr>
        <p:spPr>
          <a:ln/>
        </p:spPr>
        <p:txBody>
          <a:bodyPr/>
          <a:lstStyle>
            <a:lvl1pPr>
              <a:defRPr/>
            </a:lvl1pPr>
          </a:lstStyle>
          <a:p>
            <a:pPr>
              <a:defRPr/>
            </a:pPr>
            <a:fld id="{F7EA65BF-AE87-46FA-8D0C-5B964B3054F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5" name="TextBox 1"/>
          <p:cNvSpPr txBox="1">
            <a:spLocks noChangeArrowheads="1"/>
          </p:cNvSpPr>
          <p:nvPr userDrawn="1"/>
        </p:nvSpPr>
        <p:spPr bwMode="auto">
          <a:xfrm>
            <a:off x="228600" y="6477000"/>
            <a:ext cx="1295400" cy="276225"/>
          </a:xfrm>
          <a:prstGeom prst="rect">
            <a:avLst/>
          </a:prstGeom>
          <a:noFill/>
          <a:ln w="9525">
            <a:noFill/>
            <a:miter lim="800000"/>
            <a:headEnd/>
            <a:tailEnd/>
          </a:ln>
        </p:spPr>
        <p:txBody>
          <a:bodyPr>
            <a:spAutoFit/>
          </a:bodyPr>
          <a:lstStyle/>
          <a:p>
            <a:fld id="{7F098A6E-83F7-4E42-B08E-8D6DF6B34DDF}" type="slidenum">
              <a:rPr lang="en-US" sz="1200"/>
              <a:pPr/>
              <a:t>‹#›</a:t>
            </a:fld>
            <a:endParaRPr lang="en-US" sz="1200"/>
          </a:p>
        </p:txBody>
      </p:sp>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9C9AB9D5-8666-45A7-8DC6-223485A28180}" type="datetime3">
              <a:rPr lang="en-US"/>
              <a:pPr>
                <a:defRPr/>
              </a:pPr>
              <a:t>10 February 2013</a:t>
            </a:fld>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6" name="Rectangle 26"/>
          <p:cNvSpPr>
            <a:spLocks noGrp="1" noChangeArrowheads="1"/>
          </p:cNvSpPr>
          <p:nvPr>
            <p:ph type="sldNum" sz="quarter" idx="12"/>
          </p:nvPr>
        </p:nvSpPr>
        <p:spPr>
          <a:ln/>
        </p:spPr>
        <p:txBody>
          <a:bodyPr/>
          <a:lstStyle>
            <a:lvl1pPr>
              <a:defRPr/>
            </a:lvl1pPr>
          </a:lstStyle>
          <a:p>
            <a:pPr>
              <a:defRPr/>
            </a:pPr>
            <a:fld id="{07E12AF9-2C70-44B2-93C9-F33BEDE7F48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fld id="{9700DD7C-F475-4B51-BB7F-2DC5B9225709}" type="datetime3">
              <a:rPr lang="en-US"/>
              <a:pPr>
                <a:defRPr/>
              </a:pPr>
              <a:t>10 February 2013</a:t>
            </a:fld>
            <a:endParaRPr lang="en-US"/>
          </a:p>
        </p:txBody>
      </p:sp>
      <p:sp>
        <p:nvSpPr>
          <p:cNvPr id="5"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6" name="Rectangle 26"/>
          <p:cNvSpPr>
            <a:spLocks noGrp="1" noChangeArrowheads="1"/>
          </p:cNvSpPr>
          <p:nvPr>
            <p:ph type="sldNum" sz="quarter" idx="12"/>
          </p:nvPr>
        </p:nvSpPr>
        <p:spPr>
          <a:ln/>
        </p:spPr>
        <p:txBody>
          <a:bodyPr/>
          <a:lstStyle>
            <a:lvl1pPr>
              <a:defRPr/>
            </a:lvl1pPr>
          </a:lstStyle>
          <a:p>
            <a:pPr>
              <a:defRPr/>
            </a:pPr>
            <a:fld id="{ADA92E94-807C-435F-ADF9-0B72E2B2399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4938"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2116138"/>
            <a:ext cx="4371975"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fld id="{A01374AE-3268-4925-B713-422E5A3D6D31}" type="datetime3">
              <a:rPr lang="en-US"/>
              <a:pPr>
                <a:defRPr/>
              </a:pPr>
              <a:t>10 February 2013</a:t>
            </a:fld>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7" name="Rectangle 26"/>
          <p:cNvSpPr>
            <a:spLocks noGrp="1" noChangeArrowheads="1"/>
          </p:cNvSpPr>
          <p:nvPr>
            <p:ph type="sldNum" sz="quarter" idx="12"/>
          </p:nvPr>
        </p:nvSpPr>
        <p:spPr>
          <a:ln/>
        </p:spPr>
        <p:txBody>
          <a:bodyPr/>
          <a:lstStyle>
            <a:lvl1pPr>
              <a:defRPr/>
            </a:lvl1pPr>
          </a:lstStyle>
          <a:p>
            <a:pPr>
              <a:defRPr/>
            </a:pPr>
            <a:fld id="{120CE7A6-8CDB-4F42-85A1-E590B601D42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fld id="{D6066F18-4499-4BF7-AD51-9DF7E85AB985}" type="datetime3">
              <a:rPr lang="en-US"/>
              <a:pPr>
                <a:defRPr/>
              </a:pPr>
              <a:t>10 February 2013</a:t>
            </a:fld>
            <a:endParaRPr lang="en-US"/>
          </a:p>
        </p:txBody>
      </p:sp>
      <p:sp>
        <p:nvSpPr>
          <p:cNvPr id="8"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9" name="Rectangle 26"/>
          <p:cNvSpPr>
            <a:spLocks noGrp="1" noChangeArrowheads="1"/>
          </p:cNvSpPr>
          <p:nvPr>
            <p:ph type="sldNum" sz="quarter" idx="12"/>
          </p:nvPr>
        </p:nvSpPr>
        <p:spPr>
          <a:ln/>
        </p:spPr>
        <p:txBody>
          <a:bodyPr/>
          <a:lstStyle>
            <a:lvl1pPr>
              <a:defRPr/>
            </a:lvl1pPr>
          </a:lstStyle>
          <a:p>
            <a:pPr>
              <a:defRPr/>
            </a:pPr>
            <a:fld id="{6E091905-F957-4F0F-AB9B-05D85898EDA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fld id="{FBD3C392-957A-4AF2-AA39-DAD888CC72C5}" type="datetime3">
              <a:rPr lang="en-US"/>
              <a:pPr>
                <a:defRPr/>
              </a:pPr>
              <a:t>10 February 2013</a:t>
            </a:fld>
            <a:endParaRPr lang="en-US"/>
          </a:p>
        </p:txBody>
      </p:sp>
      <p:sp>
        <p:nvSpPr>
          <p:cNvPr id="4"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5" name="Rectangle 26"/>
          <p:cNvSpPr>
            <a:spLocks noGrp="1" noChangeArrowheads="1"/>
          </p:cNvSpPr>
          <p:nvPr>
            <p:ph type="sldNum" sz="quarter" idx="12"/>
          </p:nvPr>
        </p:nvSpPr>
        <p:spPr>
          <a:ln/>
        </p:spPr>
        <p:txBody>
          <a:bodyPr/>
          <a:lstStyle>
            <a:lvl1pPr>
              <a:defRPr/>
            </a:lvl1pPr>
          </a:lstStyle>
          <a:p>
            <a:pPr>
              <a:defRPr/>
            </a:pPr>
            <a:fld id="{B5D1B9B1-FF18-4ECB-9719-D9C9165D11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419E7E1E-475B-49E3-9491-EEB0ECAE3B25}" type="datetime3">
              <a:rPr lang="en-US"/>
              <a:pPr>
                <a:defRPr/>
              </a:pPr>
              <a:t>10 February 2013</a:t>
            </a:fld>
            <a:endParaRPr lang="en-US"/>
          </a:p>
        </p:txBody>
      </p:sp>
      <p:sp>
        <p:nvSpPr>
          <p:cNvPr id="3"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4" name="Rectangle 26"/>
          <p:cNvSpPr>
            <a:spLocks noGrp="1" noChangeArrowheads="1"/>
          </p:cNvSpPr>
          <p:nvPr>
            <p:ph type="sldNum" sz="quarter" idx="12"/>
          </p:nvPr>
        </p:nvSpPr>
        <p:spPr>
          <a:ln/>
        </p:spPr>
        <p:txBody>
          <a:bodyPr/>
          <a:lstStyle>
            <a:lvl1pPr>
              <a:defRPr/>
            </a:lvl1pPr>
          </a:lstStyle>
          <a:p>
            <a:pPr>
              <a:defRPr/>
            </a:pPr>
            <a:fld id="{7D9A9AE4-6850-402F-804E-29E2B08128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10C557AF-BD31-4D70-98F0-12D836867970}" type="datetime3">
              <a:rPr lang="en-US"/>
              <a:pPr>
                <a:defRPr/>
              </a:pPr>
              <a:t>10 February 2013</a:t>
            </a:fld>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7" name="Rectangle 26"/>
          <p:cNvSpPr>
            <a:spLocks noGrp="1" noChangeArrowheads="1"/>
          </p:cNvSpPr>
          <p:nvPr>
            <p:ph type="sldNum" sz="quarter" idx="12"/>
          </p:nvPr>
        </p:nvSpPr>
        <p:spPr>
          <a:ln/>
        </p:spPr>
        <p:txBody>
          <a:bodyPr/>
          <a:lstStyle>
            <a:lvl1pPr>
              <a:defRPr/>
            </a:lvl1pPr>
          </a:lstStyle>
          <a:p>
            <a:pPr>
              <a:defRPr/>
            </a:pPr>
            <a:fld id="{AFC0BFA2-24D3-4D94-9B40-C8180F401EB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DD132169-B83C-4323-B32C-DE6E01123D30}" type="datetime3">
              <a:rPr lang="en-US"/>
              <a:pPr>
                <a:defRPr/>
              </a:pPr>
              <a:t>10 February 2013</a:t>
            </a:fld>
            <a:endParaRPr lang="en-US"/>
          </a:p>
        </p:txBody>
      </p:sp>
      <p:sp>
        <p:nvSpPr>
          <p:cNvPr id="6" name="Rectangle 25"/>
          <p:cNvSpPr>
            <a:spLocks noGrp="1" noChangeArrowheads="1"/>
          </p:cNvSpPr>
          <p:nvPr>
            <p:ph type="ftr" sz="quarter" idx="11"/>
          </p:nvPr>
        </p:nvSpPr>
        <p:spPr>
          <a:ln/>
        </p:spPr>
        <p:txBody>
          <a:bodyPr/>
          <a:lstStyle>
            <a:lvl1pPr>
              <a:defRPr/>
            </a:lvl1pPr>
          </a:lstStyle>
          <a:p>
            <a:pPr>
              <a:defRPr/>
            </a:pPr>
            <a:r>
              <a:rPr lang="en-US"/>
              <a:t>Tobacco Use</a:t>
            </a:r>
          </a:p>
        </p:txBody>
      </p:sp>
      <p:sp>
        <p:nvSpPr>
          <p:cNvPr id="7" name="Rectangle 26"/>
          <p:cNvSpPr>
            <a:spLocks noGrp="1" noChangeArrowheads="1"/>
          </p:cNvSpPr>
          <p:nvPr>
            <p:ph type="sldNum" sz="quarter" idx="12"/>
          </p:nvPr>
        </p:nvSpPr>
        <p:spPr>
          <a:ln/>
        </p:spPr>
        <p:txBody>
          <a:bodyPr/>
          <a:lstStyle>
            <a:lvl1pPr>
              <a:defRPr/>
            </a:lvl1pPr>
          </a:lstStyle>
          <a:p>
            <a:pPr>
              <a:defRPr/>
            </a:pPr>
            <a:fld id="{1B62BF51-1D83-4468-AA3E-2964C47C7E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B2300"/>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4938" y="889000"/>
            <a:ext cx="8885237" cy="11557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34938" y="2116138"/>
            <a:ext cx="8896350" cy="413543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Freeform 4"/>
          <p:cNvSpPr>
            <a:spLocks/>
          </p:cNvSpPr>
          <p:nvPr/>
        </p:nvSpPr>
        <p:spPr bwMode="auto">
          <a:xfrm>
            <a:off x="3587750" y="53975"/>
            <a:ext cx="1982788" cy="654050"/>
          </a:xfrm>
          <a:custGeom>
            <a:avLst/>
            <a:gdLst/>
            <a:ahLst/>
            <a:cxnLst>
              <a:cxn ang="0">
                <a:pos x="16" y="67"/>
              </a:cxn>
              <a:cxn ang="0">
                <a:pos x="26" y="62"/>
              </a:cxn>
              <a:cxn ang="0">
                <a:pos x="452" y="62"/>
              </a:cxn>
              <a:cxn ang="0">
                <a:pos x="483" y="40"/>
              </a:cxn>
              <a:cxn ang="0">
                <a:pos x="505" y="27"/>
              </a:cxn>
              <a:cxn ang="0">
                <a:pos x="526" y="17"/>
              </a:cxn>
              <a:cxn ang="0">
                <a:pos x="552" y="11"/>
              </a:cxn>
              <a:cxn ang="0">
                <a:pos x="578" y="5"/>
              </a:cxn>
              <a:cxn ang="0">
                <a:pos x="605" y="2"/>
              </a:cxn>
              <a:cxn ang="0">
                <a:pos x="639" y="0"/>
              </a:cxn>
              <a:cxn ang="0">
                <a:pos x="678" y="5"/>
              </a:cxn>
              <a:cxn ang="0">
                <a:pos x="714" y="15"/>
              </a:cxn>
              <a:cxn ang="0">
                <a:pos x="740" y="27"/>
              </a:cxn>
              <a:cxn ang="0">
                <a:pos x="768" y="40"/>
              </a:cxn>
              <a:cxn ang="0">
                <a:pos x="786" y="51"/>
              </a:cxn>
              <a:cxn ang="0">
                <a:pos x="802" y="64"/>
              </a:cxn>
              <a:cxn ang="0">
                <a:pos x="1209" y="62"/>
              </a:cxn>
              <a:cxn ang="0">
                <a:pos x="1223" y="66"/>
              </a:cxn>
              <a:cxn ang="0">
                <a:pos x="1233" y="73"/>
              </a:cxn>
              <a:cxn ang="0">
                <a:pos x="1242" y="91"/>
              </a:cxn>
              <a:cxn ang="0">
                <a:pos x="1246" y="112"/>
              </a:cxn>
              <a:cxn ang="0">
                <a:pos x="1248" y="137"/>
              </a:cxn>
              <a:cxn ang="0">
                <a:pos x="1248" y="349"/>
              </a:cxn>
              <a:cxn ang="0">
                <a:pos x="809" y="350"/>
              </a:cxn>
              <a:cxn ang="0">
                <a:pos x="700" y="409"/>
              </a:cxn>
              <a:cxn ang="0">
                <a:pos x="523" y="411"/>
              </a:cxn>
              <a:cxn ang="0">
                <a:pos x="437" y="346"/>
              </a:cxn>
              <a:cxn ang="0">
                <a:pos x="46" y="349"/>
              </a:cxn>
              <a:cxn ang="0">
                <a:pos x="0" y="349"/>
              </a:cxn>
              <a:cxn ang="0">
                <a:pos x="0" y="152"/>
              </a:cxn>
              <a:cxn ang="0">
                <a:pos x="0" y="123"/>
              </a:cxn>
              <a:cxn ang="0">
                <a:pos x="5" y="94"/>
              </a:cxn>
              <a:cxn ang="0">
                <a:pos x="9" y="80"/>
              </a:cxn>
              <a:cxn ang="0">
                <a:pos x="16" y="67"/>
              </a:cxn>
            </a:cxnLst>
            <a:rect l="0" t="0" r="r" b="b"/>
            <a:pathLst>
              <a:path w="1249" h="412">
                <a:moveTo>
                  <a:pt x="16" y="67"/>
                </a:moveTo>
                <a:lnTo>
                  <a:pt x="26" y="62"/>
                </a:lnTo>
                <a:lnTo>
                  <a:pt x="452" y="62"/>
                </a:lnTo>
                <a:lnTo>
                  <a:pt x="483" y="40"/>
                </a:lnTo>
                <a:lnTo>
                  <a:pt x="505" y="27"/>
                </a:lnTo>
                <a:lnTo>
                  <a:pt x="526" y="17"/>
                </a:lnTo>
                <a:lnTo>
                  <a:pt x="552" y="11"/>
                </a:lnTo>
                <a:lnTo>
                  <a:pt x="578" y="5"/>
                </a:lnTo>
                <a:lnTo>
                  <a:pt x="605" y="2"/>
                </a:lnTo>
                <a:lnTo>
                  <a:pt x="639" y="0"/>
                </a:lnTo>
                <a:lnTo>
                  <a:pt x="678" y="5"/>
                </a:lnTo>
                <a:lnTo>
                  <a:pt x="714" y="15"/>
                </a:lnTo>
                <a:lnTo>
                  <a:pt x="740" y="27"/>
                </a:lnTo>
                <a:lnTo>
                  <a:pt x="768" y="40"/>
                </a:lnTo>
                <a:lnTo>
                  <a:pt x="786" y="51"/>
                </a:lnTo>
                <a:lnTo>
                  <a:pt x="802" y="64"/>
                </a:lnTo>
                <a:lnTo>
                  <a:pt x="1209" y="62"/>
                </a:lnTo>
                <a:lnTo>
                  <a:pt x="1223" y="66"/>
                </a:lnTo>
                <a:lnTo>
                  <a:pt x="1233" y="73"/>
                </a:lnTo>
                <a:lnTo>
                  <a:pt x="1242" y="91"/>
                </a:lnTo>
                <a:lnTo>
                  <a:pt x="1246" y="112"/>
                </a:lnTo>
                <a:lnTo>
                  <a:pt x="1248" y="137"/>
                </a:lnTo>
                <a:lnTo>
                  <a:pt x="1248" y="349"/>
                </a:lnTo>
                <a:lnTo>
                  <a:pt x="809" y="350"/>
                </a:lnTo>
                <a:lnTo>
                  <a:pt x="700" y="409"/>
                </a:lnTo>
                <a:lnTo>
                  <a:pt x="523" y="411"/>
                </a:lnTo>
                <a:lnTo>
                  <a:pt x="437" y="346"/>
                </a:lnTo>
                <a:lnTo>
                  <a:pt x="46" y="349"/>
                </a:lnTo>
                <a:lnTo>
                  <a:pt x="0" y="349"/>
                </a:lnTo>
                <a:lnTo>
                  <a:pt x="0" y="152"/>
                </a:lnTo>
                <a:lnTo>
                  <a:pt x="0" y="123"/>
                </a:lnTo>
                <a:lnTo>
                  <a:pt x="5" y="94"/>
                </a:lnTo>
                <a:lnTo>
                  <a:pt x="9" y="80"/>
                </a:lnTo>
                <a:lnTo>
                  <a:pt x="16" y="67"/>
                </a:lnTo>
              </a:path>
            </a:pathLst>
          </a:custGeom>
          <a:gradFill rotWithShape="0">
            <a:gsLst>
              <a:gs pos="0">
                <a:srgbClr val="00CCFF"/>
              </a:gs>
              <a:gs pos="50000">
                <a:srgbClr val="FFFFFF"/>
              </a:gs>
              <a:gs pos="100000">
                <a:srgbClr val="00CCFF"/>
              </a:gs>
            </a:gsLst>
            <a:lin ang="0" scaled="1"/>
          </a:gradFill>
          <a:ln w="9525">
            <a:noFill/>
            <a:round/>
            <a:headEnd type="none" w="sm" len="sm"/>
            <a:tailEnd type="none" w="sm" len="sm"/>
          </a:ln>
          <a:effectLst/>
        </p:spPr>
        <p:txBody>
          <a:bodyPr/>
          <a:lstStyle/>
          <a:p>
            <a:pPr>
              <a:defRPr/>
            </a:pPr>
            <a:endParaRPr lang="en-US"/>
          </a:p>
        </p:txBody>
      </p:sp>
      <p:sp>
        <p:nvSpPr>
          <p:cNvPr id="1029" name="Oval 5"/>
          <p:cNvSpPr>
            <a:spLocks noChangeArrowheads="1"/>
          </p:cNvSpPr>
          <p:nvPr/>
        </p:nvSpPr>
        <p:spPr bwMode="auto">
          <a:xfrm>
            <a:off x="4205288" y="61913"/>
            <a:ext cx="766762" cy="673100"/>
          </a:xfrm>
          <a:prstGeom prst="ellipse">
            <a:avLst/>
          </a:prstGeom>
          <a:gradFill rotWithShape="0">
            <a:gsLst>
              <a:gs pos="0">
                <a:srgbClr val="00CCFF"/>
              </a:gs>
              <a:gs pos="100000">
                <a:srgbClr val="FFFFFF"/>
              </a:gs>
            </a:gsLst>
            <a:path path="shape">
              <a:fillToRect l="50000" t="50000" r="50000" b="50000"/>
            </a:path>
          </a:gradFill>
          <a:ln w="9525">
            <a:noFill/>
            <a:round/>
            <a:headEnd/>
            <a:tailEnd/>
          </a:ln>
          <a:effectLst/>
        </p:spPr>
        <p:txBody>
          <a:bodyPr/>
          <a:lstStyle/>
          <a:p>
            <a:pPr algn="ctr">
              <a:defRPr/>
            </a:pPr>
            <a:endParaRPr kumimoji="1" lang="en-US" sz="2400" i="0" u="none"/>
          </a:p>
        </p:txBody>
      </p:sp>
      <p:sp>
        <p:nvSpPr>
          <p:cNvPr id="1030" name="Freeform 6"/>
          <p:cNvSpPr>
            <a:spLocks/>
          </p:cNvSpPr>
          <p:nvPr/>
        </p:nvSpPr>
        <p:spPr bwMode="auto">
          <a:xfrm>
            <a:off x="3586163" y="452438"/>
            <a:ext cx="1984375" cy="304800"/>
          </a:xfrm>
          <a:custGeom>
            <a:avLst/>
            <a:gdLst/>
            <a:ahLst/>
            <a:cxnLst>
              <a:cxn ang="0">
                <a:pos x="60" y="42"/>
              </a:cxn>
              <a:cxn ang="0">
                <a:pos x="98" y="42"/>
              </a:cxn>
              <a:cxn ang="0">
                <a:pos x="128" y="63"/>
              </a:cxn>
              <a:cxn ang="0">
                <a:pos x="176" y="51"/>
              </a:cxn>
              <a:cxn ang="0">
                <a:pos x="231" y="45"/>
              </a:cxn>
              <a:cxn ang="0">
                <a:pos x="269" y="57"/>
              </a:cxn>
              <a:cxn ang="0">
                <a:pos x="311" y="51"/>
              </a:cxn>
              <a:cxn ang="0">
                <a:pos x="378" y="54"/>
              </a:cxn>
              <a:cxn ang="0">
                <a:pos x="420" y="63"/>
              </a:cxn>
              <a:cxn ang="0">
                <a:pos x="483" y="80"/>
              </a:cxn>
              <a:cxn ang="0">
                <a:pos x="513" y="99"/>
              </a:cxn>
              <a:cxn ang="0">
                <a:pos x="536" y="130"/>
              </a:cxn>
              <a:cxn ang="0">
                <a:pos x="578" y="129"/>
              </a:cxn>
              <a:cxn ang="0">
                <a:pos x="617" y="139"/>
              </a:cxn>
              <a:cxn ang="0">
                <a:pos x="651" y="131"/>
              </a:cxn>
              <a:cxn ang="0">
                <a:pos x="688" y="121"/>
              </a:cxn>
              <a:cxn ang="0">
                <a:pos x="728" y="101"/>
              </a:cxn>
              <a:cxn ang="0">
                <a:pos x="769" y="68"/>
              </a:cxn>
              <a:cxn ang="0">
                <a:pos x="814" y="52"/>
              </a:cxn>
              <a:cxn ang="0">
                <a:pos x="844" y="56"/>
              </a:cxn>
              <a:cxn ang="0">
                <a:pos x="881" y="57"/>
              </a:cxn>
              <a:cxn ang="0">
                <a:pos x="933" y="69"/>
              </a:cxn>
              <a:cxn ang="0">
                <a:pos x="963" y="51"/>
              </a:cxn>
              <a:cxn ang="0">
                <a:pos x="989" y="55"/>
              </a:cxn>
              <a:cxn ang="0">
                <a:pos x="1035" y="33"/>
              </a:cxn>
              <a:cxn ang="0">
                <a:pos x="1063" y="35"/>
              </a:cxn>
              <a:cxn ang="0">
                <a:pos x="1096" y="6"/>
              </a:cxn>
              <a:cxn ang="0">
                <a:pos x="1130" y="32"/>
              </a:cxn>
              <a:cxn ang="0">
                <a:pos x="1164" y="0"/>
              </a:cxn>
              <a:cxn ang="0">
                <a:pos x="1195" y="38"/>
              </a:cxn>
              <a:cxn ang="0">
                <a:pos x="1227" y="16"/>
              </a:cxn>
              <a:cxn ang="0">
                <a:pos x="1249" y="28"/>
              </a:cxn>
              <a:cxn ang="0">
                <a:pos x="822" y="144"/>
              </a:cxn>
              <a:cxn ang="0">
                <a:pos x="563" y="191"/>
              </a:cxn>
              <a:cxn ang="0">
                <a:pos x="441" y="98"/>
              </a:cxn>
              <a:cxn ang="0">
                <a:pos x="0" y="19"/>
              </a:cxn>
              <a:cxn ang="0">
                <a:pos x="18" y="33"/>
              </a:cxn>
              <a:cxn ang="0">
                <a:pos x="43" y="38"/>
              </a:cxn>
            </a:cxnLst>
            <a:rect l="0" t="0" r="r" b="b"/>
            <a:pathLst>
              <a:path w="1250" h="192">
                <a:moveTo>
                  <a:pt x="43" y="38"/>
                </a:moveTo>
                <a:lnTo>
                  <a:pt x="60" y="42"/>
                </a:lnTo>
                <a:lnTo>
                  <a:pt x="79" y="38"/>
                </a:lnTo>
                <a:lnTo>
                  <a:pt x="98" y="42"/>
                </a:lnTo>
                <a:lnTo>
                  <a:pt x="112" y="54"/>
                </a:lnTo>
                <a:lnTo>
                  <a:pt x="128" y="63"/>
                </a:lnTo>
                <a:lnTo>
                  <a:pt x="154" y="55"/>
                </a:lnTo>
                <a:lnTo>
                  <a:pt x="176" y="51"/>
                </a:lnTo>
                <a:lnTo>
                  <a:pt x="208" y="51"/>
                </a:lnTo>
                <a:lnTo>
                  <a:pt x="231" y="45"/>
                </a:lnTo>
                <a:lnTo>
                  <a:pt x="251" y="50"/>
                </a:lnTo>
                <a:lnTo>
                  <a:pt x="269" y="57"/>
                </a:lnTo>
                <a:lnTo>
                  <a:pt x="285" y="60"/>
                </a:lnTo>
                <a:lnTo>
                  <a:pt x="311" y="51"/>
                </a:lnTo>
                <a:lnTo>
                  <a:pt x="338" y="51"/>
                </a:lnTo>
                <a:lnTo>
                  <a:pt x="378" y="54"/>
                </a:lnTo>
                <a:lnTo>
                  <a:pt x="394" y="66"/>
                </a:lnTo>
                <a:lnTo>
                  <a:pt x="420" y="63"/>
                </a:lnTo>
                <a:lnTo>
                  <a:pt x="457" y="60"/>
                </a:lnTo>
                <a:lnTo>
                  <a:pt x="483" y="80"/>
                </a:lnTo>
                <a:lnTo>
                  <a:pt x="498" y="84"/>
                </a:lnTo>
                <a:lnTo>
                  <a:pt x="513" y="99"/>
                </a:lnTo>
                <a:lnTo>
                  <a:pt x="521" y="121"/>
                </a:lnTo>
                <a:lnTo>
                  <a:pt x="536" y="130"/>
                </a:lnTo>
                <a:lnTo>
                  <a:pt x="555" y="130"/>
                </a:lnTo>
                <a:lnTo>
                  <a:pt x="578" y="129"/>
                </a:lnTo>
                <a:lnTo>
                  <a:pt x="601" y="130"/>
                </a:lnTo>
                <a:lnTo>
                  <a:pt x="617" y="139"/>
                </a:lnTo>
                <a:lnTo>
                  <a:pt x="630" y="132"/>
                </a:lnTo>
                <a:lnTo>
                  <a:pt x="651" y="131"/>
                </a:lnTo>
                <a:lnTo>
                  <a:pt x="672" y="118"/>
                </a:lnTo>
                <a:lnTo>
                  <a:pt x="688" y="121"/>
                </a:lnTo>
                <a:lnTo>
                  <a:pt x="716" y="117"/>
                </a:lnTo>
                <a:lnTo>
                  <a:pt x="728" y="101"/>
                </a:lnTo>
                <a:lnTo>
                  <a:pt x="761" y="88"/>
                </a:lnTo>
                <a:lnTo>
                  <a:pt x="769" y="68"/>
                </a:lnTo>
                <a:lnTo>
                  <a:pt x="786" y="58"/>
                </a:lnTo>
                <a:lnTo>
                  <a:pt x="814" y="52"/>
                </a:lnTo>
                <a:lnTo>
                  <a:pt x="829" y="60"/>
                </a:lnTo>
                <a:lnTo>
                  <a:pt x="844" y="56"/>
                </a:lnTo>
                <a:lnTo>
                  <a:pt x="862" y="63"/>
                </a:lnTo>
                <a:lnTo>
                  <a:pt x="881" y="57"/>
                </a:lnTo>
                <a:lnTo>
                  <a:pt x="917" y="63"/>
                </a:lnTo>
                <a:lnTo>
                  <a:pt x="933" y="69"/>
                </a:lnTo>
                <a:lnTo>
                  <a:pt x="951" y="53"/>
                </a:lnTo>
                <a:lnTo>
                  <a:pt x="963" y="51"/>
                </a:lnTo>
                <a:lnTo>
                  <a:pt x="977" y="57"/>
                </a:lnTo>
                <a:lnTo>
                  <a:pt x="989" y="55"/>
                </a:lnTo>
                <a:lnTo>
                  <a:pt x="1006" y="38"/>
                </a:lnTo>
                <a:lnTo>
                  <a:pt x="1035" y="33"/>
                </a:lnTo>
                <a:lnTo>
                  <a:pt x="1049" y="35"/>
                </a:lnTo>
                <a:lnTo>
                  <a:pt x="1063" y="35"/>
                </a:lnTo>
                <a:lnTo>
                  <a:pt x="1084" y="15"/>
                </a:lnTo>
                <a:lnTo>
                  <a:pt x="1096" y="6"/>
                </a:lnTo>
                <a:lnTo>
                  <a:pt x="1112" y="10"/>
                </a:lnTo>
                <a:lnTo>
                  <a:pt x="1130" y="32"/>
                </a:lnTo>
                <a:lnTo>
                  <a:pt x="1148" y="18"/>
                </a:lnTo>
                <a:lnTo>
                  <a:pt x="1164" y="0"/>
                </a:lnTo>
                <a:lnTo>
                  <a:pt x="1179" y="1"/>
                </a:lnTo>
                <a:lnTo>
                  <a:pt x="1195" y="38"/>
                </a:lnTo>
                <a:lnTo>
                  <a:pt x="1209" y="32"/>
                </a:lnTo>
                <a:lnTo>
                  <a:pt x="1227" y="16"/>
                </a:lnTo>
                <a:lnTo>
                  <a:pt x="1241" y="16"/>
                </a:lnTo>
                <a:lnTo>
                  <a:pt x="1249" y="28"/>
                </a:lnTo>
                <a:lnTo>
                  <a:pt x="1249" y="122"/>
                </a:lnTo>
                <a:lnTo>
                  <a:pt x="822" y="144"/>
                </a:lnTo>
                <a:lnTo>
                  <a:pt x="692" y="183"/>
                </a:lnTo>
                <a:lnTo>
                  <a:pt x="563" y="191"/>
                </a:lnTo>
                <a:lnTo>
                  <a:pt x="499" y="156"/>
                </a:lnTo>
                <a:lnTo>
                  <a:pt x="441" y="98"/>
                </a:lnTo>
                <a:lnTo>
                  <a:pt x="0" y="88"/>
                </a:lnTo>
                <a:lnTo>
                  <a:pt x="0" y="19"/>
                </a:lnTo>
                <a:lnTo>
                  <a:pt x="7" y="30"/>
                </a:lnTo>
                <a:lnTo>
                  <a:pt x="18" y="33"/>
                </a:lnTo>
                <a:lnTo>
                  <a:pt x="32" y="34"/>
                </a:lnTo>
                <a:lnTo>
                  <a:pt x="43" y="38"/>
                </a:lnTo>
              </a:path>
            </a:pathLst>
          </a:custGeom>
          <a:solidFill>
            <a:srgbClr val="003300"/>
          </a:solidFill>
          <a:ln w="9525">
            <a:noFill/>
            <a:round/>
            <a:headEnd type="none" w="sm" len="sm"/>
            <a:tailEnd type="none" w="sm" len="sm"/>
          </a:ln>
          <a:effectLst/>
        </p:spPr>
        <p:txBody>
          <a:bodyPr/>
          <a:lstStyle/>
          <a:p>
            <a:pPr>
              <a:defRPr/>
            </a:pPr>
            <a:endParaRPr lang="en-US"/>
          </a:p>
        </p:txBody>
      </p:sp>
      <p:sp>
        <p:nvSpPr>
          <p:cNvPr id="1031" name="Freeform 7"/>
          <p:cNvSpPr>
            <a:spLocks/>
          </p:cNvSpPr>
          <p:nvPr/>
        </p:nvSpPr>
        <p:spPr bwMode="auto">
          <a:xfrm>
            <a:off x="3586163" y="508000"/>
            <a:ext cx="1984375" cy="306388"/>
          </a:xfrm>
          <a:custGeom>
            <a:avLst/>
            <a:gdLst/>
            <a:ahLst/>
            <a:cxnLst>
              <a:cxn ang="0">
                <a:pos x="26" y="125"/>
              </a:cxn>
              <a:cxn ang="0">
                <a:pos x="450" y="125"/>
              </a:cxn>
              <a:cxn ang="0">
                <a:pos x="487" y="155"/>
              </a:cxn>
              <a:cxn ang="0">
                <a:pos x="532" y="175"/>
              </a:cxn>
              <a:cxn ang="0">
                <a:pos x="587" y="188"/>
              </a:cxn>
              <a:cxn ang="0">
                <a:pos x="672" y="188"/>
              </a:cxn>
              <a:cxn ang="0">
                <a:pos x="769" y="158"/>
              </a:cxn>
              <a:cxn ang="0">
                <a:pos x="811" y="125"/>
              </a:cxn>
              <a:cxn ang="0">
                <a:pos x="1224" y="124"/>
              </a:cxn>
              <a:cxn ang="0">
                <a:pos x="1243" y="114"/>
              </a:cxn>
              <a:cxn ang="0">
                <a:pos x="1249" y="96"/>
              </a:cxn>
              <a:cxn ang="0">
                <a:pos x="1238" y="0"/>
              </a:cxn>
              <a:cxn ang="0">
                <a:pos x="1227" y="18"/>
              </a:cxn>
              <a:cxn ang="0">
                <a:pos x="1218" y="33"/>
              </a:cxn>
              <a:cxn ang="0">
                <a:pos x="1196" y="24"/>
              </a:cxn>
              <a:cxn ang="0">
                <a:pos x="1170" y="14"/>
              </a:cxn>
              <a:cxn ang="0">
                <a:pos x="1138" y="33"/>
              </a:cxn>
              <a:cxn ang="0">
                <a:pos x="1117" y="24"/>
              </a:cxn>
              <a:cxn ang="0">
                <a:pos x="1089" y="19"/>
              </a:cxn>
              <a:cxn ang="0">
                <a:pos x="1074" y="38"/>
              </a:cxn>
              <a:cxn ang="0">
                <a:pos x="1046" y="33"/>
              </a:cxn>
              <a:cxn ang="0">
                <a:pos x="1007" y="38"/>
              </a:cxn>
              <a:cxn ang="0">
                <a:pos x="969" y="33"/>
              </a:cxn>
              <a:cxn ang="0">
                <a:pos x="932" y="47"/>
              </a:cxn>
              <a:cxn ang="0">
                <a:pos x="901" y="34"/>
              </a:cxn>
              <a:cxn ang="0">
                <a:pos x="847" y="44"/>
              </a:cxn>
              <a:cxn ang="0">
                <a:pos x="807" y="43"/>
              </a:cxn>
              <a:cxn ang="0">
                <a:pos x="783" y="81"/>
              </a:cxn>
              <a:cxn ang="0">
                <a:pos x="765" y="111"/>
              </a:cxn>
              <a:cxn ang="0">
                <a:pos x="729" y="122"/>
              </a:cxn>
              <a:cxn ang="0">
                <a:pos x="697" y="132"/>
              </a:cxn>
              <a:cxn ang="0">
                <a:pos x="634" y="137"/>
              </a:cxn>
              <a:cxn ang="0">
                <a:pos x="556" y="145"/>
              </a:cxn>
              <a:cxn ang="0">
                <a:pos x="499" y="116"/>
              </a:cxn>
              <a:cxn ang="0">
                <a:pos x="454" y="57"/>
              </a:cxn>
              <a:cxn ang="0">
                <a:pos x="399" y="47"/>
              </a:cxn>
              <a:cxn ang="0">
                <a:pos x="332" y="33"/>
              </a:cxn>
              <a:cxn ang="0">
                <a:pos x="262" y="24"/>
              </a:cxn>
              <a:cxn ang="0">
                <a:pos x="214" y="35"/>
              </a:cxn>
              <a:cxn ang="0">
                <a:pos x="186" y="32"/>
              </a:cxn>
              <a:cxn ang="0">
                <a:pos x="145" y="37"/>
              </a:cxn>
              <a:cxn ang="0">
                <a:pos x="102" y="35"/>
              </a:cxn>
              <a:cxn ang="0">
                <a:pos x="57" y="43"/>
              </a:cxn>
              <a:cxn ang="0">
                <a:pos x="11" y="38"/>
              </a:cxn>
              <a:cxn ang="0">
                <a:pos x="1" y="74"/>
              </a:cxn>
              <a:cxn ang="0">
                <a:pos x="9" y="118"/>
              </a:cxn>
            </a:cxnLst>
            <a:rect l="0" t="0" r="r" b="b"/>
            <a:pathLst>
              <a:path w="1250" h="193">
                <a:moveTo>
                  <a:pt x="16" y="122"/>
                </a:moveTo>
                <a:lnTo>
                  <a:pt x="26" y="125"/>
                </a:lnTo>
                <a:lnTo>
                  <a:pt x="38" y="125"/>
                </a:lnTo>
                <a:lnTo>
                  <a:pt x="450" y="125"/>
                </a:lnTo>
                <a:lnTo>
                  <a:pt x="458" y="135"/>
                </a:lnTo>
                <a:lnTo>
                  <a:pt x="487" y="155"/>
                </a:lnTo>
                <a:lnTo>
                  <a:pt x="511" y="166"/>
                </a:lnTo>
                <a:lnTo>
                  <a:pt x="532" y="175"/>
                </a:lnTo>
                <a:lnTo>
                  <a:pt x="559" y="184"/>
                </a:lnTo>
                <a:lnTo>
                  <a:pt x="587" y="188"/>
                </a:lnTo>
                <a:lnTo>
                  <a:pt x="631" y="192"/>
                </a:lnTo>
                <a:lnTo>
                  <a:pt x="672" y="188"/>
                </a:lnTo>
                <a:lnTo>
                  <a:pt x="723" y="178"/>
                </a:lnTo>
                <a:lnTo>
                  <a:pt x="769" y="158"/>
                </a:lnTo>
                <a:lnTo>
                  <a:pt x="797" y="137"/>
                </a:lnTo>
                <a:lnTo>
                  <a:pt x="811" y="125"/>
                </a:lnTo>
                <a:lnTo>
                  <a:pt x="1210" y="125"/>
                </a:lnTo>
                <a:lnTo>
                  <a:pt x="1224" y="124"/>
                </a:lnTo>
                <a:lnTo>
                  <a:pt x="1234" y="121"/>
                </a:lnTo>
                <a:lnTo>
                  <a:pt x="1243" y="114"/>
                </a:lnTo>
                <a:lnTo>
                  <a:pt x="1247" y="106"/>
                </a:lnTo>
                <a:lnTo>
                  <a:pt x="1249" y="96"/>
                </a:lnTo>
                <a:lnTo>
                  <a:pt x="1249" y="14"/>
                </a:lnTo>
                <a:lnTo>
                  <a:pt x="1238" y="0"/>
                </a:lnTo>
                <a:lnTo>
                  <a:pt x="1232" y="4"/>
                </a:lnTo>
                <a:lnTo>
                  <a:pt x="1227" y="18"/>
                </a:lnTo>
                <a:lnTo>
                  <a:pt x="1223" y="34"/>
                </a:lnTo>
                <a:lnTo>
                  <a:pt x="1218" y="33"/>
                </a:lnTo>
                <a:lnTo>
                  <a:pt x="1211" y="32"/>
                </a:lnTo>
                <a:lnTo>
                  <a:pt x="1196" y="24"/>
                </a:lnTo>
                <a:lnTo>
                  <a:pt x="1186" y="17"/>
                </a:lnTo>
                <a:lnTo>
                  <a:pt x="1170" y="14"/>
                </a:lnTo>
                <a:lnTo>
                  <a:pt x="1153" y="21"/>
                </a:lnTo>
                <a:lnTo>
                  <a:pt x="1138" y="33"/>
                </a:lnTo>
                <a:lnTo>
                  <a:pt x="1126" y="25"/>
                </a:lnTo>
                <a:lnTo>
                  <a:pt x="1117" y="24"/>
                </a:lnTo>
                <a:lnTo>
                  <a:pt x="1103" y="17"/>
                </a:lnTo>
                <a:lnTo>
                  <a:pt x="1089" y="19"/>
                </a:lnTo>
                <a:lnTo>
                  <a:pt x="1079" y="27"/>
                </a:lnTo>
                <a:lnTo>
                  <a:pt x="1074" y="38"/>
                </a:lnTo>
                <a:lnTo>
                  <a:pt x="1063" y="33"/>
                </a:lnTo>
                <a:lnTo>
                  <a:pt x="1046" y="33"/>
                </a:lnTo>
                <a:lnTo>
                  <a:pt x="1025" y="28"/>
                </a:lnTo>
                <a:lnTo>
                  <a:pt x="1007" y="38"/>
                </a:lnTo>
                <a:lnTo>
                  <a:pt x="990" y="24"/>
                </a:lnTo>
                <a:lnTo>
                  <a:pt x="969" y="33"/>
                </a:lnTo>
                <a:lnTo>
                  <a:pt x="949" y="55"/>
                </a:lnTo>
                <a:lnTo>
                  <a:pt x="932" y="47"/>
                </a:lnTo>
                <a:lnTo>
                  <a:pt x="917" y="39"/>
                </a:lnTo>
                <a:lnTo>
                  <a:pt x="901" y="34"/>
                </a:lnTo>
                <a:lnTo>
                  <a:pt x="880" y="38"/>
                </a:lnTo>
                <a:lnTo>
                  <a:pt x="847" y="44"/>
                </a:lnTo>
                <a:lnTo>
                  <a:pt x="818" y="37"/>
                </a:lnTo>
                <a:lnTo>
                  <a:pt x="807" y="43"/>
                </a:lnTo>
                <a:lnTo>
                  <a:pt x="794" y="57"/>
                </a:lnTo>
                <a:lnTo>
                  <a:pt x="783" y="81"/>
                </a:lnTo>
                <a:lnTo>
                  <a:pt x="771" y="93"/>
                </a:lnTo>
                <a:lnTo>
                  <a:pt x="765" y="111"/>
                </a:lnTo>
                <a:lnTo>
                  <a:pt x="752" y="118"/>
                </a:lnTo>
                <a:lnTo>
                  <a:pt x="729" y="122"/>
                </a:lnTo>
                <a:lnTo>
                  <a:pt x="703" y="124"/>
                </a:lnTo>
                <a:lnTo>
                  <a:pt x="697" y="132"/>
                </a:lnTo>
                <a:lnTo>
                  <a:pt x="663" y="130"/>
                </a:lnTo>
                <a:lnTo>
                  <a:pt x="634" y="137"/>
                </a:lnTo>
                <a:lnTo>
                  <a:pt x="605" y="136"/>
                </a:lnTo>
                <a:lnTo>
                  <a:pt x="556" y="145"/>
                </a:lnTo>
                <a:lnTo>
                  <a:pt x="529" y="122"/>
                </a:lnTo>
                <a:lnTo>
                  <a:pt x="499" y="116"/>
                </a:lnTo>
                <a:lnTo>
                  <a:pt x="468" y="76"/>
                </a:lnTo>
                <a:lnTo>
                  <a:pt x="454" y="57"/>
                </a:lnTo>
                <a:lnTo>
                  <a:pt x="439" y="52"/>
                </a:lnTo>
                <a:lnTo>
                  <a:pt x="399" y="47"/>
                </a:lnTo>
                <a:lnTo>
                  <a:pt x="367" y="42"/>
                </a:lnTo>
                <a:lnTo>
                  <a:pt x="332" y="33"/>
                </a:lnTo>
                <a:lnTo>
                  <a:pt x="299" y="42"/>
                </a:lnTo>
                <a:lnTo>
                  <a:pt x="262" y="24"/>
                </a:lnTo>
                <a:lnTo>
                  <a:pt x="233" y="24"/>
                </a:lnTo>
                <a:lnTo>
                  <a:pt x="214" y="35"/>
                </a:lnTo>
                <a:lnTo>
                  <a:pt x="202" y="26"/>
                </a:lnTo>
                <a:lnTo>
                  <a:pt x="186" y="32"/>
                </a:lnTo>
                <a:lnTo>
                  <a:pt x="165" y="33"/>
                </a:lnTo>
                <a:lnTo>
                  <a:pt x="145" y="37"/>
                </a:lnTo>
                <a:lnTo>
                  <a:pt x="122" y="44"/>
                </a:lnTo>
                <a:lnTo>
                  <a:pt x="102" y="35"/>
                </a:lnTo>
                <a:lnTo>
                  <a:pt x="82" y="40"/>
                </a:lnTo>
                <a:lnTo>
                  <a:pt x="57" y="43"/>
                </a:lnTo>
                <a:lnTo>
                  <a:pt x="41" y="40"/>
                </a:lnTo>
                <a:lnTo>
                  <a:pt x="11" y="38"/>
                </a:lnTo>
                <a:lnTo>
                  <a:pt x="0" y="47"/>
                </a:lnTo>
                <a:lnTo>
                  <a:pt x="1" y="74"/>
                </a:lnTo>
                <a:lnTo>
                  <a:pt x="3" y="98"/>
                </a:lnTo>
                <a:lnTo>
                  <a:pt x="9" y="118"/>
                </a:lnTo>
                <a:lnTo>
                  <a:pt x="16" y="122"/>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en-US"/>
          </a:p>
        </p:txBody>
      </p:sp>
      <p:sp>
        <p:nvSpPr>
          <p:cNvPr id="1032" name="Freeform 8"/>
          <p:cNvSpPr>
            <a:spLocks/>
          </p:cNvSpPr>
          <p:nvPr/>
        </p:nvSpPr>
        <p:spPr bwMode="auto">
          <a:xfrm>
            <a:off x="3598863" y="557213"/>
            <a:ext cx="1947862" cy="228600"/>
          </a:xfrm>
          <a:custGeom>
            <a:avLst/>
            <a:gdLst/>
            <a:ahLst/>
            <a:cxnLst>
              <a:cxn ang="0">
                <a:pos x="301" y="45"/>
              </a:cxn>
              <a:cxn ang="0">
                <a:pos x="219" y="50"/>
              </a:cxn>
              <a:cxn ang="0">
                <a:pos x="97" y="50"/>
              </a:cxn>
              <a:cxn ang="0">
                <a:pos x="40" y="49"/>
              </a:cxn>
              <a:cxn ang="0">
                <a:pos x="8" y="36"/>
              </a:cxn>
              <a:cxn ang="0">
                <a:pos x="0" y="46"/>
              </a:cxn>
              <a:cxn ang="0">
                <a:pos x="46" y="64"/>
              </a:cxn>
              <a:cxn ang="0">
                <a:pos x="103" y="63"/>
              </a:cxn>
              <a:cxn ang="0">
                <a:pos x="134" y="65"/>
              </a:cxn>
              <a:cxn ang="0">
                <a:pos x="204" y="68"/>
              </a:cxn>
              <a:cxn ang="0">
                <a:pos x="341" y="63"/>
              </a:cxn>
              <a:cxn ang="0">
                <a:pos x="440" y="64"/>
              </a:cxn>
              <a:cxn ang="0">
                <a:pos x="485" y="105"/>
              </a:cxn>
              <a:cxn ang="0">
                <a:pos x="558" y="136"/>
              </a:cxn>
              <a:cxn ang="0">
                <a:pos x="642" y="143"/>
              </a:cxn>
              <a:cxn ang="0">
                <a:pos x="728" y="121"/>
              </a:cxn>
              <a:cxn ang="0">
                <a:pos x="786" y="82"/>
              </a:cxn>
              <a:cxn ang="0">
                <a:pos x="827" y="67"/>
              </a:cxn>
              <a:cxn ang="0">
                <a:pos x="937" y="68"/>
              </a:cxn>
              <a:cxn ang="0">
                <a:pos x="1021" y="67"/>
              </a:cxn>
              <a:cxn ang="0">
                <a:pos x="1118" y="67"/>
              </a:cxn>
              <a:cxn ang="0">
                <a:pos x="1211" y="69"/>
              </a:cxn>
              <a:cxn ang="0">
                <a:pos x="1226" y="34"/>
              </a:cxn>
              <a:cxn ang="0">
                <a:pos x="1211" y="37"/>
              </a:cxn>
              <a:cxn ang="0">
                <a:pos x="1171" y="59"/>
              </a:cxn>
              <a:cxn ang="0">
                <a:pos x="1064" y="56"/>
              </a:cxn>
              <a:cxn ang="0">
                <a:pos x="941" y="58"/>
              </a:cxn>
              <a:cxn ang="0">
                <a:pos x="851" y="62"/>
              </a:cxn>
              <a:cxn ang="0">
                <a:pos x="815" y="53"/>
              </a:cxn>
              <a:cxn ang="0">
                <a:pos x="809" y="32"/>
              </a:cxn>
              <a:cxn ang="0">
                <a:pos x="798" y="22"/>
              </a:cxn>
              <a:cxn ang="0">
                <a:pos x="760" y="72"/>
              </a:cxn>
              <a:cxn ang="0">
                <a:pos x="718" y="101"/>
              </a:cxn>
              <a:cxn ang="0">
                <a:pos x="671" y="112"/>
              </a:cxn>
              <a:cxn ang="0">
                <a:pos x="618" y="124"/>
              </a:cxn>
              <a:cxn ang="0">
                <a:pos x="557" y="110"/>
              </a:cxn>
              <a:cxn ang="0">
                <a:pos x="520" y="93"/>
              </a:cxn>
              <a:cxn ang="0">
                <a:pos x="486" y="86"/>
              </a:cxn>
              <a:cxn ang="0">
                <a:pos x="461" y="62"/>
              </a:cxn>
              <a:cxn ang="0">
                <a:pos x="432" y="24"/>
              </a:cxn>
              <a:cxn ang="0">
                <a:pos x="413" y="43"/>
              </a:cxn>
              <a:cxn ang="0">
                <a:pos x="339" y="48"/>
              </a:cxn>
            </a:cxnLst>
            <a:rect l="0" t="0" r="r" b="b"/>
            <a:pathLst>
              <a:path w="1227" h="144">
                <a:moveTo>
                  <a:pt x="339" y="48"/>
                </a:moveTo>
                <a:lnTo>
                  <a:pt x="301" y="45"/>
                </a:lnTo>
                <a:lnTo>
                  <a:pt x="263" y="50"/>
                </a:lnTo>
                <a:lnTo>
                  <a:pt x="219" y="50"/>
                </a:lnTo>
                <a:lnTo>
                  <a:pt x="161" y="48"/>
                </a:lnTo>
                <a:lnTo>
                  <a:pt x="97" y="50"/>
                </a:lnTo>
                <a:lnTo>
                  <a:pt x="65" y="51"/>
                </a:lnTo>
                <a:lnTo>
                  <a:pt x="40" y="49"/>
                </a:lnTo>
                <a:lnTo>
                  <a:pt x="16" y="51"/>
                </a:lnTo>
                <a:lnTo>
                  <a:pt x="8" y="36"/>
                </a:lnTo>
                <a:lnTo>
                  <a:pt x="1" y="24"/>
                </a:lnTo>
                <a:lnTo>
                  <a:pt x="0" y="46"/>
                </a:lnTo>
                <a:lnTo>
                  <a:pt x="8" y="67"/>
                </a:lnTo>
                <a:lnTo>
                  <a:pt x="46" y="64"/>
                </a:lnTo>
                <a:lnTo>
                  <a:pt x="81" y="62"/>
                </a:lnTo>
                <a:lnTo>
                  <a:pt x="103" y="63"/>
                </a:lnTo>
                <a:lnTo>
                  <a:pt x="122" y="64"/>
                </a:lnTo>
                <a:lnTo>
                  <a:pt x="134" y="65"/>
                </a:lnTo>
                <a:lnTo>
                  <a:pt x="170" y="64"/>
                </a:lnTo>
                <a:lnTo>
                  <a:pt x="204" y="68"/>
                </a:lnTo>
                <a:lnTo>
                  <a:pt x="284" y="64"/>
                </a:lnTo>
                <a:lnTo>
                  <a:pt x="341" y="63"/>
                </a:lnTo>
                <a:lnTo>
                  <a:pt x="389" y="64"/>
                </a:lnTo>
                <a:lnTo>
                  <a:pt x="440" y="64"/>
                </a:lnTo>
                <a:lnTo>
                  <a:pt x="465" y="92"/>
                </a:lnTo>
                <a:lnTo>
                  <a:pt x="485" y="105"/>
                </a:lnTo>
                <a:lnTo>
                  <a:pt x="527" y="131"/>
                </a:lnTo>
                <a:lnTo>
                  <a:pt x="558" y="136"/>
                </a:lnTo>
                <a:lnTo>
                  <a:pt x="596" y="143"/>
                </a:lnTo>
                <a:lnTo>
                  <a:pt x="642" y="143"/>
                </a:lnTo>
                <a:lnTo>
                  <a:pt x="684" y="137"/>
                </a:lnTo>
                <a:lnTo>
                  <a:pt x="728" y="121"/>
                </a:lnTo>
                <a:lnTo>
                  <a:pt x="760" y="106"/>
                </a:lnTo>
                <a:lnTo>
                  <a:pt x="786" y="82"/>
                </a:lnTo>
                <a:lnTo>
                  <a:pt x="806" y="72"/>
                </a:lnTo>
                <a:lnTo>
                  <a:pt x="827" y="67"/>
                </a:lnTo>
                <a:lnTo>
                  <a:pt x="877" y="74"/>
                </a:lnTo>
                <a:lnTo>
                  <a:pt x="937" y="68"/>
                </a:lnTo>
                <a:lnTo>
                  <a:pt x="995" y="69"/>
                </a:lnTo>
                <a:lnTo>
                  <a:pt x="1021" y="67"/>
                </a:lnTo>
                <a:lnTo>
                  <a:pt x="1071" y="70"/>
                </a:lnTo>
                <a:lnTo>
                  <a:pt x="1118" y="67"/>
                </a:lnTo>
                <a:lnTo>
                  <a:pt x="1160" y="72"/>
                </a:lnTo>
                <a:lnTo>
                  <a:pt x="1211" y="69"/>
                </a:lnTo>
                <a:lnTo>
                  <a:pt x="1223" y="56"/>
                </a:lnTo>
                <a:lnTo>
                  <a:pt x="1226" y="34"/>
                </a:lnTo>
                <a:lnTo>
                  <a:pt x="1224" y="0"/>
                </a:lnTo>
                <a:lnTo>
                  <a:pt x="1211" y="37"/>
                </a:lnTo>
                <a:lnTo>
                  <a:pt x="1204" y="55"/>
                </a:lnTo>
                <a:lnTo>
                  <a:pt x="1171" y="59"/>
                </a:lnTo>
                <a:lnTo>
                  <a:pt x="1112" y="58"/>
                </a:lnTo>
                <a:lnTo>
                  <a:pt x="1064" y="56"/>
                </a:lnTo>
                <a:lnTo>
                  <a:pt x="983" y="54"/>
                </a:lnTo>
                <a:lnTo>
                  <a:pt x="941" y="58"/>
                </a:lnTo>
                <a:lnTo>
                  <a:pt x="885" y="56"/>
                </a:lnTo>
                <a:lnTo>
                  <a:pt x="851" y="62"/>
                </a:lnTo>
                <a:lnTo>
                  <a:pt x="828" y="55"/>
                </a:lnTo>
                <a:lnTo>
                  <a:pt x="815" y="53"/>
                </a:lnTo>
                <a:lnTo>
                  <a:pt x="804" y="46"/>
                </a:lnTo>
                <a:lnTo>
                  <a:pt x="809" y="32"/>
                </a:lnTo>
                <a:lnTo>
                  <a:pt x="809" y="17"/>
                </a:lnTo>
                <a:lnTo>
                  <a:pt x="798" y="22"/>
                </a:lnTo>
                <a:lnTo>
                  <a:pt x="786" y="49"/>
                </a:lnTo>
                <a:lnTo>
                  <a:pt x="760" y="72"/>
                </a:lnTo>
                <a:lnTo>
                  <a:pt x="745" y="87"/>
                </a:lnTo>
                <a:lnTo>
                  <a:pt x="718" y="101"/>
                </a:lnTo>
                <a:lnTo>
                  <a:pt x="701" y="98"/>
                </a:lnTo>
                <a:lnTo>
                  <a:pt x="671" y="112"/>
                </a:lnTo>
                <a:lnTo>
                  <a:pt x="644" y="118"/>
                </a:lnTo>
                <a:lnTo>
                  <a:pt x="618" y="124"/>
                </a:lnTo>
                <a:lnTo>
                  <a:pt x="585" y="108"/>
                </a:lnTo>
                <a:lnTo>
                  <a:pt x="557" y="110"/>
                </a:lnTo>
                <a:lnTo>
                  <a:pt x="546" y="92"/>
                </a:lnTo>
                <a:lnTo>
                  <a:pt x="520" y="93"/>
                </a:lnTo>
                <a:lnTo>
                  <a:pt x="507" y="98"/>
                </a:lnTo>
                <a:lnTo>
                  <a:pt x="486" y="86"/>
                </a:lnTo>
                <a:lnTo>
                  <a:pt x="469" y="77"/>
                </a:lnTo>
                <a:lnTo>
                  <a:pt x="461" y="62"/>
                </a:lnTo>
                <a:lnTo>
                  <a:pt x="446" y="29"/>
                </a:lnTo>
                <a:lnTo>
                  <a:pt x="432" y="24"/>
                </a:lnTo>
                <a:lnTo>
                  <a:pt x="425" y="44"/>
                </a:lnTo>
                <a:lnTo>
                  <a:pt x="413" y="43"/>
                </a:lnTo>
                <a:lnTo>
                  <a:pt x="372" y="55"/>
                </a:lnTo>
                <a:lnTo>
                  <a:pt x="339" y="48"/>
                </a:lnTo>
              </a:path>
            </a:pathLst>
          </a:custGeom>
          <a:solidFill>
            <a:schemeClr val="bg1"/>
          </a:solidFill>
          <a:ln w="9525">
            <a:noFill/>
            <a:round/>
            <a:headEnd type="none" w="sm" len="sm"/>
            <a:tailEnd type="none" w="sm" len="sm"/>
          </a:ln>
          <a:effectLst/>
        </p:spPr>
        <p:txBody>
          <a:bodyPr/>
          <a:lstStyle/>
          <a:p>
            <a:pPr>
              <a:defRPr/>
            </a:pPr>
            <a:endParaRPr lang="en-US"/>
          </a:p>
        </p:txBody>
      </p:sp>
      <p:sp>
        <p:nvSpPr>
          <p:cNvPr id="1033" name="Freeform 9"/>
          <p:cNvSpPr>
            <a:spLocks/>
          </p:cNvSpPr>
          <p:nvPr/>
        </p:nvSpPr>
        <p:spPr bwMode="auto">
          <a:xfrm>
            <a:off x="4868863" y="249238"/>
            <a:ext cx="122237" cy="406400"/>
          </a:xfrm>
          <a:custGeom>
            <a:avLst/>
            <a:gdLst/>
            <a:ahLst/>
            <a:cxnLst>
              <a:cxn ang="0">
                <a:pos x="51" y="6"/>
              </a:cxn>
              <a:cxn ang="0">
                <a:pos x="47" y="25"/>
              </a:cxn>
              <a:cxn ang="0">
                <a:pos x="76" y="27"/>
              </a:cxn>
              <a:cxn ang="0">
                <a:pos x="65" y="61"/>
              </a:cxn>
              <a:cxn ang="0">
                <a:pos x="66" y="87"/>
              </a:cxn>
              <a:cxn ang="0">
                <a:pos x="73" y="110"/>
              </a:cxn>
              <a:cxn ang="0">
                <a:pos x="61" y="133"/>
              </a:cxn>
              <a:cxn ang="0">
                <a:pos x="57" y="157"/>
              </a:cxn>
              <a:cxn ang="0">
                <a:pos x="51" y="181"/>
              </a:cxn>
              <a:cxn ang="0">
                <a:pos x="42" y="197"/>
              </a:cxn>
              <a:cxn ang="0">
                <a:pos x="32" y="213"/>
              </a:cxn>
              <a:cxn ang="0">
                <a:pos x="20" y="230"/>
              </a:cxn>
              <a:cxn ang="0">
                <a:pos x="13" y="241"/>
              </a:cxn>
              <a:cxn ang="0">
                <a:pos x="0" y="255"/>
              </a:cxn>
              <a:cxn ang="0">
                <a:pos x="8" y="230"/>
              </a:cxn>
              <a:cxn ang="0">
                <a:pos x="24" y="212"/>
              </a:cxn>
              <a:cxn ang="0">
                <a:pos x="21" y="192"/>
              </a:cxn>
              <a:cxn ang="0">
                <a:pos x="36" y="167"/>
              </a:cxn>
              <a:cxn ang="0">
                <a:pos x="44" y="137"/>
              </a:cxn>
              <a:cxn ang="0">
                <a:pos x="40" y="108"/>
              </a:cxn>
              <a:cxn ang="0">
                <a:pos x="43" y="85"/>
              </a:cxn>
              <a:cxn ang="0">
                <a:pos x="40" y="68"/>
              </a:cxn>
              <a:cxn ang="0">
                <a:pos x="19" y="36"/>
              </a:cxn>
              <a:cxn ang="0">
                <a:pos x="6" y="3"/>
              </a:cxn>
              <a:cxn ang="0">
                <a:pos x="50" y="0"/>
              </a:cxn>
              <a:cxn ang="0">
                <a:pos x="51" y="6"/>
              </a:cxn>
            </a:cxnLst>
            <a:rect l="0" t="0" r="r" b="b"/>
            <a:pathLst>
              <a:path w="77" h="256">
                <a:moveTo>
                  <a:pt x="51" y="6"/>
                </a:moveTo>
                <a:lnTo>
                  <a:pt x="47" y="25"/>
                </a:lnTo>
                <a:lnTo>
                  <a:pt x="76" y="27"/>
                </a:lnTo>
                <a:lnTo>
                  <a:pt x="65" y="61"/>
                </a:lnTo>
                <a:lnTo>
                  <a:pt x="66" y="87"/>
                </a:lnTo>
                <a:lnTo>
                  <a:pt x="73" y="110"/>
                </a:lnTo>
                <a:lnTo>
                  <a:pt x="61" y="133"/>
                </a:lnTo>
                <a:lnTo>
                  <a:pt x="57" y="157"/>
                </a:lnTo>
                <a:lnTo>
                  <a:pt x="51" y="181"/>
                </a:lnTo>
                <a:lnTo>
                  <a:pt x="42" y="197"/>
                </a:lnTo>
                <a:lnTo>
                  <a:pt x="32" y="213"/>
                </a:lnTo>
                <a:lnTo>
                  <a:pt x="20" y="230"/>
                </a:lnTo>
                <a:lnTo>
                  <a:pt x="13" y="241"/>
                </a:lnTo>
                <a:lnTo>
                  <a:pt x="0" y="255"/>
                </a:lnTo>
                <a:lnTo>
                  <a:pt x="8" y="230"/>
                </a:lnTo>
                <a:lnTo>
                  <a:pt x="24" y="212"/>
                </a:lnTo>
                <a:lnTo>
                  <a:pt x="21" y="192"/>
                </a:lnTo>
                <a:lnTo>
                  <a:pt x="36" y="167"/>
                </a:lnTo>
                <a:lnTo>
                  <a:pt x="44" y="137"/>
                </a:lnTo>
                <a:lnTo>
                  <a:pt x="40" y="108"/>
                </a:lnTo>
                <a:lnTo>
                  <a:pt x="43" y="85"/>
                </a:lnTo>
                <a:lnTo>
                  <a:pt x="40" y="68"/>
                </a:lnTo>
                <a:lnTo>
                  <a:pt x="19" y="36"/>
                </a:lnTo>
                <a:lnTo>
                  <a:pt x="6" y="3"/>
                </a:lnTo>
                <a:lnTo>
                  <a:pt x="50" y="0"/>
                </a:lnTo>
                <a:lnTo>
                  <a:pt x="51" y="6"/>
                </a:lnTo>
              </a:path>
            </a:pathLst>
          </a:custGeom>
          <a:gradFill rotWithShape="0">
            <a:gsLst>
              <a:gs pos="0">
                <a:srgbClr val="FFFFFF"/>
              </a:gs>
              <a:gs pos="50000">
                <a:srgbClr val="00CCFF"/>
              </a:gs>
              <a:gs pos="100000">
                <a:srgbClr val="FFFFFF"/>
              </a:gs>
            </a:gsLst>
            <a:lin ang="0" scaled="1"/>
          </a:gradFill>
          <a:ln w="9525">
            <a:noFill/>
            <a:round/>
            <a:headEnd type="none" w="sm" len="sm"/>
            <a:tailEnd type="none" w="sm" len="sm"/>
          </a:ln>
          <a:effectLst/>
        </p:spPr>
        <p:txBody>
          <a:bodyPr/>
          <a:lstStyle/>
          <a:p>
            <a:pPr>
              <a:defRPr/>
            </a:pPr>
            <a:endParaRPr lang="en-US"/>
          </a:p>
        </p:txBody>
      </p:sp>
      <p:sp>
        <p:nvSpPr>
          <p:cNvPr id="1034" name="Freeform 10"/>
          <p:cNvSpPr>
            <a:spLocks/>
          </p:cNvSpPr>
          <p:nvPr/>
        </p:nvSpPr>
        <p:spPr bwMode="auto">
          <a:xfrm>
            <a:off x="3605213" y="19050"/>
            <a:ext cx="1951037" cy="411163"/>
          </a:xfrm>
          <a:custGeom>
            <a:avLst/>
            <a:gdLst/>
            <a:ahLst/>
            <a:cxnLst>
              <a:cxn ang="0">
                <a:pos x="0" y="259"/>
              </a:cxn>
              <a:cxn ang="0">
                <a:pos x="5" y="154"/>
              </a:cxn>
              <a:cxn ang="0">
                <a:pos x="23" y="130"/>
              </a:cxn>
              <a:cxn ang="0">
                <a:pos x="56" y="146"/>
              </a:cxn>
              <a:cxn ang="0">
                <a:pos x="85" y="128"/>
              </a:cxn>
              <a:cxn ang="0">
                <a:pos x="117" y="144"/>
              </a:cxn>
              <a:cxn ang="0">
                <a:pos x="152" y="144"/>
              </a:cxn>
              <a:cxn ang="0">
                <a:pos x="208" y="138"/>
              </a:cxn>
              <a:cxn ang="0">
                <a:pos x="249" y="122"/>
              </a:cxn>
              <a:cxn ang="0">
                <a:pos x="289" y="138"/>
              </a:cxn>
              <a:cxn ang="0">
                <a:pos x="312" y="143"/>
              </a:cxn>
              <a:cxn ang="0">
                <a:pos x="362" y="137"/>
              </a:cxn>
              <a:cxn ang="0">
                <a:pos x="449" y="121"/>
              </a:cxn>
              <a:cxn ang="0">
                <a:pos x="499" y="83"/>
              </a:cxn>
              <a:cxn ang="0">
                <a:pos x="489" y="119"/>
              </a:cxn>
              <a:cxn ang="0">
                <a:pos x="531" y="132"/>
              </a:cxn>
              <a:cxn ang="0">
                <a:pos x="559" y="158"/>
              </a:cxn>
              <a:cxn ang="0">
                <a:pos x="586" y="178"/>
              </a:cxn>
              <a:cxn ang="0">
                <a:pos x="602" y="178"/>
              </a:cxn>
              <a:cxn ang="0">
                <a:pos x="581" y="145"/>
              </a:cxn>
              <a:cxn ang="0">
                <a:pos x="561" y="103"/>
              </a:cxn>
              <a:cxn ang="0">
                <a:pos x="547" y="82"/>
              </a:cxn>
              <a:cxn ang="0">
                <a:pos x="574" y="62"/>
              </a:cxn>
              <a:cxn ang="0">
                <a:pos x="535" y="56"/>
              </a:cxn>
              <a:cxn ang="0">
                <a:pos x="600" y="42"/>
              </a:cxn>
              <a:cxn ang="0">
                <a:pos x="676" y="55"/>
              </a:cxn>
              <a:cxn ang="0">
                <a:pos x="721" y="60"/>
              </a:cxn>
              <a:cxn ang="0">
                <a:pos x="773" y="108"/>
              </a:cxn>
              <a:cxn ang="0">
                <a:pos x="828" y="139"/>
              </a:cxn>
              <a:cxn ang="0">
                <a:pos x="879" y="141"/>
              </a:cxn>
              <a:cxn ang="0">
                <a:pos x="928" y="128"/>
              </a:cxn>
              <a:cxn ang="0">
                <a:pos x="957" y="139"/>
              </a:cxn>
              <a:cxn ang="0">
                <a:pos x="981" y="130"/>
              </a:cxn>
              <a:cxn ang="0">
                <a:pos x="1015" y="146"/>
              </a:cxn>
              <a:cxn ang="0">
                <a:pos x="1041" y="144"/>
              </a:cxn>
              <a:cxn ang="0">
                <a:pos x="1063" y="130"/>
              </a:cxn>
              <a:cxn ang="0">
                <a:pos x="1099" y="146"/>
              </a:cxn>
              <a:cxn ang="0">
                <a:pos x="1128" y="139"/>
              </a:cxn>
              <a:cxn ang="0">
                <a:pos x="1154" y="149"/>
              </a:cxn>
              <a:cxn ang="0">
                <a:pos x="1197" y="138"/>
              </a:cxn>
              <a:cxn ang="0">
                <a:pos x="1221" y="165"/>
              </a:cxn>
              <a:cxn ang="0">
                <a:pos x="1229" y="154"/>
              </a:cxn>
              <a:cxn ang="0">
                <a:pos x="1224" y="112"/>
              </a:cxn>
              <a:cxn ang="0">
                <a:pos x="1187" y="93"/>
              </a:cxn>
              <a:cxn ang="0">
                <a:pos x="1140" y="101"/>
              </a:cxn>
              <a:cxn ang="0">
                <a:pos x="1099" y="93"/>
              </a:cxn>
              <a:cxn ang="0">
                <a:pos x="1040" y="95"/>
              </a:cxn>
              <a:cxn ang="0">
                <a:pos x="996" y="93"/>
              </a:cxn>
              <a:cxn ang="0">
                <a:pos x="955" y="96"/>
              </a:cxn>
              <a:cxn ang="0">
                <a:pos x="909" y="96"/>
              </a:cxn>
              <a:cxn ang="0">
                <a:pos x="861" y="97"/>
              </a:cxn>
              <a:cxn ang="0">
                <a:pos x="826" y="96"/>
              </a:cxn>
              <a:cxn ang="0">
                <a:pos x="785" y="69"/>
              </a:cxn>
              <a:cxn ang="0">
                <a:pos x="727" y="30"/>
              </a:cxn>
              <a:cxn ang="0">
                <a:pos x="644" y="2"/>
              </a:cxn>
              <a:cxn ang="0">
                <a:pos x="560" y="8"/>
              </a:cxn>
              <a:cxn ang="0">
                <a:pos x="474" y="45"/>
              </a:cxn>
              <a:cxn ang="0">
                <a:pos x="399" y="95"/>
              </a:cxn>
              <a:cxn ang="0">
                <a:pos x="328" y="97"/>
              </a:cxn>
              <a:cxn ang="0">
                <a:pos x="231" y="96"/>
              </a:cxn>
              <a:cxn ang="0">
                <a:pos x="109" y="93"/>
              </a:cxn>
              <a:cxn ang="0">
                <a:pos x="19" y="96"/>
              </a:cxn>
              <a:cxn ang="0">
                <a:pos x="0" y="132"/>
              </a:cxn>
            </a:cxnLst>
            <a:rect l="0" t="0" r="r" b="b"/>
            <a:pathLst>
              <a:path w="1229" h="259">
                <a:moveTo>
                  <a:pt x="0" y="175"/>
                </a:moveTo>
                <a:lnTo>
                  <a:pt x="0" y="219"/>
                </a:lnTo>
                <a:lnTo>
                  <a:pt x="0" y="259"/>
                </a:lnTo>
                <a:lnTo>
                  <a:pt x="3" y="226"/>
                </a:lnTo>
                <a:lnTo>
                  <a:pt x="4" y="201"/>
                </a:lnTo>
                <a:lnTo>
                  <a:pt x="5" y="154"/>
                </a:lnTo>
                <a:lnTo>
                  <a:pt x="8" y="132"/>
                </a:lnTo>
                <a:lnTo>
                  <a:pt x="16" y="124"/>
                </a:lnTo>
                <a:lnTo>
                  <a:pt x="23" y="130"/>
                </a:lnTo>
                <a:lnTo>
                  <a:pt x="33" y="131"/>
                </a:lnTo>
                <a:lnTo>
                  <a:pt x="47" y="138"/>
                </a:lnTo>
                <a:lnTo>
                  <a:pt x="56" y="146"/>
                </a:lnTo>
                <a:lnTo>
                  <a:pt x="66" y="146"/>
                </a:lnTo>
                <a:lnTo>
                  <a:pt x="75" y="141"/>
                </a:lnTo>
                <a:lnTo>
                  <a:pt x="85" y="128"/>
                </a:lnTo>
                <a:lnTo>
                  <a:pt x="93" y="129"/>
                </a:lnTo>
                <a:lnTo>
                  <a:pt x="108" y="139"/>
                </a:lnTo>
                <a:lnTo>
                  <a:pt x="117" y="144"/>
                </a:lnTo>
                <a:lnTo>
                  <a:pt x="126" y="149"/>
                </a:lnTo>
                <a:lnTo>
                  <a:pt x="136" y="151"/>
                </a:lnTo>
                <a:lnTo>
                  <a:pt x="152" y="144"/>
                </a:lnTo>
                <a:lnTo>
                  <a:pt x="171" y="158"/>
                </a:lnTo>
                <a:lnTo>
                  <a:pt x="185" y="151"/>
                </a:lnTo>
                <a:lnTo>
                  <a:pt x="208" y="138"/>
                </a:lnTo>
                <a:lnTo>
                  <a:pt x="222" y="138"/>
                </a:lnTo>
                <a:lnTo>
                  <a:pt x="238" y="127"/>
                </a:lnTo>
                <a:lnTo>
                  <a:pt x="249" y="122"/>
                </a:lnTo>
                <a:lnTo>
                  <a:pt x="265" y="136"/>
                </a:lnTo>
                <a:lnTo>
                  <a:pt x="278" y="132"/>
                </a:lnTo>
                <a:lnTo>
                  <a:pt x="289" y="138"/>
                </a:lnTo>
                <a:lnTo>
                  <a:pt x="296" y="138"/>
                </a:lnTo>
                <a:lnTo>
                  <a:pt x="305" y="138"/>
                </a:lnTo>
                <a:lnTo>
                  <a:pt x="312" y="143"/>
                </a:lnTo>
                <a:lnTo>
                  <a:pt x="323" y="138"/>
                </a:lnTo>
                <a:lnTo>
                  <a:pt x="331" y="124"/>
                </a:lnTo>
                <a:lnTo>
                  <a:pt x="362" y="137"/>
                </a:lnTo>
                <a:lnTo>
                  <a:pt x="376" y="152"/>
                </a:lnTo>
                <a:lnTo>
                  <a:pt x="382" y="176"/>
                </a:lnTo>
                <a:lnTo>
                  <a:pt x="449" y="121"/>
                </a:lnTo>
                <a:lnTo>
                  <a:pt x="465" y="101"/>
                </a:lnTo>
                <a:lnTo>
                  <a:pt x="481" y="91"/>
                </a:lnTo>
                <a:lnTo>
                  <a:pt x="499" y="83"/>
                </a:lnTo>
                <a:lnTo>
                  <a:pt x="496" y="98"/>
                </a:lnTo>
                <a:lnTo>
                  <a:pt x="476" y="123"/>
                </a:lnTo>
                <a:lnTo>
                  <a:pt x="489" y="119"/>
                </a:lnTo>
                <a:lnTo>
                  <a:pt x="508" y="110"/>
                </a:lnTo>
                <a:lnTo>
                  <a:pt x="522" y="116"/>
                </a:lnTo>
                <a:lnTo>
                  <a:pt x="531" y="132"/>
                </a:lnTo>
                <a:lnTo>
                  <a:pt x="526" y="146"/>
                </a:lnTo>
                <a:lnTo>
                  <a:pt x="544" y="148"/>
                </a:lnTo>
                <a:lnTo>
                  <a:pt x="559" y="158"/>
                </a:lnTo>
                <a:lnTo>
                  <a:pt x="565" y="170"/>
                </a:lnTo>
                <a:lnTo>
                  <a:pt x="578" y="167"/>
                </a:lnTo>
                <a:lnTo>
                  <a:pt x="586" y="178"/>
                </a:lnTo>
                <a:lnTo>
                  <a:pt x="598" y="196"/>
                </a:lnTo>
                <a:lnTo>
                  <a:pt x="608" y="193"/>
                </a:lnTo>
                <a:lnTo>
                  <a:pt x="602" y="178"/>
                </a:lnTo>
                <a:lnTo>
                  <a:pt x="598" y="162"/>
                </a:lnTo>
                <a:lnTo>
                  <a:pt x="590" y="156"/>
                </a:lnTo>
                <a:lnTo>
                  <a:pt x="581" y="145"/>
                </a:lnTo>
                <a:lnTo>
                  <a:pt x="586" y="122"/>
                </a:lnTo>
                <a:lnTo>
                  <a:pt x="579" y="106"/>
                </a:lnTo>
                <a:lnTo>
                  <a:pt x="561" y="103"/>
                </a:lnTo>
                <a:lnTo>
                  <a:pt x="566" y="91"/>
                </a:lnTo>
                <a:lnTo>
                  <a:pt x="578" y="81"/>
                </a:lnTo>
                <a:lnTo>
                  <a:pt x="547" y="82"/>
                </a:lnTo>
                <a:lnTo>
                  <a:pt x="561" y="75"/>
                </a:lnTo>
                <a:lnTo>
                  <a:pt x="587" y="64"/>
                </a:lnTo>
                <a:lnTo>
                  <a:pt x="574" y="62"/>
                </a:lnTo>
                <a:lnTo>
                  <a:pt x="540" y="71"/>
                </a:lnTo>
                <a:lnTo>
                  <a:pt x="524" y="65"/>
                </a:lnTo>
                <a:lnTo>
                  <a:pt x="535" y="56"/>
                </a:lnTo>
                <a:lnTo>
                  <a:pt x="559" y="53"/>
                </a:lnTo>
                <a:lnTo>
                  <a:pt x="579" y="50"/>
                </a:lnTo>
                <a:lnTo>
                  <a:pt x="600" y="42"/>
                </a:lnTo>
                <a:lnTo>
                  <a:pt x="635" y="37"/>
                </a:lnTo>
                <a:lnTo>
                  <a:pt x="660" y="41"/>
                </a:lnTo>
                <a:lnTo>
                  <a:pt x="676" y="55"/>
                </a:lnTo>
                <a:lnTo>
                  <a:pt x="692" y="63"/>
                </a:lnTo>
                <a:lnTo>
                  <a:pt x="704" y="57"/>
                </a:lnTo>
                <a:lnTo>
                  <a:pt x="721" y="60"/>
                </a:lnTo>
                <a:lnTo>
                  <a:pt x="741" y="72"/>
                </a:lnTo>
                <a:lnTo>
                  <a:pt x="758" y="88"/>
                </a:lnTo>
                <a:lnTo>
                  <a:pt x="773" y="108"/>
                </a:lnTo>
                <a:lnTo>
                  <a:pt x="797" y="115"/>
                </a:lnTo>
                <a:lnTo>
                  <a:pt x="816" y="128"/>
                </a:lnTo>
                <a:lnTo>
                  <a:pt x="828" y="139"/>
                </a:lnTo>
                <a:lnTo>
                  <a:pt x="846" y="151"/>
                </a:lnTo>
                <a:lnTo>
                  <a:pt x="866" y="147"/>
                </a:lnTo>
                <a:lnTo>
                  <a:pt x="879" y="141"/>
                </a:lnTo>
                <a:lnTo>
                  <a:pt x="904" y="141"/>
                </a:lnTo>
                <a:lnTo>
                  <a:pt x="917" y="126"/>
                </a:lnTo>
                <a:lnTo>
                  <a:pt x="928" y="128"/>
                </a:lnTo>
                <a:lnTo>
                  <a:pt x="936" y="128"/>
                </a:lnTo>
                <a:lnTo>
                  <a:pt x="946" y="134"/>
                </a:lnTo>
                <a:lnTo>
                  <a:pt x="957" y="139"/>
                </a:lnTo>
                <a:lnTo>
                  <a:pt x="965" y="129"/>
                </a:lnTo>
                <a:lnTo>
                  <a:pt x="974" y="126"/>
                </a:lnTo>
                <a:lnTo>
                  <a:pt x="981" y="130"/>
                </a:lnTo>
                <a:lnTo>
                  <a:pt x="989" y="124"/>
                </a:lnTo>
                <a:lnTo>
                  <a:pt x="1005" y="132"/>
                </a:lnTo>
                <a:lnTo>
                  <a:pt x="1015" y="146"/>
                </a:lnTo>
                <a:lnTo>
                  <a:pt x="1025" y="147"/>
                </a:lnTo>
                <a:lnTo>
                  <a:pt x="1032" y="149"/>
                </a:lnTo>
                <a:lnTo>
                  <a:pt x="1041" y="144"/>
                </a:lnTo>
                <a:lnTo>
                  <a:pt x="1048" y="138"/>
                </a:lnTo>
                <a:lnTo>
                  <a:pt x="1054" y="136"/>
                </a:lnTo>
                <a:lnTo>
                  <a:pt x="1063" y="130"/>
                </a:lnTo>
                <a:lnTo>
                  <a:pt x="1074" y="130"/>
                </a:lnTo>
                <a:lnTo>
                  <a:pt x="1084" y="139"/>
                </a:lnTo>
                <a:lnTo>
                  <a:pt x="1099" y="146"/>
                </a:lnTo>
                <a:lnTo>
                  <a:pt x="1112" y="139"/>
                </a:lnTo>
                <a:lnTo>
                  <a:pt x="1119" y="136"/>
                </a:lnTo>
                <a:lnTo>
                  <a:pt x="1128" y="139"/>
                </a:lnTo>
                <a:lnTo>
                  <a:pt x="1135" y="141"/>
                </a:lnTo>
                <a:lnTo>
                  <a:pt x="1144" y="149"/>
                </a:lnTo>
                <a:lnTo>
                  <a:pt x="1154" y="149"/>
                </a:lnTo>
                <a:lnTo>
                  <a:pt x="1166" y="146"/>
                </a:lnTo>
                <a:lnTo>
                  <a:pt x="1180" y="143"/>
                </a:lnTo>
                <a:lnTo>
                  <a:pt x="1197" y="138"/>
                </a:lnTo>
                <a:lnTo>
                  <a:pt x="1209" y="143"/>
                </a:lnTo>
                <a:lnTo>
                  <a:pt x="1216" y="150"/>
                </a:lnTo>
                <a:lnTo>
                  <a:pt x="1221" y="165"/>
                </a:lnTo>
                <a:lnTo>
                  <a:pt x="1225" y="189"/>
                </a:lnTo>
                <a:lnTo>
                  <a:pt x="1229" y="222"/>
                </a:lnTo>
                <a:lnTo>
                  <a:pt x="1229" y="154"/>
                </a:lnTo>
                <a:lnTo>
                  <a:pt x="1229" y="137"/>
                </a:lnTo>
                <a:lnTo>
                  <a:pt x="1227" y="126"/>
                </a:lnTo>
                <a:lnTo>
                  <a:pt x="1224" y="112"/>
                </a:lnTo>
                <a:lnTo>
                  <a:pt x="1218" y="100"/>
                </a:lnTo>
                <a:lnTo>
                  <a:pt x="1205" y="95"/>
                </a:lnTo>
                <a:lnTo>
                  <a:pt x="1187" y="93"/>
                </a:lnTo>
                <a:lnTo>
                  <a:pt x="1172" y="95"/>
                </a:lnTo>
                <a:lnTo>
                  <a:pt x="1156" y="91"/>
                </a:lnTo>
                <a:lnTo>
                  <a:pt x="1140" y="101"/>
                </a:lnTo>
                <a:lnTo>
                  <a:pt x="1124" y="96"/>
                </a:lnTo>
                <a:lnTo>
                  <a:pt x="1110" y="93"/>
                </a:lnTo>
                <a:lnTo>
                  <a:pt x="1099" y="93"/>
                </a:lnTo>
                <a:lnTo>
                  <a:pt x="1071" y="96"/>
                </a:lnTo>
                <a:lnTo>
                  <a:pt x="1056" y="98"/>
                </a:lnTo>
                <a:lnTo>
                  <a:pt x="1040" y="95"/>
                </a:lnTo>
                <a:lnTo>
                  <a:pt x="1024" y="99"/>
                </a:lnTo>
                <a:lnTo>
                  <a:pt x="1004" y="95"/>
                </a:lnTo>
                <a:lnTo>
                  <a:pt x="996" y="93"/>
                </a:lnTo>
                <a:lnTo>
                  <a:pt x="981" y="93"/>
                </a:lnTo>
                <a:lnTo>
                  <a:pt x="966" y="91"/>
                </a:lnTo>
                <a:lnTo>
                  <a:pt x="955" y="96"/>
                </a:lnTo>
                <a:lnTo>
                  <a:pt x="946" y="95"/>
                </a:lnTo>
                <a:lnTo>
                  <a:pt x="926" y="93"/>
                </a:lnTo>
                <a:lnTo>
                  <a:pt x="909" y="96"/>
                </a:lnTo>
                <a:lnTo>
                  <a:pt x="894" y="96"/>
                </a:lnTo>
                <a:lnTo>
                  <a:pt x="876" y="91"/>
                </a:lnTo>
                <a:lnTo>
                  <a:pt x="861" y="97"/>
                </a:lnTo>
                <a:lnTo>
                  <a:pt x="849" y="93"/>
                </a:lnTo>
                <a:lnTo>
                  <a:pt x="838" y="99"/>
                </a:lnTo>
                <a:lnTo>
                  <a:pt x="826" y="96"/>
                </a:lnTo>
                <a:lnTo>
                  <a:pt x="812" y="93"/>
                </a:lnTo>
                <a:lnTo>
                  <a:pt x="804" y="88"/>
                </a:lnTo>
                <a:lnTo>
                  <a:pt x="785" y="69"/>
                </a:lnTo>
                <a:lnTo>
                  <a:pt x="764" y="52"/>
                </a:lnTo>
                <a:lnTo>
                  <a:pt x="745" y="40"/>
                </a:lnTo>
                <a:lnTo>
                  <a:pt x="727" y="30"/>
                </a:lnTo>
                <a:lnTo>
                  <a:pt x="700" y="17"/>
                </a:lnTo>
                <a:lnTo>
                  <a:pt x="672" y="8"/>
                </a:lnTo>
                <a:lnTo>
                  <a:pt x="644" y="2"/>
                </a:lnTo>
                <a:lnTo>
                  <a:pt x="617" y="0"/>
                </a:lnTo>
                <a:lnTo>
                  <a:pt x="591" y="2"/>
                </a:lnTo>
                <a:lnTo>
                  <a:pt x="560" y="8"/>
                </a:lnTo>
                <a:lnTo>
                  <a:pt x="528" y="17"/>
                </a:lnTo>
                <a:lnTo>
                  <a:pt x="500" y="29"/>
                </a:lnTo>
                <a:lnTo>
                  <a:pt x="474" y="45"/>
                </a:lnTo>
                <a:lnTo>
                  <a:pt x="452" y="63"/>
                </a:lnTo>
                <a:lnTo>
                  <a:pt x="426" y="87"/>
                </a:lnTo>
                <a:lnTo>
                  <a:pt x="399" y="95"/>
                </a:lnTo>
                <a:lnTo>
                  <a:pt x="376" y="99"/>
                </a:lnTo>
                <a:lnTo>
                  <a:pt x="352" y="101"/>
                </a:lnTo>
                <a:lnTo>
                  <a:pt x="328" y="97"/>
                </a:lnTo>
                <a:lnTo>
                  <a:pt x="309" y="97"/>
                </a:lnTo>
                <a:lnTo>
                  <a:pt x="249" y="97"/>
                </a:lnTo>
                <a:lnTo>
                  <a:pt x="231" y="96"/>
                </a:lnTo>
                <a:lnTo>
                  <a:pt x="180" y="99"/>
                </a:lnTo>
                <a:lnTo>
                  <a:pt x="148" y="97"/>
                </a:lnTo>
                <a:lnTo>
                  <a:pt x="109" y="93"/>
                </a:lnTo>
                <a:lnTo>
                  <a:pt x="61" y="95"/>
                </a:lnTo>
                <a:lnTo>
                  <a:pt x="32" y="95"/>
                </a:lnTo>
                <a:lnTo>
                  <a:pt x="19" y="96"/>
                </a:lnTo>
                <a:lnTo>
                  <a:pt x="10" y="101"/>
                </a:lnTo>
                <a:lnTo>
                  <a:pt x="2" y="113"/>
                </a:lnTo>
                <a:lnTo>
                  <a:pt x="0" y="132"/>
                </a:lnTo>
                <a:lnTo>
                  <a:pt x="0" y="152"/>
                </a:lnTo>
                <a:lnTo>
                  <a:pt x="0" y="175"/>
                </a:lnTo>
              </a:path>
            </a:pathLst>
          </a:custGeom>
          <a:solidFill>
            <a:srgbClr val="FFFFFF"/>
          </a:solidFill>
          <a:ln w="9525">
            <a:noFill/>
            <a:round/>
            <a:headEnd type="none" w="sm" len="sm"/>
            <a:tailEnd type="none" w="sm" len="sm"/>
          </a:ln>
          <a:effectLst/>
        </p:spPr>
        <p:txBody>
          <a:bodyPr/>
          <a:lstStyle/>
          <a:p>
            <a:pPr>
              <a:defRPr/>
            </a:pPr>
            <a:endParaRPr lang="en-US"/>
          </a:p>
        </p:txBody>
      </p:sp>
      <p:sp>
        <p:nvSpPr>
          <p:cNvPr id="1035" name="Freeform 11"/>
          <p:cNvSpPr>
            <a:spLocks/>
          </p:cNvSpPr>
          <p:nvPr/>
        </p:nvSpPr>
        <p:spPr bwMode="auto">
          <a:xfrm>
            <a:off x="4191000" y="234950"/>
            <a:ext cx="90488" cy="400050"/>
          </a:xfrm>
          <a:custGeom>
            <a:avLst/>
            <a:gdLst/>
            <a:ahLst/>
            <a:cxnLst>
              <a:cxn ang="0">
                <a:pos x="13" y="6"/>
              </a:cxn>
              <a:cxn ang="0">
                <a:pos x="17" y="25"/>
              </a:cxn>
              <a:cxn ang="0">
                <a:pos x="13" y="34"/>
              </a:cxn>
              <a:cxn ang="0">
                <a:pos x="6" y="62"/>
              </a:cxn>
              <a:cxn ang="0">
                <a:pos x="1" y="86"/>
              </a:cxn>
              <a:cxn ang="0">
                <a:pos x="0" y="108"/>
              </a:cxn>
              <a:cxn ang="0">
                <a:pos x="5" y="135"/>
              </a:cxn>
              <a:cxn ang="0">
                <a:pos x="8" y="160"/>
              </a:cxn>
              <a:cxn ang="0">
                <a:pos x="13" y="184"/>
              </a:cxn>
              <a:cxn ang="0">
                <a:pos x="27" y="200"/>
              </a:cxn>
              <a:cxn ang="0">
                <a:pos x="32" y="217"/>
              </a:cxn>
              <a:cxn ang="0">
                <a:pos x="45" y="234"/>
              </a:cxn>
              <a:cxn ang="0">
                <a:pos x="56" y="251"/>
              </a:cxn>
              <a:cxn ang="0">
                <a:pos x="51" y="235"/>
              </a:cxn>
              <a:cxn ang="0">
                <a:pos x="40" y="216"/>
              </a:cxn>
              <a:cxn ang="0">
                <a:pos x="43" y="196"/>
              </a:cxn>
              <a:cxn ang="0">
                <a:pos x="28" y="170"/>
              </a:cxn>
              <a:cxn ang="0">
                <a:pos x="15" y="140"/>
              </a:cxn>
              <a:cxn ang="0">
                <a:pos x="12" y="94"/>
              </a:cxn>
              <a:cxn ang="0">
                <a:pos x="17" y="64"/>
              </a:cxn>
              <a:cxn ang="0">
                <a:pos x="25" y="34"/>
              </a:cxn>
              <a:cxn ang="0">
                <a:pos x="27" y="12"/>
              </a:cxn>
              <a:cxn ang="0">
                <a:pos x="15" y="0"/>
              </a:cxn>
              <a:cxn ang="0">
                <a:pos x="13" y="6"/>
              </a:cxn>
            </a:cxnLst>
            <a:rect l="0" t="0" r="r" b="b"/>
            <a:pathLst>
              <a:path w="57" h="252">
                <a:moveTo>
                  <a:pt x="13" y="6"/>
                </a:moveTo>
                <a:lnTo>
                  <a:pt x="17" y="25"/>
                </a:lnTo>
                <a:lnTo>
                  <a:pt x="13" y="34"/>
                </a:lnTo>
                <a:lnTo>
                  <a:pt x="6" y="62"/>
                </a:lnTo>
                <a:lnTo>
                  <a:pt x="1" y="86"/>
                </a:lnTo>
                <a:lnTo>
                  <a:pt x="0" y="108"/>
                </a:lnTo>
                <a:lnTo>
                  <a:pt x="5" y="135"/>
                </a:lnTo>
                <a:lnTo>
                  <a:pt x="8" y="160"/>
                </a:lnTo>
                <a:lnTo>
                  <a:pt x="13" y="184"/>
                </a:lnTo>
                <a:lnTo>
                  <a:pt x="27" y="200"/>
                </a:lnTo>
                <a:lnTo>
                  <a:pt x="32" y="217"/>
                </a:lnTo>
                <a:lnTo>
                  <a:pt x="45" y="234"/>
                </a:lnTo>
                <a:lnTo>
                  <a:pt x="56" y="251"/>
                </a:lnTo>
                <a:lnTo>
                  <a:pt x="51" y="235"/>
                </a:lnTo>
                <a:lnTo>
                  <a:pt x="40" y="216"/>
                </a:lnTo>
                <a:lnTo>
                  <a:pt x="43" y="196"/>
                </a:lnTo>
                <a:lnTo>
                  <a:pt x="28" y="170"/>
                </a:lnTo>
                <a:lnTo>
                  <a:pt x="15" y="140"/>
                </a:lnTo>
                <a:lnTo>
                  <a:pt x="12" y="94"/>
                </a:lnTo>
                <a:lnTo>
                  <a:pt x="17" y="64"/>
                </a:lnTo>
                <a:lnTo>
                  <a:pt x="25" y="34"/>
                </a:lnTo>
                <a:lnTo>
                  <a:pt x="27" y="12"/>
                </a:lnTo>
                <a:lnTo>
                  <a:pt x="15" y="0"/>
                </a:lnTo>
                <a:lnTo>
                  <a:pt x="13" y="6"/>
                </a:lnTo>
              </a:path>
            </a:pathLst>
          </a:custGeom>
          <a:solidFill>
            <a:srgbClr val="FFFFFF"/>
          </a:solidFill>
          <a:ln w="9525">
            <a:noFill/>
            <a:round/>
            <a:headEnd type="none" w="sm" len="sm"/>
            <a:tailEnd type="none" w="sm" len="sm"/>
          </a:ln>
          <a:effectLst/>
        </p:spPr>
        <p:txBody>
          <a:bodyPr/>
          <a:lstStyle/>
          <a:p>
            <a:pPr>
              <a:defRPr/>
            </a:pPr>
            <a:endParaRPr lang="en-US"/>
          </a:p>
        </p:txBody>
      </p:sp>
      <p:grpSp>
        <p:nvGrpSpPr>
          <p:cNvPr id="2060" name="Group 12"/>
          <p:cNvGrpSpPr>
            <a:grpSpLocks/>
          </p:cNvGrpSpPr>
          <p:nvPr/>
        </p:nvGrpSpPr>
        <p:grpSpPr bwMode="auto">
          <a:xfrm>
            <a:off x="63500" y="153988"/>
            <a:ext cx="3435350" cy="520700"/>
            <a:chOff x="40" y="97"/>
            <a:chExt cx="2164" cy="328"/>
          </a:xfrm>
        </p:grpSpPr>
        <p:sp>
          <p:nvSpPr>
            <p:cNvPr id="1037" name="Freeform 13"/>
            <p:cNvSpPr>
              <a:spLocks/>
            </p:cNvSpPr>
            <p:nvPr/>
          </p:nvSpPr>
          <p:spPr bwMode="auto">
            <a:xfrm>
              <a:off x="40" y="97"/>
              <a:ext cx="2164" cy="267"/>
            </a:xfrm>
            <a:custGeom>
              <a:avLst/>
              <a:gdLst/>
              <a:ahLst/>
              <a:cxnLst>
                <a:cxn ang="0">
                  <a:pos x="29" y="3"/>
                </a:cxn>
                <a:cxn ang="0">
                  <a:pos x="46" y="0"/>
                </a:cxn>
                <a:cxn ang="0">
                  <a:pos x="2096" y="0"/>
                </a:cxn>
                <a:cxn ang="0">
                  <a:pos x="2120" y="2"/>
                </a:cxn>
                <a:cxn ang="0">
                  <a:pos x="2137" y="9"/>
                </a:cxn>
                <a:cxn ang="0">
                  <a:pos x="2152" y="26"/>
                </a:cxn>
                <a:cxn ang="0">
                  <a:pos x="2160" y="46"/>
                </a:cxn>
                <a:cxn ang="0">
                  <a:pos x="2163" y="69"/>
                </a:cxn>
                <a:cxn ang="0">
                  <a:pos x="2163" y="266"/>
                </a:cxn>
                <a:cxn ang="0">
                  <a:pos x="81" y="266"/>
                </a:cxn>
                <a:cxn ang="0">
                  <a:pos x="0" y="266"/>
                </a:cxn>
                <a:cxn ang="0">
                  <a:pos x="0" y="82"/>
                </a:cxn>
                <a:cxn ang="0">
                  <a:pos x="1" y="55"/>
                </a:cxn>
                <a:cxn ang="0">
                  <a:pos x="9" y="29"/>
                </a:cxn>
                <a:cxn ang="0">
                  <a:pos x="16" y="15"/>
                </a:cxn>
                <a:cxn ang="0">
                  <a:pos x="29" y="3"/>
                </a:cxn>
              </a:cxnLst>
              <a:rect l="0" t="0" r="r" b="b"/>
              <a:pathLst>
                <a:path w="2164" h="267">
                  <a:moveTo>
                    <a:pt x="29" y="3"/>
                  </a:moveTo>
                  <a:lnTo>
                    <a:pt x="46" y="0"/>
                  </a:lnTo>
                  <a:lnTo>
                    <a:pt x="2096" y="0"/>
                  </a:lnTo>
                  <a:lnTo>
                    <a:pt x="2120" y="2"/>
                  </a:lnTo>
                  <a:lnTo>
                    <a:pt x="2137" y="9"/>
                  </a:lnTo>
                  <a:lnTo>
                    <a:pt x="2152" y="26"/>
                  </a:lnTo>
                  <a:lnTo>
                    <a:pt x="2160" y="46"/>
                  </a:lnTo>
                  <a:lnTo>
                    <a:pt x="2163" y="69"/>
                  </a:lnTo>
                  <a:lnTo>
                    <a:pt x="2163" y="266"/>
                  </a:lnTo>
                  <a:lnTo>
                    <a:pt x="81" y="266"/>
                  </a:lnTo>
                  <a:lnTo>
                    <a:pt x="0" y="266"/>
                  </a:lnTo>
                  <a:lnTo>
                    <a:pt x="0" y="82"/>
                  </a:lnTo>
                  <a:lnTo>
                    <a:pt x="1" y="55"/>
                  </a:lnTo>
                  <a:lnTo>
                    <a:pt x="9" y="29"/>
                  </a:lnTo>
                  <a:lnTo>
                    <a:pt x="16" y="15"/>
                  </a:lnTo>
                  <a:lnTo>
                    <a:pt x="29" y="3"/>
                  </a:lnTo>
                </a:path>
              </a:pathLst>
            </a:custGeom>
            <a:gradFill rotWithShape="0">
              <a:gsLst>
                <a:gs pos="0">
                  <a:srgbClr val="00CCFF"/>
                </a:gs>
                <a:gs pos="100000">
                  <a:srgbClr val="FFFFFF"/>
                </a:gs>
              </a:gsLst>
              <a:lin ang="5400000" scaled="1"/>
            </a:gradFill>
            <a:ln w="9525">
              <a:noFill/>
              <a:round/>
              <a:headEnd type="none" w="sm" len="sm"/>
              <a:tailEnd type="none" w="sm" len="sm"/>
            </a:ln>
            <a:effectLst/>
          </p:spPr>
          <p:txBody>
            <a:bodyPr/>
            <a:lstStyle/>
            <a:p>
              <a:pPr>
                <a:defRPr/>
              </a:pPr>
              <a:endParaRPr lang="en-US"/>
            </a:p>
          </p:txBody>
        </p:sp>
        <p:sp>
          <p:nvSpPr>
            <p:cNvPr id="1038" name="Freeform 14"/>
            <p:cNvSpPr>
              <a:spLocks/>
            </p:cNvSpPr>
            <p:nvPr/>
          </p:nvSpPr>
          <p:spPr bwMode="auto">
            <a:xfrm>
              <a:off x="40" y="268"/>
              <a:ext cx="2164" cy="115"/>
            </a:xfrm>
            <a:custGeom>
              <a:avLst/>
              <a:gdLst/>
              <a:ahLst/>
              <a:cxnLst>
                <a:cxn ang="0">
                  <a:pos x="105" y="39"/>
                </a:cxn>
                <a:cxn ang="0">
                  <a:pos x="170" y="39"/>
                </a:cxn>
                <a:cxn ang="0">
                  <a:pos x="221" y="58"/>
                </a:cxn>
                <a:cxn ang="0">
                  <a:pos x="305" y="47"/>
                </a:cxn>
                <a:cxn ang="0">
                  <a:pos x="400" y="41"/>
                </a:cxn>
                <a:cxn ang="0">
                  <a:pos x="466" y="53"/>
                </a:cxn>
                <a:cxn ang="0">
                  <a:pos x="538" y="47"/>
                </a:cxn>
                <a:cxn ang="0">
                  <a:pos x="654" y="50"/>
                </a:cxn>
                <a:cxn ang="0">
                  <a:pos x="728" y="58"/>
                </a:cxn>
                <a:cxn ang="0">
                  <a:pos x="815" y="35"/>
                </a:cxn>
                <a:cxn ang="0">
                  <a:pos x="880" y="56"/>
                </a:cxn>
                <a:cxn ang="0">
                  <a:pos x="968" y="52"/>
                </a:cxn>
                <a:cxn ang="0">
                  <a:pos x="1013" y="56"/>
                </a:cxn>
                <a:cxn ang="0">
                  <a:pos x="1053" y="35"/>
                </a:cxn>
                <a:cxn ang="0">
                  <a:pos x="1105" y="21"/>
                </a:cxn>
                <a:cxn ang="0">
                  <a:pos x="1167" y="19"/>
                </a:cxn>
                <a:cxn ang="0">
                  <a:pos x="1218" y="13"/>
                </a:cxn>
                <a:cxn ang="0">
                  <a:pos x="1265" y="29"/>
                </a:cxn>
                <a:cxn ang="0">
                  <a:pos x="1316" y="41"/>
                </a:cxn>
                <a:cxn ang="0">
                  <a:pos x="1399" y="33"/>
                </a:cxn>
                <a:cxn ang="0">
                  <a:pos x="1436" y="55"/>
                </a:cxn>
                <a:cxn ang="0">
                  <a:pos x="1493" y="58"/>
                </a:cxn>
                <a:cxn ang="0">
                  <a:pos x="1589" y="58"/>
                </a:cxn>
                <a:cxn ang="0">
                  <a:pos x="1647" y="49"/>
                </a:cxn>
                <a:cxn ang="0">
                  <a:pos x="1691" y="53"/>
                </a:cxn>
                <a:cxn ang="0">
                  <a:pos x="1743" y="35"/>
                </a:cxn>
                <a:cxn ang="0">
                  <a:pos x="1817" y="33"/>
                </a:cxn>
                <a:cxn ang="0">
                  <a:pos x="1878" y="13"/>
                </a:cxn>
                <a:cxn ang="0">
                  <a:pos x="1926" y="9"/>
                </a:cxn>
                <a:cxn ang="0">
                  <a:pos x="1988" y="17"/>
                </a:cxn>
                <a:cxn ang="0">
                  <a:pos x="2042" y="1"/>
                </a:cxn>
                <a:cxn ang="0">
                  <a:pos x="2093" y="29"/>
                </a:cxn>
                <a:cxn ang="0">
                  <a:pos x="2150" y="14"/>
                </a:cxn>
                <a:cxn ang="0">
                  <a:pos x="2163" y="114"/>
                </a:cxn>
                <a:cxn ang="0">
                  <a:pos x="893" y="92"/>
                </a:cxn>
                <a:cxn ang="0">
                  <a:pos x="0" y="18"/>
                </a:cxn>
                <a:cxn ang="0">
                  <a:pos x="32" y="31"/>
                </a:cxn>
                <a:cxn ang="0">
                  <a:pos x="75" y="35"/>
                </a:cxn>
              </a:cxnLst>
              <a:rect l="0" t="0" r="r" b="b"/>
              <a:pathLst>
                <a:path w="2164" h="115">
                  <a:moveTo>
                    <a:pt x="75" y="35"/>
                  </a:moveTo>
                  <a:lnTo>
                    <a:pt x="105" y="39"/>
                  </a:lnTo>
                  <a:lnTo>
                    <a:pt x="138" y="35"/>
                  </a:lnTo>
                  <a:lnTo>
                    <a:pt x="170" y="39"/>
                  </a:lnTo>
                  <a:lnTo>
                    <a:pt x="195" y="50"/>
                  </a:lnTo>
                  <a:lnTo>
                    <a:pt x="221" y="58"/>
                  </a:lnTo>
                  <a:lnTo>
                    <a:pt x="266" y="51"/>
                  </a:lnTo>
                  <a:lnTo>
                    <a:pt x="305" y="47"/>
                  </a:lnTo>
                  <a:lnTo>
                    <a:pt x="360" y="47"/>
                  </a:lnTo>
                  <a:lnTo>
                    <a:pt x="400" y="41"/>
                  </a:lnTo>
                  <a:lnTo>
                    <a:pt x="435" y="47"/>
                  </a:lnTo>
                  <a:lnTo>
                    <a:pt x="466" y="53"/>
                  </a:lnTo>
                  <a:lnTo>
                    <a:pt x="494" y="55"/>
                  </a:lnTo>
                  <a:lnTo>
                    <a:pt x="538" y="47"/>
                  </a:lnTo>
                  <a:lnTo>
                    <a:pt x="586" y="47"/>
                  </a:lnTo>
                  <a:lnTo>
                    <a:pt x="654" y="50"/>
                  </a:lnTo>
                  <a:lnTo>
                    <a:pt x="683" y="61"/>
                  </a:lnTo>
                  <a:lnTo>
                    <a:pt x="728" y="58"/>
                  </a:lnTo>
                  <a:lnTo>
                    <a:pt x="773" y="41"/>
                  </a:lnTo>
                  <a:lnTo>
                    <a:pt x="815" y="35"/>
                  </a:lnTo>
                  <a:lnTo>
                    <a:pt x="844" y="41"/>
                  </a:lnTo>
                  <a:lnTo>
                    <a:pt x="880" y="56"/>
                  </a:lnTo>
                  <a:lnTo>
                    <a:pt x="921" y="62"/>
                  </a:lnTo>
                  <a:lnTo>
                    <a:pt x="968" y="52"/>
                  </a:lnTo>
                  <a:lnTo>
                    <a:pt x="989" y="49"/>
                  </a:lnTo>
                  <a:lnTo>
                    <a:pt x="1013" y="56"/>
                  </a:lnTo>
                  <a:lnTo>
                    <a:pt x="1032" y="47"/>
                  </a:lnTo>
                  <a:lnTo>
                    <a:pt x="1053" y="35"/>
                  </a:lnTo>
                  <a:lnTo>
                    <a:pt x="1078" y="24"/>
                  </a:lnTo>
                  <a:lnTo>
                    <a:pt x="1105" y="21"/>
                  </a:lnTo>
                  <a:lnTo>
                    <a:pt x="1136" y="24"/>
                  </a:lnTo>
                  <a:lnTo>
                    <a:pt x="1167" y="19"/>
                  </a:lnTo>
                  <a:lnTo>
                    <a:pt x="1198" y="13"/>
                  </a:lnTo>
                  <a:lnTo>
                    <a:pt x="1218" y="13"/>
                  </a:lnTo>
                  <a:lnTo>
                    <a:pt x="1237" y="15"/>
                  </a:lnTo>
                  <a:lnTo>
                    <a:pt x="1265" y="29"/>
                  </a:lnTo>
                  <a:lnTo>
                    <a:pt x="1293" y="27"/>
                  </a:lnTo>
                  <a:lnTo>
                    <a:pt x="1316" y="41"/>
                  </a:lnTo>
                  <a:lnTo>
                    <a:pt x="1361" y="41"/>
                  </a:lnTo>
                  <a:lnTo>
                    <a:pt x="1399" y="33"/>
                  </a:lnTo>
                  <a:lnTo>
                    <a:pt x="1417" y="44"/>
                  </a:lnTo>
                  <a:lnTo>
                    <a:pt x="1436" y="55"/>
                  </a:lnTo>
                  <a:lnTo>
                    <a:pt x="1462" y="52"/>
                  </a:lnTo>
                  <a:lnTo>
                    <a:pt x="1493" y="58"/>
                  </a:lnTo>
                  <a:lnTo>
                    <a:pt x="1526" y="52"/>
                  </a:lnTo>
                  <a:lnTo>
                    <a:pt x="1589" y="58"/>
                  </a:lnTo>
                  <a:lnTo>
                    <a:pt x="1616" y="64"/>
                  </a:lnTo>
                  <a:lnTo>
                    <a:pt x="1647" y="49"/>
                  </a:lnTo>
                  <a:lnTo>
                    <a:pt x="1667" y="48"/>
                  </a:lnTo>
                  <a:lnTo>
                    <a:pt x="1691" y="53"/>
                  </a:lnTo>
                  <a:lnTo>
                    <a:pt x="1714" y="51"/>
                  </a:lnTo>
                  <a:lnTo>
                    <a:pt x="1743" y="35"/>
                  </a:lnTo>
                  <a:lnTo>
                    <a:pt x="1793" y="31"/>
                  </a:lnTo>
                  <a:lnTo>
                    <a:pt x="1817" y="33"/>
                  </a:lnTo>
                  <a:lnTo>
                    <a:pt x="1842" y="33"/>
                  </a:lnTo>
                  <a:lnTo>
                    <a:pt x="1878" y="13"/>
                  </a:lnTo>
                  <a:lnTo>
                    <a:pt x="1899" y="6"/>
                  </a:lnTo>
                  <a:lnTo>
                    <a:pt x="1926" y="9"/>
                  </a:lnTo>
                  <a:lnTo>
                    <a:pt x="1957" y="29"/>
                  </a:lnTo>
                  <a:lnTo>
                    <a:pt x="1988" y="17"/>
                  </a:lnTo>
                  <a:lnTo>
                    <a:pt x="2017" y="0"/>
                  </a:lnTo>
                  <a:lnTo>
                    <a:pt x="2042" y="1"/>
                  </a:lnTo>
                  <a:lnTo>
                    <a:pt x="2071" y="35"/>
                  </a:lnTo>
                  <a:lnTo>
                    <a:pt x="2093" y="29"/>
                  </a:lnTo>
                  <a:lnTo>
                    <a:pt x="2125" y="15"/>
                  </a:lnTo>
                  <a:lnTo>
                    <a:pt x="2150" y="14"/>
                  </a:lnTo>
                  <a:lnTo>
                    <a:pt x="2163" y="26"/>
                  </a:lnTo>
                  <a:lnTo>
                    <a:pt x="2163" y="114"/>
                  </a:lnTo>
                  <a:lnTo>
                    <a:pt x="909" y="89"/>
                  </a:lnTo>
                  <a:lnTo>
                    <a:pt x="893" y="92"/>
                  </a:lnTo>
                  <a:lnTo>
                    <a:pt x="0" y="82"/>
                  </a:lnTo>
                  <a:lnTo>
                    <a:pt x="0" y="18"/>
                  </a:lnTo>
                  <a:lnTo>
                    <a:pt x="13" y="27"/>
                  </a:lnTo>
                  <a:lnTo>
                    <a:pt x="32" y="31"/>
                  </a:lnTo>
                  <a:lnTo>
                    <a:pt x="56" y="32"/>
                  </a:lnTo>
                  <a:lnTo>
                    <a:pt x="75" y="35"/>
                  </a:lnTo>
                </a:path>
              </a:pathLst>
            </a:custGeom>
            <a:solidFill>
              <a:srgbClr val="003300"/>
            </a:solidFill>
            <a:ln w="9525">
              <a:noFill/>
              <a:round/>
              <a:headEnd type="none" w="sm" len="sm"/>
              <a:tailEnd type="none" w="sm" len="sm"/>
            </a:ln>
            <a:effectLst/>
          </p:spPr>
          <p:txBody>
            <a:bodyPr/>
            <a:lstStyle/>
            <a:p>
              <a:pPr>
                <a:defRPr/>
              </a:pPr>
              <a:endParaRPr lang="en-US"/>
            </a:p>
          </p:txBody>
        </p:sp>
        <p:sp>
          <p:nvSpPr>
            <p:cNvPr id="1039" name="Freeform 15"/>
            <p:cNvSpPr>
              <a:spLocks/>
            </p:cNvSpPr>
            <p:nvPr/>
          </p:nvSpPr>
          <p:spPr bwMode="auto">
            <a:xfrm>
              <a:off x="40" y="307"/>
              <a:ext cx="2164" cy="118"/>
            </a:xfrm>
            <a:custGeom>
              <a:avLst/>
              <a:gdLst/>
              <a:ahLst/>
              <a:cxnLst>
                <a:cxn ang="0">
                  <a:pos x="46" y="116"/>
                </a:cxn>
                <a:cxn ang="0">
                  <a:pos x="2096" y="117"/>
                </a:cxn>
                <a:cxn ang="0">
                  <a:pos x="2137" y="113"/>
                </a:cxn>
                <a:cxn ang="0">
                  <a:pos x="2160" y="98"/>
                </a:cxn>
                <a:cxn ang="0">
                  <a:pos x="2163" y="13"/>
                </a:cxn>
                <a:cxn ang="0">
                  <a:pos x="2134" y="4"/>
                </a:cxn>
                <a:cxn ang="0">
                  <a:pos x="2118" y="32"/>
                </a:cxn>
                <a:cxn ang="0">
                  <a:pos x="2097" y="29"/>
                </a:cxn>
                <a:cxn ang="0">
                  <a:pos x="2054" y="16"/>
                </a:cxn>
                <a:cxn ang="0">
                  <a:pos x="1998" y="20"/>
                </a:cxn>
                <a:cxn ang="0">
                  <a:pos x="1951" y="23"/>
                </a:cxn>
                <a:cxn ang="0">
                  <a:pos x="1910" y="16"/>
                </a:cxn>
                <a:cxn ang="0">
                  <a:pos x="1868" y="25"/>
                </a:cxn>
                <a:cxn ang="0">
                  <a:pos x="1841" y="31"/>
                </a:cxn>
                <a:cxn ang="0">
                  <a:pos x="1776" y="26"/>
                </a:cxn>
                <a:cxn ang="0">
                  <a:pos x="1716" y="22"/>
                </a:cxn>
                <a:cxn ang="0">
                  <a:pos x="1644" y="51"/>
                </a:cxn>
                <a:cxn ang="0">
                  <a:pos x="1589" y="36"/>
                </a:cxn>
                <a:cxn ang="0">
                  <a:pos x="1524" y="35"/>
                </a:cxn>
                <a:cxn ang="0">
                  <a:pos x="1417" y="34"/>
                </a:cxn>
                <a:cxn ang="0">
                  <a:pos x="1367" y="31"/>
                </a:cxn>
                <a:cxn ang="0">
                  <a:pos x="1327" y="22"/>
                </a:cxn>
                <a:cxn ang="0">
                  <a:pos x="1237" y="41"/>
                </a:cxn>
                <a:cxn ang="0">
                  <a:pos x="1159" y="31"/>
                </a:cxn>
                <a:cxn ang="0">
                  <a:pos x="1065" y="36"/>
                </a:cxn>
                <a:cxn ang="0">
                  <a:pos x="988" y="36"/>
                </a:cxn>
                <a:cxn ang="0">
                  <a:pos x="897" y="48"/>
                </a:cxn>
                <a:cxn ang="0">
                  <a:pos x="801" y="42"/>
                </a:cxn>
                <a:cxn ang="0">
                  <a:pos x="692" y="44"/>
                </a:cxn>
                <a:cxn ang="0">
                  <a:pos x="575" y="31"/>
                </a:cxn>
                <a:cxn ang="0">
                  <a:pos x="454" y="22"/>
                </a:cxn>
                <a:cxn ang="0">
                  <a:pos x="371" y="33"/>
                </a:cxn>
                <a:cxn ang="0">
                  <a:pos x="322" y="29"/>
                </a:cxn>
                <a:cxn ang="0">
                  <a:pos x="252" y="34"/>
                </a:cxn>
                <a:cxn ang="0">
                  <a:pos x="176" y="33"/>
                </a:cxn>
                <a:cxn ang="0">
                  <a:pos x="99" y="40"/>
                </a:cxn>
                <a:cxn ang="0">
                  <a:pos x="20" y="35"/>
                </a:cxn>
                <a:cxn ang="0">
                  <a:pos x="2" y="69"/>
                </a:cxn>
                <a:cxn ang="0">
                  <a:pos x="16" y="110"/>
                </a:cxn>
              </a:cxnLst>
              <a:rect l="0" t="0" r="r" b="b"/>
              <a:pathLst>
                <a:path w="2164" h="118">
                  <a:moveTo>
                    <a:pt x="29" y="114"/>
                  </a:moveTo>
                  <a:lnTo>
                    <a:pt x="46" y="116"/>
                  </a:lnTo>
                  <a:lnTo>
                    <a:pt x="66" y="117"/>
                  </a:lnTo>
                  <a:lnTo>
                    <a:pt x="2096" y="117"/>
                  </a:lnTo>
                  <a:lnTo>
                    <a:pt x="2120" y="115"/>
                  </a:lnTo>
                  <a:lnTo>
                    <a:pt x="2137" y="113"/>
                  </a:lnTo>
                  <a:lnTo>
                    <a:pt x="2152" y="106"/>
                  </a:lnTo>
                  <a:lnTo>
                    <a:pt x="2160" y="98"/>
                  </a:lnTo>
                  <a:lnTo>
                    <a:pt x="2163" y="90"/>
                  </a:lnTo>
                  <a:lnTo>
                    <a:pt x="2163" y="13"/>
                  </a:lnTo>
                  <a:lnTo>
                    <a:pt x="2144" y="0"/>
                  </a:lnTo>
                  <a:lnTo>
                    <a:pt x="2134" y="4"/>
                  </a:lnTo>
                  <a:lnTo>
                    <a:pt x="2125" y="17"/>
                  </a:lnTo>
                  <a:lnTo>
                    <a:pt x="2118" y="32"/>
                  </a:lnTo>
                  <a:lnTo>
                    <a:pt x="2109" y="31"/>
                  </a:lnTo>
                  <a:lnTo>
                    <a:pt x="2097" y="29"/>
                  </a:lnTo>
                  <a:lnTo>
                    <a:pt x="2071" y="22"/>
                  </a:lnTo>
                  <a:lnTo>
                    <a:pt x="2054" y="16"/>
                  </a:lnTo>
                  <a:lnTo>
                    <a:pt x="2027" y="13"/>
                  </a:lnTo>
                  <a:lnTo>
                    <a:pt x="1998" y="20"/>
                  </a:lnTo>
                  <a:lnTo>
                    <a:pt x="1970" y="31"/>
                  </a:lnTo>
                  <a:lnTo>
                    <a:pt x="1951" y="23"/>
                  </a:lnTo>
                  <a:lnTo>
                    <a:pt x="1934" y="22"/>
                  </a:lnTo>
                  <a:lnTo>
                    <a:pt x="1910" y="16"/>
                  </a:lnTo>
                  <a:lnTo>
                    <a:pt x="1885" y="18"/>
                  </a:lnTo>
                  <a:lnTo>
                    <a:pt x="1868" y="25"/>
                  </a:lnTo>
                  <a:lnTo>
                    <a:pt x="1861" y="35"/>
                  </a:lnTo>
                  <a:lnTo>
                    <a:pt x="1841" y="31"/>
                  </a:lnTo>
                  <a:lnTo>
                    <a:pt x="1813" y="31"/>
                  </a:lnTo>
                  <a:lnTo>
                    <a:pt x="1776" y="26"/>
                  </a:lnTo>
                  <a:lnTo>
                    <a:pt x="1744" y="35"/>
                  </a:lnTo>
                  <a:lnTo>
                    <a:pt x="1716" y="22"/>
                  </a:lnTo>
                  <a:lnTo>
                    <a:pt x="1679" y="31"/>
                  </a:lnTo>
                  <a:lnTo>
                    <a:pt x="1644" y="51"/>
                  </a:lnTo>
                  <a:lnTo>
                    <a:pt x="1614" y="44"/>
                  </a:lnTo>
                  <a:lnTo>
                    <a:pt x="1589" y="36"/>
                  </a:lnTo>
                  <a:lnTo>
                    <a:pt x="1560" y="32"/>
                  </a:lnTo>
                  <a:lnTo>
                    <a:pt x="1524" y="35"/>
                  </a:lnTo>
                  <a:lnTo>
                    <a:pt x="1467" y="41"/>
                  </a:lnTo>
                  <a:lnTo>
                    <a:pt x="1417" y="34"/>
                  </a:lnTo>
                  <a:lnTo>
                    <a:pt x="1395" y="38"/>
                  </a:lnTo>
                  <a:lnTo>
                    <a:pt x="1367" y="31"/>
                  </a:lnTo>
                  <a:lnTo>
                    <a:pt x="1348" y="23"/>
                  </a:lnTo>
                  <a:lnTo>
                    <a:pt x="1327" y="22"/>
                  </a:lnTo>
                  <a:lnTo>
                    <a:pt x="1287" y="26"/>
                  </a:lnTo>
                  <a:lnTo>
                    <a:pt x="1237" y="41"/>
                  </a:lnTo>
                  <a:lnTo>
                    <a:pt x="1194" y="28"/>
                  </a:lnTo>
                  <a:lnTo>
                    <a:pt x="1159" y="31"/>
                  </a:lnTo>
                  <a:lnTo>
                    <a:pt x="1125" y="48"/>
                  </a:lnTo>
                  <a:lnTo>
                    <a:pt x="1065" y="36"/>
                  </a:lnTo>
                  <a:lnTo>
                    <a:pt x="1019" y="42"/>
                  </a:lnTo>
                  <a:lnTo>
                    <a:pt x="988" y="36"/>
                  </a:lnTo>
                  <a:lnTo>
                    <a:pt x="943" y="39"/>
                  </a:lnTo>
                  <a:lnTo>
                    <a:pt x="897" y="48"/>
                  </a:lnTo>
                  <a:lnTo>
                    <a:pt x="866" y="45"/>
                  </a:lnTo>
                  <a:lnTo>
                    <a:pt x="801" y="42"/>
                  </a:lnTo>
                  <a:lnTo>
                    <a:pt x="760" y="48"/>
                  </a:lnTo>
                  <a:lnTo>
                    <a:pt x="692" y="44"/>
                  </a:lnTo>
                  <a:lnTo>
                    <a:pt x="636" y="39"/>
                  </a:lnTo>
                  <a:lnTo>
                    <a:pt x="575" y="31"/>
                  </a:lnTo>
                  <a:lnTo>
                    <a:pt x="518" y="39"/>
                  </a:lnTo>
                  <a:lnTo>
                    <a:pt x="454" y="22"/>
                  </a:lnTo>
                  <a:lnTo>
                    <a:pt x="404" y="22"/>
                  </a:lnTo>
                  <a:lnTo>
                    <a:pt x="371" y="33"/>
                  </a:lnTo>
                  <a:lnTo>
                    <a:pt x="349" y="24"/>
                  </a:lnTo>
                  <a:lnTo>
                    <a:pt x="322" y="29"/>
                  </a:lnTo>
                  <a:lnTo>
                    <a:pt x="287" y="31"/>
                  </a:lnTo>
                  <a:lnTo>
                    <a:pt x="252" y="34"/>
                  </a:lnTo>
                  <a:lnTo>
                    <a:pt x="211" y="41"/>
                  </a:lnTo>
                  <a:lnTo>
                    <a:pt x="176" y="33"/>
                  </a:lnTo>
                  <a:lnTo>
                    <a:pt x="143" y="37"/>
                  </a:lnTo>
                  <a:lnTo>
                    <a:pt x="99" y="40"/>
                  </a:lnTo>
                  <a:lnTo>
                    <a:pt x="71" y="37"/>
                  </a:lnTo>
                  <a:lnTo>
                    <a:pt x="20" y="35"/>
                  </a:lnTo>
                  <a:lnTo>
                    <a:pt x="0" y="44"/>
                  </a:lnTo>
                  <a:lnTo>
                    <a:pt x="2" y="69"/>
                  </a:lnTo>
                  <a:lnTo>
                    <a:pt x="5" y="91"/>
                  </a:lnTo>
                  <a:lnTo>
                    <a:pt x="16" y="110"/>
                  </a:lnTo>
                  <a:lnTo>
                    <a:pt x="29" y="114"/>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en-US"/>
            </a:p>
          </p:txBody>
        </p:sp>
        <p:sp>
          <p:nvSpPr>
            <p:cNvPr id="1040" name="Freeform 16"/>
            <p:cNvSpPr>
              <a:spLocks/>
            </p:cNvSpPr>
            <p:nvPr/>
          </p:nvSpPr>
          <p:spPr bwMode="auto">
            <a:xfrm>
              <a:off x="52" y="104"/>
              <a:ext cx="2130" cy="153"/>
            </a:xfrm>
            <a:custGeom>
              <a:avLst/>
              <a:gdLst/>
              <a:ahLst/>
              <a:cxnLst>
                <a:cxn ang="0">
                  <a:pos x="0" y="115"/>
                </a:cxn>
                <a:cxn ang="0">
                  <a:pos x="5" y="122"/>
                </a:cxn>
                <a:cxn ang="0">
                  <a:pos x="9" y="55"/>
                </a:cxn>
                <a:cxn ang="0">
                  <a:pos x="28" y="27"/>
                </a:cxn>
                <a:cxn ang="0">
                  <a:pos x="101" y="24"/>
                </a:cxn>
                <a:cxn ang="0">
                  <a:pos x="243" y="28"/>
                </a:cxn>
                <a:cxn ang="0">
                  <a:pos x="378" y="26"/>
                </a:cxn>
                <a:cxn ang="0">
                  <a:pos x="537" y="28"/>
                </a:cxn>
                <a:cxn ang="0">
                  <a:pos x="645" y="24"/>
                </a:cxn>
                <a:cxn ang="0">
                  <a:pos x="735" y="24"/>
                </a:cxn>
                <a:cxn ang="0">
                  <a:pos x="870" y="31"/>
                </a:cxn>
                <a:cxn ang="0">
                  <a:pos x="968" y="33"/>
                </a:cxn>
                <a:cxn ang="0">
                  <a:pos x="1080" y="28"/>
                </a:cxn>
                <a:cxn ang="0">
                  <a:pos x="1212" y="38"/>
                </a:cxn>
                <a:cxn ang="0">
                  <a:pos x="1316" y="35"/>
                </a:cxn>
                <a:cxn ang="0">
                  <a:pos x="1414" y="30"/>
                </a:cxn>
                <a:cxn ang="0">
                  <a:pos x="1526" y="34"/>
                </a:cxn>
                <a:cxn ang="0">
                  <a:pos x="1621" y="30"/>
                </a:cxn>
                <a:cxn ang="0">
                  <a:pos x="1714" y="27"/>
                </a:cxn>
                <a:cxn ang="0">
                  <a:pos x="1781" y="30"/>
                </a:cxn>
                <a:cxn ang="0">
                  <a:pos x="1914" y="24"/>
                </a:cxn>
                <a:cxn ang="0">
                  <a:pos x="2046" y="31"/>
                </a:cxn>
                <a:cxn ang="0">
                  <a:pos x="2094" y="44"/>
                </a:cxn>
                <a:cxn ang="0">
                  <a:pos x="2115" y="64"/>
                </a:cxn>
                <a:cxn ang="0">
                  <a:pos x="2129" y="117"/>
                </a:cxn>
                <a:cxn ang="0">
                  <a:pos x="2129" y="39"/>
                </a:cxn>
                <a:cxn ang="0">
                  <a:pos x="2120" y="15"/>
                </a:cxn>
                <a:cxn ang="0">
                  <a:pos x="1974" y="5"/>
                </a:cxn>
                <a:cxn ang="0">
                  <a:pos x="1856" y="1"/>
                </a:cxn>
                <a:cxn ang="0">
                  <a:pos x="1774" y="3"/>
                </a:cxn>
                <a:cxn ang="0">
                  <a:pos x="1658" y="7"/>
                </a:cxn>
                <a:cxn ang="0">
                  <a:pos x="1453" y="5"/>
                </a:cxn>
                <a:cxn ang="0">
                  <a:pos x="1312" y="6"/>
                </a:cxn>
                <a:cxn ang="0">
                  <a:pos x="1212" y="5"/>
                </a:cxn>
                <a:cxn ang="0">
                  <a:pos x="1135" y="4"/>
                </a:cxn>
                <a:cxn ang="0">
                  <a:pos x="1000" y="5"/>
                </a:cxn>
                <a:cxn ang="0">
                  <a:pos x="837" y="6"/>
                </a:cxn>
                <a:cxn ang="0">
                  <a:pos x="652" y="4"/>
                </a:cxn>
                <a:cxn ang="0">
                  <a:pos x="569" y="2"/>
                </a:cxn>
                <a:cxn ang="0">
                  <a:pos x="431" y="2"/>
                </a:cxn>
                <a:cxn ang="0">
                  <a:pos x="256" y="2"/>
                </a:cxn>
                <a:cxn ang="0">
                  <a:pos x="107" y="0"/>
                </a:cxn>
                <a:cxn ang="0">
                  <a:pos x="34" y="1"/>
                </a:cxn>
                <a:cxn ang="0">
                  <a:pos x="5" y="17"/>
                </a:cxn>
                <a:cxn ang="0">
                  <a:pos x="0" y="53"/>
                </a:cxn>
              </a:cxnLst>
              <a:rect l="0" t="0" r="r" b="b"/>
              <a:pathLst>
                <a:path w="2130" h="153">
                  <a:moveTo>
                    <a:pt x="0" y="74"/>
                  </a:moveTo>
                  <a:lnTo>
                    <a:pt x="0" y="115"/>
                  </a:lnTo>
                  <a:lnTo>
                    <a:pt x="0" y="152"/>
                  </a:lnTo>
                  <a:lnTo>
                    <a:pt x="5" y="122"/>
                  </a:lnTo>
                  <a:lnTo>
                    <a:pt x="7" y="98"/>
                  </a:lnTo>
                  <a:lnTo>
                    <a:pt x="9" y="55"/>
                  </a:lnTo>
                  <a:lnTo>
                    <a:pt x="15" y="34"/>
                  </a:lnTo>
                  <a:lnTo>
                    <a:pt x="28" y="27"/>
                  </a:lnTo>
                  <a:lnTo>
                    <a:pt x="60" y="22"/>
                  </a:lnTo>
                  <a:lnTo>
                    <a:pt x="101" y="24"/>
                  </a:lnTo>
                  <a:lnTo>
                    <a:pt x="200" y="24"/>
                  </a:lnTo>
                  <a:lnTo>
                    <a:pt x="243" y="28"/>
                  </a:lnTo>
                  <a:lnTo>
                    <a:pt x="306" y="24"/>
                  </a:lnTo>
                  <a:lnTo>
                    <a:pt x="378" y="26"/>
                  </a:lnTo>
                  <a:lnTo>
                    <a:pt x="431" y="25"/>
                  </a:lnTo>
                  <a:lnTo>
                    <a:pt x="537" y="28"/>
                  </a:lnTo>
                  <a:lnTo>
                    <a:pt x="574" y="27"/>
                  </a:lnTo>
                  <a:lnTo>
                    <a:pt x="645" y="24"/>
                  </a:lnTo>
                  <a:lnTo>
                    <a:pt x="669" y="29"/>
                  </a:lnTo>
                  <a:lnTo>
                    <a:pt x="735" y="24"/>
                  </a:lnTo>
                  <a:lnTo>
                    <a:pt x="836" y="27"/>
                  </a:lnTo>
                  <a:lnTo>
                    <a:pt x="870" y="31"/>
                  </a:lnTo>
                  <a:lnTo>
                    <a:pt x="923" y="28"/>
                  </a:lnTo>
                  <a:lnTo>
                    <a:pt x="968" y="33"/>
                  </a:lnTo>
                  <a:lnTo>
                    <a:pt x="1006" y="33"/>
                  </a:lnTo>
                  <a:lnTo>
                    <a:pt x="1080" y="28"/>
                  </a:lnTo>
                  <a:lnTo>
                    <a:pt x="1150" y="31"/>
                  </a:lnTo>
                  <a:lnTo>
                    <a:pt x="1212" y="38"/>
                  </a:lnTo>
                  <a:lnTo>
                    <a:pt x="1232" y="39"/>
                  </a:lnTo>
                  <a:lnTo>
                    <a:pt x="1316" y="35"/>
                  </a:lnTo>
                  <a:lnTo>
                    <a:pt x="1395" y="32"/>
                  </a:lnTo>
                  <a:lnTo>
                    <a:pt x="1414" y="30"/>
                  </a:lnTo>
                  <a:lnTo>
                    <a:pt x="1444" y="31"/>
                  </a:lnTo>
                  <a:lnTo>
                    <a:pt x="1526" y="34"/>
                  </a:lnTo>
                  <a:lnTo>
                    <a:pt x="1589" y="29"/>
                  </a:lnTo>
                  <a:lnTo>
                    <a:pt x="1621" y="30"/>
                  </a:lnTo>
                  <a:lnTo>
                    <a:pt x="1672" y="31"/>
                  </a:lnTo>
                  <a:lnTo>
                    <a:pt x="1714" y="27"/>
                  </a:lnTo>
                  <a:lnTo>
                    <a:pt x="1743" y="24"/>
                  </a:lnTo>
                  <a:lnTo>
                    <a:pt x="1781" y="30"/>
                  </a:lnTo>
                  <a:lnTo>
                    <a:pt x="1861" y="32"/>
                  </a:lnTo>
                  <a:lnTo>
                    <a:pt x="1914" y="24"/>
                  </a:lnTo>
                  <a:lnTo>
                    <a:pt x="1991" y="31"/>
                  </a:lnTo>
                  <a:lnTo>
                    <a:pt x="2046" y="31"/>
                  </a:lnTo>
                  <a:lnTo>
                    <a:pt x="2075" y="31"/>
                  </a:lnTo>
                  <a:lnTo>
                    <a:pt x="2094" y="44"/>
                  </a:lnTo>
                  <a:lnTo>
                    <a:pt x="2106" y="51"/>
                  </a:lnTo>
                  <a:lnTo>
                    <a:pt x="2115" y="64"/>
                  </a:lnTo>
                  <a:lnTo>
                    <a:pt x="2122" y="87"/>
                  </a:lnTo>
                  <a:lnTo>
                    <a:pt x="2129" y="117"/>
                  </a:lnTo>
                  <a:lnTo>
                    <a:pt x="2129" y="55"/>
                  </a:lnTo>
                  <a:lnTo>
                    <a:pt x="2129" y="39"/>
                  </a:lnTo>
                  <a:lnTo>
                    <a:pt x="2125" y="28"/>
                  </a:lnTo>
                  <a:lnTo>
                    <a:pt x="2120" y="15"/>
                  </a:lnTo>
                  <a:lnTo>
                    <a:pt x="2090" y="7"/>
                  </a:lnTo>
                  <a:lnTo>
                    <a:pt x="1974" y="5"/>
                  </a:lnTo>
                  <a:lnTo>
                    <a:pt x="1947" y="1"/>
                  </a:lnTo>
                  <a:lnTo>
                    <a:pt x="1856" y="1"/>
                  </a:lnTo>
                  <a:lnTo>
                    <a:pt x="1829" y="3"/>
                  </a:lnTo>
                  <a:lnTo>
                    <a:pt x="1774" y="3"/>
                  </a:lnTo>
                  <a:lnTo>
                    <a:pt x="1733" y="2"/>
                  </a:lnTo>
                  <a:lnTo>
                    <a:pt x="1658" y="7"/>
                  </a:lnTo>
                  <a:lnTo>
                    <a:pt x="1502" y="3"/>
                  </a:lnTo>
                  <a:lnTo>
                    <a:pt x="1453" y="5"/>
                  </a:lnTo>
                  <a:lnTo>
                    <a:pt x="1367" y="9"/>
                  </a:lnTo>
                  <a:lnTo>
                    <a:pt x="1312" y="6"/>
                  </a:lnTo>
                  <a:lnTo>
                    <a:pt x="1257" y="5"/>
                  </a:lnTo>
                  <a:lnTo>
                    <a:pt x="1212" y="5"/>
                  </a:lnTo>
                  <a:lnTo>
                    <a:pt x="1164" y="8"/>
                  </a:lnTo>
                  <a:lnTo>
                    <a:pt x="1135" y="4"/>
                  </a:lnTo>
                  <a:lnTo>
                    <a:pt x="1031" y="5"/>
                  </a:lnTo>
                  <a:lnTo>
                    <a:pt x="1000" y="5"/>
                  </a:lnTo>
                  <a:lnTo>
                    <a:pt x="945" y="4"/>
                  </a:lnTo>
                  <a:lnTo>
                    <a:pt x="837" y="6"/>
                  </a:lnTo>
                  <a:lnTo>
                    <a:pt x="741" y="4"/>
                  </a:lnTo>
                  <a:lnTo>
                    <a:pt x="652" y="4"/>
                  </a:lnTo>
                  <a:lnTo>
                    <a:pt x="610" y="5"/>
                  </a:lnTo>
                  <a:lnTo>
                    <a:pt x="569" y="2"/>
                  </a:lnTo>
                  <a:lnTo>
                    <a:pt x="535" y="2"/>
                  </a:lnTo>
                  <a:lnTo>
                    <a:pt x="431" y="2"/>
                  </a:lnTo>
                  <a:lnTo>
                    <a:pt x="312" y="4"/>
                  </a:lnTo>
                  <a:lnTo>
                    <a:pt x="256" y="2"/>
                  </a:lnTo>
                  <a:lnTo>
                    <a:pt x="190" y="4"/>
                  </a:lnTo>
                  <a:lnTo>
                    <a:pt x="107" y="0"/>
                  </a:lnTo>
                  <a:lnTo>
                    <a:pt x="56" y="0"/>
                  </a:lnTo>
                  <a:lnTo>
                    <a:pt x="34" y="1"/>
                  </a:lnTo>
                  <a:lnTo>
                    <a:pt x="19" y="5"/>
                  </a:lnTo>
                  <a:lnTo>
                    <a:pt x="5" y="17"/>
                  </a:lnTo>
                  <a:lnTo>
                    <a:pt x="1" y="35"/>
                  </a:lnTo>
                  <a:lnTo>
                    <a:pt x="0" y="53"/>
                  </a:lnTo>
                  <a:lnTo>
                    <a:pt x="0" y="74"/>
                  </a:lnTo>
                </a:path>
              </a:pathLst>
            </a:custGeom>
            <a:solidFill>
              <a:srgbClr val="FFFFFF"/>
            </a:solidFill>
            <a:ln w="9525">
              <a:noFill/>
              <a:round/>
              <a:headEnd type="none" w="sm" len="sm"/>
              <a:tailEnd type="none" w="sm" len="sm"/>
            </a:ln>
            <a:effectLst/>
          </p:spPr>
          <p:txBody>
            <a:bodyPr/>
            <a:lstStyle/>
            <a:p>
              <a:pPr>
                <a:defRPr/>
              </a:pPr>
              <a:endParaRPr lang="en-US"/>
            </a:p>
          </p:txBody>
        </p:sp>
        <p:sp>
          <p:nvSpPr>
            <p:cNvPr id="1041" name="Freeform 17"/>
            <p:cNvSpPr>
              <a:spLocks/>
            </p:cNvSpPr>
            <p:nvPr/>
          </p:nvSpPr>
          <p:spPr bwMode="auto">
            <a:xfrm>
              <a:off x="57" y="347"/>
              <a:ext cx="2128" cy="62"/>
            </a:xfrm>
            <a:custGeom>
              <a:avLst/>
              <a:gdLst/>
              <a:ahLst/>
              <a:cxnLst>
                <a:cxn ang="0">
                  <a:pos x="0" y="14"/>
                </a:cxn>
                <a:cxn ang="0">
                  <a:pos x="6" y="12"/>
                </a:cxn>
                <a:cxn ang="0">
                  <a:pos x="8" y="39"/>
                </a:cxn>
                <a:cxn ang="0">
                  <a:pos x="27" y="49"/>
                </a:cxn>
                <a:cxn ang="0">
                  <a:pos x="59" y="47"/>
                </a:cxn>
                <a:cxn ang="0">
                  <a:pos x="110" y="47"/>
                </a:cxn>
                <a:cxn ang="0">
                  <a:pos x="162" y="48"/>
                </a:cxn>
                <a:cxn ang="0">
                  <a:pos x="192" y="49"/>
                </a:cxn>
                <a:cxn ang="0">
                  <a:pos x="248" y="46"/>
                </a:cxn>
                <a:cxn ang="0">
                  <a:pos x="327" y="49"/>
                </a:cxn>
                <a:cxn ang="0">
                  <a:pos x="413" y="49"/>
                </a:cxn>
                <a:cxn ang="0">
                  <a:pos x="479" y="50"/>
                </a:cxn>
                <a:cxn ang="0">
                  <a:pos x="517" y="50"/>
                </a:cxn>
                <a:cxn ang="0">
                  <a:pos x="645" y="51"/>
                </a:cxn>
                <a:cxn ang="0">
                  <a:pos x="725" y="47"/>
                </a:cxn>
                <a:cxn ang="0">
                  <a:pos x="805" y="48"/>
                </a:cxn>
                <a:cxn ang="0">
                  <a:pos x="869" y="48"/>
                </a:cxn>
                <a:cxn ang="0">
                  <a:pos x="968" y="47"/>
                </a:cxn>
                <a:cxn ang="0">
                  <a:pos x="1044" y="44"/>
                </a:cxn>
                <a:cxn ang="0">
                  <a:pos x="1157" y="45"/>
                </a:cxn>
                <a:cxn ang="0">
                  <a:pos x="1295" y="47"/>
                </a:cxn>
                <a:cxn ang="0">
                  <a:pos x="1377" y="44"/>
                </a:cxn>
                <a:cxn ang="0">
                  <a:pos x="1412" y="48"/>
                </a:cxn>
                <a:cxn ang="0">
                  <a:pos x="1519" y="48"/>
                </a:cxn>
                <a:cxn ang="0">
                  <a:pos x="1606" y="48"/>
                </a:cxn>
                <a:cxn ang="0">
                  <a:pos x="1636" y="46"/>
                </a:cxn>
                <a:cxn ang="0">
                  <a:pos x="1686" y="49"/>
                </a:cxn>
                <a:cxn ang="0">
                  <a:pos x="1712" y="49"/>
                </a:cxn>
                <a:cxn ang="0">
                  <a:pos x="1782" y="49"/>
                </a:cxn>
                <a:cxn ang="0">
                  <a:pos x="1841" y="47"/>
                </a:cxn>
                <a:cxn ang="0">
                  <a:pos x="1937" y="45"/>
                </a:cxn>
                <a:cxn ang="0">
                  <a:pos x="2072" y="45"/>
                </a:cxn>
                <a:cxn ang="0">
                  <a:pos x="2104" y="40"/>
                </a:cxn>
                <a:cxn ang="0">
                  <a:pos x="2120" y="26"/>
                </a:cxn>
                <a:cxn ang="0">
                  <a:pos x="2127" y="39"/>
                </a:cxn>
                <a:cxn ang="0">
                  <a:pos x="2124" y="49"/>
                </a:cxn>
                <a:cxn ang="0">
                  <a:pos x="2107" y="58"/>
                </a:cxn>
                <a:cxn ang="0">
                  <a:pos x="1972" y="58"/>
                </a:cxn>
                <a:cxn ang="0">
                  <a:pos x="1854" y="60"/>
                </a:cxn>
                <a:cxn ang="0">
                  <a:pos x="1800" y="61"/>
                </a:cxn>
                <a:cxn ang="0">
                  <a:pos x="1739" y="61"/>
                </a:cxn>
                <a:cxn ang="0">
                  <a:pos x="1628" y="57"/>
                </a:cxn>
                <a:cxn ang="0">
                  <a:pos x="1493" y="56"/>
                </a:cxn>
                <a:cxn ang="0">
                  <a:pos x="1382" y="58"/>
                </a:cxn>
                <a:cxn ang="0">
                  <a:pos x="1310" y="58"/>
                </a:cxn>
                <a:cxn ang="0">
                  <a:pos x="1256" y="58"/>
                </a:cxn>
                <a:cxn ang="0">
                  <a:pos x="1212" y="59"/>
                </a:cxn>
                <a:cxn ang="0">
                  <a:pos x="1163" y="57"/>
                </a:cxn>
                <a:cxn ang="0">
                  <a:pos x="1106" y="60"/>
                </a:cxn>
                <a:cxn ang="0">
                  <a:pos x="1030" y="59"/>
                </a:cxn>
                <a:cxn ang="0">
                  <a:pos x="971" y="59"/>
                </a:cxn>
                <a:cxn ang="0">
                  <a:pos x="885" y="61"/>
                </a:cxn>
                <a:cxn ang="0">
                  <a:pos x="784" y="61"/>
                </a:cxn>
                <a:cxn ang="0">
                  <a:pos x="692" y="61"/>
                </a:cxn>
                <a:cxn ang="0">
                  <a:pos x="609" y="58"/>
                </a:cxn>
                <a:cxn ang="0">
                  <a:pos x="534" y="59"/>
                </a:cxn>
                <a:cxn ang="0">
                  <a:pos x="401" y="60"/>
                </a:cxn>
                <a:cxn ang="0">
                  <a:pos x="256" y="59"/>
                </a:cxn>
                <a:cxn ang="0">
                  <a:pos x="19" y="58"/>
                </a:cxn>
                <a:cxn ang="0">
                  <a:pos x="1" y="46"/>
                </a:cxn>
                <a:cxn ang="0">
                  <a:pos x="0" y="31"/>
                </a:cxn>
              </a:cxnLst>
              <a:rect l="0" t="0" r="r" b="b"/>
              <a:pathLst>
                <a:path w="2128" h="62">
                  <a:moveTo>
                    <a:pt x="0" y="31"/>
                  </a:moveTo>
                  <a:lnTo>
                    <a:pt x="0" y="14"/>
                  </a:lnTo>
                  <a:lnTo>
                    <a:pt x="0" y="0"/>
                  </a:lnTo>
                  <a:lnTo>
                    <a:pt x="6" y="12"/>
                  </a:lnTo>
                  <a:lnTo>
                    <a:pt x="7" y="21"/>
                  </a:lnTo>
                  <a:lnTo>
                    <a:pt x="8" y="39"/>
                  </a:lnTo>
                  <a:lnTo>
                    <a:pt x="15" y="47"/>
                  </a:lnTo>
                  <a:lnTo>
                    <a:pt x="27" y="49"/>
                  </a:lnTo>
                  <a:lnTo>
                    <a:pt x="40" y="47"/>
                  </a:lnTo>
                  <a:lnTo>
                    <a:pt x="59" y="47"/>
                  </a:lnTo>
                  <a:lnTo>
                    <a:pt x="91" y="46"/>
                  </a:lnTo>
                  <a:lnTo>
                    <a:pt x="110" y="47"/>
                  </a:lnTo>
                  <a:lnTo>
                    <a:pt x="127" y="47"/>
                  </a:lnTo>
                  <a:lnTo>
                    <a:pt x="162" y="48"/>
                  </a:lnTo>
                  <a:lnTo>
                    <a:pt x="175" y="48"/>
                  </a:lnTo>
                  <a:lnTo>
                    <a:pt x="192" y="49"/>
                  </a:lnTo>
                  <a:lnTo>
                    <a:pt x="219" y="47"/>
                  </a:lnTo>
                  <a:lnTo>
                    <a:pt x="248" y="46"/>
                  </a:lnTo>
                  <a:lnTo>
                    <a:pt x="284" y="45"/>
                  </a:lnTo>
                  <a:lnTo>
                    <a:pt x="327" y="49"/>
                  </a:lnTo>
                  <a:lnTo>
                    <a:pt x="383" y="50"/>
                  </a:lnTo>
                  <a:lnTo>
                    <a:pt x="413" y="49"/>
                  </a:lnTo>
                  <a:lnTo>
                    <a:pt x="431" y="50"/>
                  </a:lnTo>
                  <a:lnTo>
                    <a:pt x="479" y="50"/>
                  </a:lnTo>
                  <a:lnTo>
                    <a:pt x="496" y="47"/>
                  </a:lnTo>
                  <a:lnTo>
                    <a:pt x="517" y="50"/>
                  </a:lnTo>
                  <a:lnTo>
                    <a:pt x="574" y="49"/>
                  </a:lnTo>
                  <a:lnTo>
                    <a:pt x="645" y="51"/>
                  </a:lnTo>
                  <a:lnTo>
                    <a:pt x="669" y="49"/>
                  </a:lnTo>
                  <a:lnTo>
                    <a:pt x="725" y="47"/>
                  </a:lnTo>
                  <a:lnTo>
                    <a:pt x="762" y="46"/>
                  </a:lnTo>
                  <a:lnTo>
                    <a:pt x="805" y="48"/>
                  </a:lnTo>
                  <a:lnTo>
                    <a:pt x="835" y="49"/>
                  </a:lnTo>
                  <a:lnTo>
                    <a:pt x="869" y="48"/>
                  </a:lnTo>
                  <a:lnTo>
                    <a:pt x="929" y="50"/>
                  </a:lnTo>
                  <a:lnTo>
                    <a:pt x="968" y="47"/>
                  </a:lnTo>
                  <a:lnTo>
                    <a:pt x="1005" y="47"/>
                  </a:lnTo>
                  <a:lnTo>
                    <a:pt x="1044" y="44"/>
                  </a:lnTo>
                  <a:lnTo>
                    <a:pt x="1093" y="47"/>
                  </a:lnTo>
                  <a:lnTo>
                    <a:pt x="1157" y="45"/>
                  </a:lnTo>
                  <a:lnTo>
                    <a:pt x="1230" y="45"/>
                  </a:lnTo>
                  <a:lnTo>
                    <a:pt x="1295" y="47"/>
                  </a:lnTo>
                  <a:lnTo>
                    <a:pt x="1334" y="43"/>
                  </a:lnTo>
                  <a:lnTo>
                    <a:pt x="1377" y="44"/>
                  </a:lnTo>
                  <a:lnTo>
                    <a:pt x="1394" y="47"/>
                  </a:lnTo>
                  <a:lnTo>
                    <a:pt x="1412" y="48"/>
                  </a:lnTo>
                  <a:lnTo>
                    <a:pt x="1469" y="47"/>
                  </a:lnTo>
                  <a:lnTo>
                    <a:pt x="1519" y="48"/>
                  </a:lnTo>
                  <a:lnTo>
                    <a:pt x="1587" y="49"/>
                  </a:lnTo>
                  <a:lnTo>
                    <a:pt x="1606" y="48"/>
                  </a:lnTo>
                  <a:lnTo>
                    <a:pt x="1619" y="48"/>
                  </a:lnTo>
                  <a:lnTo>
                    <a:pt x="1636" y="46"/>
                  </a:lnTo>
                  <a:lnTo>
                    <a:pt x="1670" y="48"/>
                  </a:lnTo>
                  <a:lnTo>
                    <a:pt x="1686" y="49"/>
                  </a:lnTo>
                  <a:lnTo>
                    <a:pt x="1698" y="47"/>
                  </a:lnTo>
                  <a:lnTo>
                    <a:pt x="1712" y="49"/>
                  </a:lnTo>
                  <a:lnTo>
                    <a:pt x="1739" y="47"/>
                  </a:lnTo>
                  <a:lnTo>
                    <a:pt x="1782" y="49"/>
                  </a:lnTo>
                  <a:lnTo>
                    <a:pt x="1824" y="45"/>
                  </a:lnTo>
                  <a:lnTo>
                    <a:pt x="1841" y="47"/>
                  </a:lnTo>
                  <a:lnTo>
                    <a:pt x="1859" y="47"/>
                  </a:lnTo>
                  <a:lnTo>
                    <a:pt x="1937" y="45"/>
                  </a:lnTo>
                  <a:lnTo>
                    <a:pt x="2013" y="47"/>
                  </a:lnTo>
                  <a:lnTo>
                    <a:pt x="2072" y="45"/>
                  </a:lnTo>
                  <a:lnTo>
                    <a:pt x="2092" y="43"/>
                  </a:lnTo>
                  <a:lnTo>
                    <a:pt x="2104" y="40"/>
                  </a:lnTo>
                  <a:lnTo>
                    <a:pt x="2113" y="34"/>
                  </a:lnTo>
                  <a:lnTo>
                    <a:pt x="2120" y="26"/>
                  </a:lnTo>
                  <a:lnTo>
                    <a:pt x="2127" y="13"/>
                  </a:lnTo>
                  <a:lnTo>
                    <a:pt x="2127" y="39"/>
                  </a:lnTo>
                  <a:lnTo>
                    <a:pt x="2127" y="45"/>
                  </a:lnTo>
                  <a:lnTo>
                    <a:pt x="2124" y="49"/>
                  </a:lnTo>
                  <a:lnTo>
                    <a:pt x="2118" y="54"/>
                  </a:lnTo>
                  <a:lnTo>
                    <a:pt x="2107" y="58"/>
                  </a:lnTo>
                  <a:lnTo>
                    <a:pt x="2029" y="61"/>
                  </a:lnTo>
                  <a:lnTo>
                    <a:pt x="1972" y="58"/>
                  </a:lnTo>
                  <a:lnTo>
                    <a:pt x="1945" y="60"/>
                  </a:lnTo>
                  <a:lnTo>
                    <a:pt x="1854" y="60"/>
                  </a:lnTo>
                  <a:lnTo>
                    <a:pt x="1828" y="59"/>
                  </a:lnTo>
                  <a:lnTo>
                    <a:pt x="1800" y="61"/>
                  </a:lnTo>
                  <a:lnTo>
                    <a:pt x="1772" y="59"/>
                  </a:lnTo>
                  <a:lnTo>
                    <a:pt x="1739" y="61"/>
                  </a:lnTo>
                  <a:lnTo>
                    <a:pt x="1653" y="60"/>
                  </a:lnTo>
                  <a:lnTo>
                    <a:pt x="1628" y="57"/>
                  </a:lnTo>
                  <a:lnTo>
                    <a:pt x="1547" y="60"/>
                  </a:lnTo>
                  <a:lnTo>
                    <a:pt x="1493" y="56"/>
                  </a:lnTo>
                  <a:lnTo>
                    <a:pt x="1430" y="60"/>
                  </a:lnTo>
                  <a:lnTo>
                    <a:pt x="1382" y="58"/>
                  </a:lnTo>
                  <a:lnTo>
                    <a:pt x="1336" y="60"/>
                  </a:lnTo>
                  <a:lnTo>
                    <a:pt x="1310" y="58"/>
                  </a:lnTo>
                  <a:lnTo>
                    <a:pt x="1287" y="58"/>
                  </a:lnTo>
                  <a:lnTo>
                    <a:pt x="1256" y="58"/>
                  </a:lnTo>
                  <a:lnTo>
                    <a:pt x="1235" y="57"/>
                  </a:lnTo>
                  <a:lnTo>
                    <a:pt x="1212" y="59"/>
                  </a:lnTo>
                  <a:lnTo>
                    <a:pt x="1188" y="57"/>
                  </a:lnTo>
                  <a:lnTo>
                    <a:pt x="1163" y="57"/>
                  </a:lnTo>
                  <a:lnTo>
                    <a:pt x="1134" y="59"/>
                  </a:lnTo>
                  <a:lnTo>
                    <a:pt x="1106" y="60"/>
                  </a:lnTo>
                  <a:lnTo>
                    <a:pt x="1075" y="60"/>
                  </a:lnTo>
                  <a:lnTo>
                    <a:pt x="1030" y="59"/>
                  </a:lnTo>
                  <a:lnTo>
                    <a:pt x="998" y="60"/>
                  </a:lnTo>
                  <a:lnTo>
                    <a:pt x="971" y="59"/>
                  </a:lnTo>
                  <a:lnTo>
                    <a:pt x="945" y="59"/>
                  </a:lnTo>
                  <a:lnTo>
                    <a:pt x="885" y="61"/>
                  </a:lnTo>
                  <a:lnTo>
                    <a:pt x="837" y="58"/>
                  </a:lnTo>
                  <a:lnTo>
                    <a:pt x="784" y="61"/>
                  </a:lnTo>
                  <a:lnTo>
                    <a:pt x="740" y="59"/>
                  </a:lnTo>
                  <a:lnTo>
                    <a:pt x="692" y="61"/>
                  </a:lnTo>
                  <a:lnTo>
                    <a:pt x="652" y="59"/>
                  </a:lnTo>
                  <a:lnTo>
                    <a:pt x="609" y="58"/>
                  </a:lnTo>
                  <a:lnTo>
                    <a:pt x="569" y="59"/>
                  </a:lnTo>
                  <a:lnTo>
                    <a:pt x="534" y="59"/>
                  </a:lnTo>
                  <a:lnTo>
                    <a:pt x="431" y="59"/>
                  </a:lnTo>
                  <a:lnTo>
                    <a:pt x="401" y="60"/>
                  </a:lnTo>
                  <a:lnTo>
                    <a:pt x="311" y="59"/>
                  </a:lnTo>
                  <a:lnTo>
                    <a:pt x="256" y="59"/>
                  </a:lnTo>
                  <a:lnTo>
                    <a:pt x="103" y="58"/>
                  </a:lnTo>
                  <a:lnTo>
                    <a:pt x="19" y="58"/>
                  </a:lnTo>
                  <a:lnTo>
                    <a:pt x="4" y="54"/>
                  </a:lnTo>
                  <a:lnTo>
                    <a:pt x="1" y="46"/>
                  </a:lnTo>
                  <a:lnTo>
                    <a:pt x="0" y="39"/>
                  </a:lnTo>
                  <a:lnTo>
                    <a:pt x="0" y="31"/>
                  </a:lnTo>
                </a:path>
              </a:pathLst>
            </a:custGeom>
            <a:solidFill>
              <a:schemeClr val="bg1"/>
            </a:solidFill>
            <a:ln w="9525">
              <a:noFill/>
              <a:round/>
              <a:headEnd type="none" w="sm" len="sm"/>
              <a:tailEnd type="none" w="sm" len="sm"/>
            </a:ln>
            <a:effectLst/>
          </p:spPr>
          <p:txBody>
            <a:bodyPr/>
            <a:lstStyle/>
            <a:p>
              <a:pPr>
                <a:defRPr/>
              </a:pPr>
              <a:endParaRPr lang="en-US"/>
            </a:p>
          </p:txBody>
        </p:sp>
      </p:grpSp>
      <p:grpSp>
        <p:nvGrpSpPr>
          <p:cNvPr id="2061" name="Group 18"/>
          <p:cNvGrpSpPr>
            <a:grpSpLocks/>
          </p:cNvGrpSpPr>
          <p:nvPr/>
        </p:nvGrpSpPr>
        <p:grpSpPr bwMode="auto">
          <a:xfrm>
            <a:off x="5646738" y="153988"/>
            <a:ext cx="3435350" cy="552450"/>
            <a:chOff x="3557" y="97"/>
            <a:chExt cx="2164" cy="348"/>
          </a:xfrm>
        </p:grpSpPr>
        <p:sp>
          <p:nvSpPr>
            <p:cNvPr id="1043" name="Freeform 19"/>
            <p:cNvSpPr>
              <a:spLocks/>
            </p:cNvSpPr>
            <p:nvPr/>
          </p:nvSpPr>
          <p:spPr bwMode="auto">
            <a:xfrm>
              <a:off x="3557" y="97"/>
              <a:ext cx="2164" cy="284"/>
            </a:xfrm>
            <a:custGeom>
              <a:avLst/>
              <a:gdLst/>
              <a:ahLst/>
              <a:cxnLst>
                <a:cxn ang="0">
                  <a:pos x="29" y="4"/>
                </a:cxn>
                <a:cxn ang="0">
                  <a:pos x="46" y="0"/>
                </a:cxn>
                <a:cxn ang="0">
                  <a:pos x="2096" y="0"/>
                </a:cxn>
                <a:cxn ang="0">
                  <a:pos x="2120" y="3"/>
                </a:cxn>
                <a:cxn ang="0">
                  <a:pos x="2137" y="10"/>
                </a:cxn>
                <a:cxn ang="0">
                  <a:pos x="2152" y="28"/>
                </a:cxn>
                <a:cxn ang="0">
                  <a:pos x="2160" y="49"/>
                </a:cxn>
                <a:cxn ang="0">
                  <a:pos x="2163" y="73"/>
                </a:cxn>
                <a:cxn ang="0">
                  <a:pos x="2163" y="283"/>
                </a:cxn>
                <a:cxn ang="0">
                  <a:pos x="81" y="283"/>
                </a:cxn>
                <a:cxn ang="0">
                  <a:pos x="0" y="283"/>
                </a:cxn>
                <a:cxn ang="0">
                  <a:pos x="0" y="87"/>
                </a:cxn>
                <a:cxn ang="0">
                  <a:pos x="1" y="59"/>
                </a:cxn>
                <a:cxn ang="0">
                  <a:pos x="9" y="31"/>
                </a:cxn>
                <a:cxn ang="0">
                  <a:pos x="16" y="16"/>
                </a:cxn>
                <a:cxn ang="0">
                  <a:pos x="29" y="4"/>
                </a:cxn>
              </a:cxnLst>
              <a:rect l="0" t="0" r="r" b="b"/>
              <a:pathLst>
                <a:path w="2164" h="284">
                  <a:moveTo>
                    <a:pt x="29" y="4"/>
                  </a:moveTo>
                  <a:lnTo>
                    <a:pt x="46" y="0"/>
                  </a:lnTo>
                  <a:lnTo>
                    <a:pt x="2096" y="0"/>
                  </a:lnTo>
                  <a:lnTo>
                    <a:pt x="2120" y="3"/>
                  </a:lnTo>
                  <a:lnTo>
                    <a:pt x="2137" y="10"/>
                  </a:lnTo>
                  <a:lnTo>
                    <a:pt x="2152" y="28"/>
                  </a:lnTo>
                  <a:lnTo>
                    <a:pt x="2160" y="49"/>
                  </a:lnTo>
                  <a:lnTo>
                    <a:pt x="2163" y="73"/>
                  </a:lnTo>
                  <a:lnTo>
                    <a:pt x="2163" y="283"/>
                  </a:lnTo>
                  <a:lnTo>
                    <a:pt x="81" y="283"/>
                  </a:lnTo>
                  <a:lnTo>
                    <a:pt x="0" y="283"/>
                  </a:lnTo>
                  <a:lnTo>
                    <a:pt x="0" y="87"/>
                  </a:lnTo>
                  <a:lnTo>
                    <a:pt x="1" y="59"/>
                  </a:lnTo>
                  <a:lnTo>
                    <a:pt x="9" y="31"/>
                  </a:lnTo>
                  <a:lnTo>
                    <a:pt x="16" y="16"/>
                  </a:lnTo>
                  <a:lnTo>
                    <a:pt x="29" y="4"/>
                  </a:lnTo>
                </a:path>
              </a:pathLst>
            </a:custGeom>
            <a:gradFill rotWithShape="0">
              <a:gsLst>
                <a:gs pos="0">
                  <a:srgbClr val="00CCFF"/>
                </a:gs>
                <a:gs pos="100000">
                  <a:srgbClr val="FFFFFF"/>
                </a:gs>
              </a:gsLst>
              <a:lin ang="5400000" scaled="1"/>
            </a:gradFill>
            <a:ln w="9525">
              <a:noFill/>
              <a:round/>
              <a:headEnd type="none" w="sm" len="sm"/>
              <a:tailEnd type="none" w="sm" len="sm"/>
            </a:ln>
            <a:effectLst/>
          </p:spPr>
          <p:txBody>
            <a:bodyPr/>
            <a:lstStyle/>
            <a:p>
              <a:pPr>
                <a:defRPr/>
              </a:pPr>
              <a:endParaRPr lang="en-US"/>
            </a:p>
          </p:txBody>
        </p:sp>
        <p:sp>
          <p:nvSpPr>
            <p:cNvPr id="1044" name="Freeform 20"/>
            <p:cNvSpPr>
              <a:spLocks/>
            </p:cNvSpPr>
            <p:nvPr/>
          </p:nvSpPr>
          <p:spPr bwMode="auto">
            <a:xfrm>
              <a:off x="3557" y="278"/>
              <a:ext cx="2164" cy="123"/>
            </a:xfrm>
            <a:custGeom>
              <a:avLst/>
              <a:gdLst/>
              <a:ahLst/>
              <a:cxnLst>
                <a:cxn ang="0">
                  <a:pos x="105" y="42"/>
                </a:cxn>
                <a:cxn ang="0">
                  <a:pos x="170" y="42"/>
                </a:cxn>
                <a:cxn ang="0">
                  <a:pos x="221" y="63"/>
                </a:cxn>
                <a:cxn ang="0">
                  <a:pos x="305" y="50"/>
                </a:cxn>
                <a:cxn ang="0">
                  <a:pos x="400" y="44"/>
                </a:cxn>
                <a:cxn ang="0">
                  <a:pos x="466" y="57"/>
                </a:cxn>
                <a:cxn ang="0">
                  <a:pos x="538" y="50"/>
                </a:cxn>
                <a:cxn ang="0">
                  <a:pos x="654" y="54"/>
                </a:cxn>
                <a:cxn ang="0">
                  <a:pos x="728" y="63"/>
                </a:cxn>
                <a:cxn ang="0">
                  <a:pos x="815" y="38"/>
                </a:cxn>
                <a:cxn ang="0">
                  <a:pos x="880" y="60"/>
                </a:cxn>
                <a:cxn ang="0">
                  <a:pos x="968" y="56"/>
                </a:cxn>
                <a:cxn ang="0">
                  <a:pos x="1013" y="60"/>
                </a:cxn>
                <a:cxn ang="0">
                  <a:pos x="1053" y="38"/>
                </a:cxn>
                <a:cxn ang="0">
                  <a:pos x="1105" y="22"/>
                </a:cxn>
                <a:cxn ang="0">
                  <a:pos x="1167" y="21"/>
                </a:cxn>
                <a:cxn ang="0">
                  <a:pos x="1218" y="14"/>
                </a:cxn>
                <a:cxn ang="0">
                  <a:pos x="1265" y="32"/>
                </a:cxn>
                <a:cxn ang="0">
                  <a:pos x="1316" y="44"/>
                </a:cxn>
                <a:cxn ang="0">
                  <a:pos x="1399" y="35"/>
                </a:cxn>
                <a:cxn ang="0">
                  <a:pos x="1436" y="59"/>
                </a:cxn>
                <a:cxn ang="0">
                  <a:pos x="1493" y="63"/>
                </a:cxn>
                <a:cxn ang="0">
                  <a:pos x="1589" y="63"/>
                </a:cxn>
                <a:cxn ang="0">
                  <a:pos x="1647" y="52"/>
                </a:cxn>
                <a:cxn ang="0">
                  <a:pos x="1691" y="57"/>
                </a:cxn>
                <a:cxn ang="0">
                  <a:pos x="1743" y="38"/>
                </a:cxn>
                <a:cxn ang="0">
                  <a:pos x="1817" y="35"/>
                </a:cxn>
                <a:cxn ang="0">
                  <a:pos x="1878" y="14"/>
                </a:cxn>
                <a:cxn ang="0">
                  <a:pos x="1926" y="10"/>
                </a:cxn>
                <a:cxn ang="0">
                  <a:pos x="1988" y="18"/>
                </a:cxn>
                <a:cxn ang="0">
                  <a:pos x="2042" y="1"/>
                </a:cxn>
                <a:cxn ang="0">
                  <a:pos x="2093" y="32"/>
                </a:cxn>
                <a:cxn ang="0">
                  <a:pos x="2150" y="16"/>
                </a:cxn>
                <a:cxn ang="0">
                  <a:pos x="2163" y="122"/>
                </a:cxn>
                <a:cxn ang="0">
                  <a:pos x="893" y="99"/>
                </a:cxn>
                <a:cxn ang="0">
                  <a:pos x="0" y="19"/>
                </a:cxn>
                <a:cxn ang="0">
                  <a:pos x="32" y="33"/>
                </a:cxn>
                <a:cxn ang="0">
                  <a:pos x="75" y="38"/>
                </a:cxn>
              </a:cxnLst>
              <a:rect l="0" t="0" r="r" b="b"/>
              <a:pathLst>
                <a:path w="2164" h="123">
                  <a:moveTo>
                    <a:pt x="75" y="38"/>
                  </a:moveTo>
                  <a:lnTo>
                    <a:pt x="105" y="42"/>
                  </a:lnTo>
                  <a:lnTo>
                    <a:pt x="138" y="38"/>
                  </a:lnTo>
                  <a:lnTo>
                    <a:pt x="170" y="42"/>
                  </a:lnTo>
                  <a:lnTo>
                    <a:pt x="195" y="53"/>
                  </a:lnTo>
                  <a:lnTo>
                    <a:pt x="221" y="63"/>
                  </a:lnTo>
                  <a:lnTo>
                    <a:pt x="266" y="54"/>
                  </a:lnTo>
                  <a:lnTo>
                    <a:pt x="305" y="50"/>
                  </a:lnTo>
                  <a:lnTo>
                    <a:pt x="360" y="50"/>
                  </a:lnTo>
                  <a:lnTo>
                    <a:pt x="400" y="44"/>
                  </a:lnTo>
                  <a:lnTo>
                    <a:pt x="435" y="50"/>
                  </a:lnTo>
                  <a:lnTo>
                    <a:pt x="466" y="57"/>
                  </a:lnTo>
                  <a:lnTo>
                    <a:pt x="494" y="59"/>
                  </a:lnTo>
                  <a:lnTo>
                    <a:pt x="538" y="50"/>
                  </a:lnTo>
                  <a:lnTo>
                    <a:pt x="586" y="50"/>
                  </a:lnTo>
                  <a:lnTo>
                    <a:pt x="654" y="54"/>
                  </a:lnTo>
                  <a:lnTo>
                    <a:pt x="683" y="65"/>
                  </a:lnTo>
                  <a:lnTo>
                    <a:pt x="728" y="63"/>
                  </a:lnTo>
                  <a:lnTo>
                    <a:pt x="773" y="44"/>
                  </a:lnTo>
                  <a:lnTo>
                    <a:pt x="815" y="38"/>
                  </a:lnTo>
                  <a:lnTo>
                    <a:pt x="844" y="44"/>
                  </a:lnTo>
                  <a:lnTo>
                    <a:pt x="880" y="60"/>
                  </a:lnTo>
                  <a:lnTo>
                    <a:pt x="921" y="66"/>
                  </a:lnTo>
                  <a:lnTo>
                    <a:pt x="968" y="56"/>
                  </a:lnTo>
                  <a:lnTo>
                    <a:pt x="989" y="52"/>
                  </a:lnTo>
                  <a:lnTo>
                    <a:pt x="1013" y="60"/>
                  </a:lnTo>
                  <a:lnTo>
                    <a:pt x="1032" y="50"/>
                  </a:lnTo>
                  <a:lnTo>
                    <a:pt x="1053" y="38"/>
                  </a:lnTo>
                  <a:lnTo>
                    <a:pt x="1078" y="26"/>
                  </a:lnTo>
                  <a:lnTo>
                    <a:pt x="1105" y="22"/>
                  </a:lnTo>
                  <a:lnTo>
                    <a:pt x="1136" y="26"/>
                  </a:lnTo>
                  <a:lnTo>
                    <a:pt x="1167" y="21"/>
                  </a:lnTo>
                  <a:lnTo>
                    <a:pt x="1198" y="14"/>
                  </a:lnTo>
                  <a:lnTo>
                    <a:pt x="1218" y="14"/>
                  </a:lnTo>
                  <a:lnTo>
                    <a:pt x="1237" y="16"/>
                  </a:lnTo>
                  <a:lnTo>
                    <a:pt x="1265" y="32"/>
                  </a:lnTo>
                  <a:lnTo>
                    <a:pt x="1293" y="29"/>
                  </a:lnTo>
                  <a:lnTo>
                    <a:pt x="1316" y="44"/>
                  </a:lnTo>
                  <a:lnTo>
                    <a:pt x="1361" y="44"/>
                  </a:lnTo>
                  <a:lnTo>
                    <a:pt x="1399" y="35"/>
                  </a:lnTo>
                  <a:lnTo>
                    <a:pt x="1417" y="47"/>
                  </a:lnTo>
                  <a:lnTo>
                    <a:pt x="1436" y="59"/>
                  </a:lnTo>
                  <a:lnTo>
                    <a:pt x="1462" y="56"/>
                  </a:lnTo>
                  <a:lnTo>
                    <a:pt x="1493" y="63"/>
                  </a:lnTo>
                  <a:lnTo>
                    <a:pt x="1526" y="56"/>
                  </a:lnTo>
                  <a:lnTo>
                    <a:pt x="1589" y="63"/>
                  </a:lnTo>
                  <a:lnTo>
                    <a:pt x="1616" y="69"/>
                  </a:lnTo>
                  <a:lnTo>
                    <a:pt x="1647" y="52"/>
                  </a:lnTo>
                  <a:lnTo>
                    <a:pt x="1667" y="51"/>
                  </a:lnTo>
                  <a:lnTo>
                    <a:pt x="1691" y="57"/>
                  </a:lnTo>
                  <a:lnTo>
                    <a:pt x="1714" y="54"/>
                  </a:lnTo>
                  <a:lnTo>
                    <a:pt x="1743" y="38"/>
                  </a:lnTo>
                  <a:lnTo>
                    <a:pt x="1793" y="33"/>
                  </a:lnTo>
                  <a:lnTo>
                    <a:pt x="1817" y="35"/>
                  </a:lnTo>
                  <a:lnTo>
                    <a:pt x="1842" y="35"/>
                  </a:lnTo>
                  <a:lnTo>
                    <a:pt x="1878" y="14"/>
                  </a:lnTo>
                  <a:lnTo>
                    <a:pt x="1899" y="6"/>
                  </a:lnTo>
                  <a:lnTo>
                    <a:pt x="1926" y="10"/>
                  </a:lnTo>
                  <a:lnTo>
                    <a:pt x="1957" y="32"/>
                  </a:lnTo>
                  <a:lnTo>
                    <a:pt x="1988" y="18"/>
                  </a:lnTo>
                  <a:lnTo>
                    <a:pt x="2017" y="0"/>
                  </a:lnTo>
                  <a:lnTo>
                    <a:pt x="2042" y="1"/>
                  </a:lnTo>
                  <a:lnTo>
                    <a:pt x="2071" y="38"/>
                  </a:lnTo>
                  <a:lnTo>
                    <a:pt x="2093" y="32"/>
                  </a:lnTo>
                  <a:lnTo>
                    <a:pt x="2125" y="16"/>
                  </a:lnTo>
                  <a:lnTo>
                    <a:pt x="2150" y="16"/>
                  </a:lnTo>
                  <a:lnTo>
                    <a:pt x="2163" y="28"/>
                  </a:lnTo>
                  <a:lnTo>
                    <a:pt x="2163" y="122"/>
                  </a:lnTo>
                  <a:lnTo>
                    <a:pt x="909" y="95"/>
                  </a:lnTo>
                  <a:lnTo>
                    <a:pt x="893" y="99"/>
                  </a:lnTo>
                  <a:lnTo>
                    <a:pt x="0" y="88"/>
                  </a:lnTo>
                  <a:lnTo>
                    <a:pt x="0" y="19"/>
                  </a:lnTo>
                  <a:lnTo>
                    <a:pt x="13" y="29"/>
                  </a:lnTo>
                  <a:lnTo>
                    <a:pt x="32" y="33"/>
                  </a:lnTo>
                  <a:lnTo>
                    <a:pt x="56" y="34"/>
                  </a:lnTo>
                  <a:lnTo>
                    <a:pt x="75" y="38"/>
                  </a:lnTo>
                </a:path>
              </a:pathLst>
            </a:custGeom>
            <a:solidFill>
              <a:srgbClr val="003300"/>
            </a:solidFill>
            <a:ln w="9525">
              <a:noFill/>
              <a:round/>
              <a:headEnd type="none" w="sm" len="sm"/>
              <a:tailEnd type="none" w="sm" len="sm"/>
            </a:ln>
            <a:effectLst/>
          </p:spPr>
          <p:txBody>
            <a:bodyPr/>
            <a:lstStyle/>
            <a:p>
              <a:pPr>
                <a:defRPr/>
              </a:pPr>
              <a:endParaRPr lang="en-US"/>
            </a:p>
          </p:txBody>
        </p:sp>
        <p:sp>
          <p:nvSpPr>
            <p:cNvPr id="1045" name="Freeform 21"/>
            <p:cNvSpPr>
              <a:spLocks/>
            </p:cNvSpPr>
            <p:nvPr/>
          </p:nvSpPr>
          <p:spPr bwMode="auto">
            <a:xfrm>
              <a:off x="3557" y="320"/>
              <a:ext cx="2164" cy="125"/>
            </a:xfrm>
            <a:custGeom>
              <a:avLst/>
              <a:gdLst/>
              <a:ahLst/>
              <a:cxnLst>
                <a:cxn ang="0">
                  <a:pos x="46" y="123"/>
                </a:cxn>
                <a:cxn ang="0">
                  <a:pos x="2096" y="124"/>
                </a:cxn>
                <a:cxn ang="0">
                  <a:pos x="2137" y="120"/>
                </a:cxn>
                <a:cxn ang="0">
                  <a:pos x="2160" y="104"/>
                </a:cxn>
                <a:cxn ang="0">
                  <a:pos x="2163" y="14"/>
                </a:cxn>
                <a:cxn ang="0">
                  <a:pos x="2134" y="4"/>
                </a:cxn>
                <a:cxn ang="0">
                  <a:pos x="2118" y="34"/>
                </a:cxn>
                <a:cxn ang="0">
                  <a:pos x="2097" y="31"/>
                </a:cxn>
                <a:cxn ang="0">
                  <a:pos x="2054" y="17"/>
                </a:cxn>
                <a:cxn ang="0">
                  <a:pos x="1998" y="21"/>
                </a:cxn>
                <a:cxn ang="0">
                  <a:pos x="1951" y="25"/>
                </a:cxn>
                <a:cxn ang="0">
                  <a:pos x="1910" y="17"/>
                </a:cxn>
                <a:cxn ang="0">
                  <a:pos x="1868" y="27"/>
                </a:cxn>
                <a:cxn ang="0">
                  <a:pos x="1841" y="33"/>
                </a:cxn>
                <a:cxn ang="0">
                  <a:pos x="1776" y="28"/>
                </a:cxn>
                <a:cxn ang="0">
                  <a:pos x="1716" y="24"/>
                </a:cxn>
                <a:cxn ang="0">
                  <a:pos x="1644" y="54"/>
                </a:cxn>
                <a:cxn ang="0">
                  <a:pos x="1589" y="38"/>
                </a:cxn>
                <a:cxn ang="0">
                  <a:pos x="1524" y="37"/>
                </a:cxn>
                <a:cxn ang="0">
                  <a:pos x="1417" y="36"/>
                </a:cxn>
                <a:cxn ang="0">
                  <a:pos x="1367" y="33"/>
                </a:cxn>
                <a:cxn ang="0">
                  <a:pos x="1327" y="24"/>
                </a:cxn>
                <a:cxn ang="0">
                  <a:pos x="1237" y="43"/>
                </a:cxn>
                <a:cxn ang="0">
                  <a:pos x="1159" y="33"/>
                </a:cxn>
                <a:cxn ang="0">
                  <a:pos x="1065" y="38"/>
                </a:cxn>
                <a:cxn ang="0">
                  <a:pos x="988" y="38"/>
                </a:cxn>
                <a:cxn ang="0">
                  <a:pos x="897" y="51"/>
                </a:cxn>
                <a:cxn ang="0">
                  <a:pos x="801" y="45"/>
                </a:cxn>
                <a:cxn ang="0">
                  <a:pos x="692" y="46"/>
                </a:cxn>
                <a:cxn ang="0">
                  <a:pos x="575" y="33"/>
                </a:cxn>
                <a:cxn ang="0">
                  <a:pos x="454" y="23"/>
                </a:cxn>
                <a:cxn ang="0">
                  <a:pos x="371" y="35"/>
                </a:cxn>
                <a:cxn ang="0">
                  <a:pos x="322" y="31"/>
                </a:cxn>
                <a:cxn ang="0">
                  <a:pos x="252" y="36"/>
                </a:cxn>
                <a:cxn ang="0">
                  <a:pos x="176" y="35"/>
                </a:cxn>
                <a:cxn ang="0">
                  <a:pos x="99" y="43"/>
                </a:cxn>
                <a:cxn ang="0">
                  <a:pos x="20" y="37"/>
                </a:cxn>
                <a:cxn ang="0">
                  <a:pos x="2" y="73"/>
                </a:cxn>
                <a:cxn ang="0">
                  <a:pos x="16" y="116"/>
                </a:cxn>
              </a:cxnLst>
              <a:rect l="0" t="0" r="r" b="b"/>
              <a:pathLst>
                <a:path w="2164" h="125">
                  <a:moveTo>
                    <a:pt x="29" y="120"/>
                  </a:moveTo>
                  <a:lnTo>
                    <a:pt x="46" y="123"/>
                  </a:lnTo>
                  <a:lnTo>
                    <a:pt x="66" y="124"/>
                  </a:lnTo>
                  <a:lnTo>
                    <a:pt x="2096" y="124"/>
                  </a:lnTo>
                  <a:lnTo>
                    <a:pt x="2120" y="122"/>
                  </a:lnTo>
                  <a:lnTo>
                    <a:pt x="2137" y="120"/>
                  </a:lnTo>
                  <a:lnTo>
                    <a:pt x="2152" y="113"/>
                  </a:lnTo>
                  <a:lnTo>
                    <a:pt x="2160" y="104"/>
                  </a:lnTo>
                  <a:lnTo>
                    <a:pt x="2163" y="95"/>
                  </a:lnTo>
                  <a:lnTo>
                    <a:pt x="2163" y="14"/>
                  </a:lnTo>
                  <a:lnTo>
                    <a:pt x="2144" y="0"/>
                  </a:lnTo>
                  <a:lnTo>
                    <a:pt x="2134" y="4"/>
                  </a:lnTo>
                  <a:lnTo>
                    <a:pt x="2125" y="18"/>
                  </a:lnTo>
                  <a:lnTo>
                    <a:pt x="2118" y="34"/>
                  </a:lnTo>
                  <a:lnTo>
                    <a:pt x="2109" y="33"/>
                  </a:lnTo>
                  <a:lnTo>
                    <a:pt x="2097" y="31"/>
                  </a:lnTo>
                  <a:lnTo>
                    <a:pt x="2071" y="23"/>
                  </a:lnTo>
                  <a:lnTo>
                    <a:pt x="2054" y="17"/>
                  </a:lnTo>
                  <a:lnTo>
                    <a:pt x="2027" y="14"/>
                  </a:lnTo>
                  <a:lnTo>
                    <a:pt x="1998" y="21"/>
                  </a:lnTo>
                  <a:lnTo>
                    <a:pt x="1970" y="33"/>
                  </a:lnTo>
                  <a:lnTo>
                    <a:pt x="1951" y="25"/>
                  </a:lnTo>
                  <a:lnTo>
                    <a:pt x="1934" y="23"/>
                  </a:lnTo>
                  <a:lnTo>
                    <a:pt x="1910" y="17"/>
                  </a:lnTo>
                  <a:lnTo>
                    <a:pt x="1885" y="19"/>
                  </a:lnTo>
                  <a:lnTo>
                    <a:pt x="1868" y="27"/>
                  </a:lnTo>
                  <a:lnTo>
                    <a:pt x="1861" y="37"/>
                  </a:lnTo>
                  <a:lnTo>
                    <a:pt x="1841" y="33"/>
                  </a:lnTo>
                  <a:lnTo>
                    <a:pt x="1813" y="33"/>
                  </a:lnTo>
                  <a:lnTo>
                    <a:pt x="1776" y="28"/>
                  </a:lnTo>
                  <a:lnTo>
                    <a:pt x="1744" y="37"/>
                  </a:lnTo>
                  <a:lnTo>
                    <a:pt x="1716" y="24"/>
                  </a:lnTo>
                  <a:lnTo>
                    <a:pt x="1679" y="33"/>
                  </a:lnTo>
                  <a:lnTo>
                    <a:pt x="1644" y="54"/>
                  </a:lnTo>
                  <a:lnTo>
                    <a:pt x="1614" y="46"/>
                  </a:lnTo>
                  <a:lnTo>
                    <a:pt x="1589" y="38"/>
                  </a:lnTo>
                  <a:lnTo>
                    <a:pt x="1560" y="34"/>
                  </a:lnTo>
                  <a:lnTo>
                    <a:pt x="1524" y="37"/>
                  </a:lnTo>
                  <a:lnTo>
                    <a:pt x="1467" y="44"/>
                  </a:lnTo>
                  <a:lnTo>
                    <a:pt x="1417" y="36"/>
                  </a:lnTo>
                  <a:lnTo>
                    <a:pt x="1395" y="40"/>
                  </a:lnTo>
                  <a:lnTo>
                    <a:pt x="1367" y="33"/>
                  </a:lnTo>
                  <a:lnTo>
                    <a:pt x="1348" y="25"/>
                  </a:lnTo>
                  <a:lnTo>
                    <a:pt x="1327" y="24"/>
                  </a:lnTo>
                  <a:lnTo>
                    <a:pt x="1287" y="28"/>
                  </a:lnTo>
                  <a:lnTo>
                    <a:pt x="1237" y="43"/>
                  </a:lnTo>
                  <a:lnTo>
                    <a:pt x="1194" y="30"/>
                  </a:lnTo>
                  <a:lnTo>
                    <a:pt x="1159" y="33"/>
                  </a:lnTo>
                  <a:lnTo>
                    <a:pt x="1125" y="51"/>
                  </a:lnTo>
                  <a:lnTo>
                    <a:pt x="1065" y="38"/>
                  </a:lnTo>
                  <a:lnTo>
                    <a:pt x="1019" y="45"/>
                  </a:lnTo>
                  <a:lnTo>
                    <a:pt x="988" y="38"/>
                  </a:lnTo>
                  <a:lnTo>
                    <a:pt x="943" y="42"/>
                  </a:lnTo>
                  <a:lnTo>
                    <a:pt x="897" y="51"/>
                  </a:lnTo>
                  <a:lnTo>
                    <a:pt x="866" y="48"/>
                  </a:lnTo>
                  <a:lnTo>
                    <a:pt x="801" y="45"/>
                  </a:lnTo>
                  <a:lnTo>
                    <a:pt x="760" y="51"/>
                  </a:lnTo>
                  <a:lnTo>
                    <a:pt x="692" y="46"/>
                  </a:lnTo>
                  <a:lnTo>
                    <a:pt x="636" y="42"/>
                  </a:lnTo>
                  <a:lnTo>
                    <a:pt x="575" y="33"/>
                  </a:lnTo>
                  <a:lnTo>
                    <a:pt x="518" y="42"/>
                  </a:lnTo>
                  <a:lnTo>
                    <a:pt x="454" y="23"/>
                  </a:lnTo>
                  <a:lnTo>
                    <a:pt x="404" y="24"/>
                  </a:lnTo>
                  <a:lnTo>
                    <a:pt x="371" y="35"/>
                  </a:lnTo>
                  <a:lnTo>
                    <a:pt x="349" y="26"/>
                  </a:lnTo>
                  <a:lnTo>
                    <a:pt x="322" y="31"/>
                  </a:lnTo>
                  <a:lnTo>
                    <a:pt x="287" y="33"/>
                  </a:lnTo>
                  <a:lnTo>
                    <a:pt x="252" y="36"/>
                  </a:lnTo>
                  <a:lnTo>
                    <a:pt x="211" y="44"/>
                  </a:lnTo>
                  <a:lnTo>
                    <a:pt x="176" y="35"/>
                  </a:lnTo>
                  <a:lnTo>
                    <a:pt x="143" y="39"/>
                  </a:lnTo>
                  <a:lnTo>
                    <a:pt x="99" y="43"/>
                  </a:lnTo>
                  <a:lnTo>
                    <a:pt x="71" y="39"/>
                  </a:lnTo>
                  <a:lnTo>
                    <a:pt x="20" y="37"/>
                  </a:lnTo>
                  <a:lnTo>
                    <a:pt x="0" y="46"/>
                  </a:lnTo>
                  <a:lnTo>
                    <a:pt x="2" y="73"/>
                  </a:lnTo>
                  <a:lnTo>
                    <a:pt x="5" y="96"/>
                  </a:lnTo>
                  <a:lnTo>
                    <a:pt x="16" y="116"/>
                  </a:lnTo>
                  <a:lnTo>
                    <a:pt x="29" y="120"/>
                  </a:lnTo>
                </a:path>
              </a:pathLst>
            </a:custGeom>
            <a:gradFill rotWithShape="0">
              <a:gsLst>
                <a:gs pos="0">
                  <a:srgbClr val="CC6600"/>
                </a:gs>
                <a:gs pos="100000">
                  <a:srgbClr val="000000"/>
                </a:gs>
              </a:gsLst>
              <a:lin ang="5400000" scaled="1"/>
            </a:gradFill>
            <a:ln w="9525">
              <a:noFill/>
              <a:round/>
              <a:headEnd type="none" w="sm" len="sm"/>
              <a:tailEnd type="none" w="sm" len="sm"/>
            </a:ln>
            <a:effectLst/>
          </p:spPr>
          <p:txBody>
            <a:bodyPr/>
            <a:lstStyle/>
            <a:p>
              <a:pPr>
                <a:defRPr/>
              </a:pPr>
              <a:endParaRPr lang="en-US"/>
            </a:p>
          </p:txBody>
        </p:sp>
        <p:sp>
          <p:nvSpPr>
            <p:cNvPr id="1046" name="Freeform 22"/>
            <p:cNvSpPr>
              <a:spLocks/>
            </p:cNvSpPr>
            <p:nvPr/>
          </p:nvSpPr>
          <p:spPr bwMode="auto">
            <a:xfrm>
              <a:off x="3570" y="104"/>
              <a:ext cx="2129" cy="162"/>
            </a:xfrm>
            <a:custGeom>
              <a:avLst/>
              <a:gdLst/>
              <a:ahLst/>
              <a:cxnLst>
                <a:cxn ang="0">
                  <a:pos x="0" y="122"/>
                </a:cxn>
                <a:cxn ang="0">
                  <a:pos x="5" y="129"/>
                </a:cxn>
                <a:cxn ang="0">
                  <a:pos x="9" y="58"/>
                </a:cxn>
                <a:cxn ang="0">
                  <a:pos x="28" y="29"/>
                </a:cxn>
                <a:cxn ang="0">
                  <a:pos x="101" y="25"/>
                </a:cxn>
                <a:cxn ang="0">
                  <a:pos x="243" y="29"/>
                </a:cxn>
                <a:cxn ang="0">
                  <a:pos x="378" y="28"/>
                </a:cxn>
                <a:cxn ang="0">
                  <a:pos x="537" y="29"/>
                </a:cxn>
                <a:cxn ang="0">
                  <a:pos x="645" y="25"/>
                </a:cxn>
                <a:cxn ang="0">
                  <a:pos x="735" y="25"/>
                </a:cxn>
                <a:cxn ang="0">
                  <a:pos x="870" y="33"/>
                </a:cxn>
                <a:cxn ang="0">
                  <a:pos x="968" y="35"/>
                </a:cxn>
                <a:cxn ang="0">
                  <a:pos x="1079" y="29"/>
                </a:cxn>
                <a:cxn ang="0">
                  <a:pos x="1212" y="40"/>
                </a:cxn>
                <a:cxn ang="0">
                  <a:pos x="1316" y="37"/>
                </a:cxn>
                <a:cxn ang="0">
                  <a:pos x="1414" y="32"/>
                </a:cxn>
                <a:cxn ang="0">
                  <a:pos x="1525" y="36"/>
                </a:cxn>
                <a:cxn ang="0">
                  <a:pos x="1621" y="32"/>
                </a:cxn>
                <a:cxn ang="0">
                  <a:pos x="1714" y="29"/>
                </a:cxn>
                <a:cxn ang="0">
                  <a:pos x="1781" y="32"/>
                </a:cxn>
                <a:cxn ang="0">
                  <a:pos x="1913" y="25"/>
                </a:cxn>
                <a:cxn ang="0">
                  <a:pos x="2046" y="33"/>
                </a:cxn>
                <a:cxn ang="0">
                  <a:pos x="2093" y="47"/>
                </a:cxn>
                <a:cxn ang="0">
                  <a:pos x="2115" y="68"/>
                </a:cxn>
                <a:cxn ang="0">
                  <a:pos x="2128" y="124"/>
                </a:cxn>
                <a:cxn ang="0">
                  <a:pos x="2128" y="41"/>
                </a:cxn>
                <a:cxn ang="0">
                  <a:pos x="2120" y="16"/>
                </a:cxn>
                <a:cxn ang="0">
                  <a:pos x="1974" y="6"/>
                </a:cxn>
                <a:cxn ang="0">
                  <a:pos x="1855" y="1"/>
                </a:cxn>
                <a:cxn ang="0">
                  <a:pos x="1774" y="3"/>
                </a:cxn>
                <a:cxn ang="0">
                  <a:pos x="1658" y="8"/>
                </a:cxn>
                <a:cxn ang="0">
                  <a:pos x="1453" y="6"/>
                </a:cxn>
                <a:cxn ang="0">
                  <a:pos x="1311" y="6"/>
                </a:cxn>
                <a:cxn ang="0">
                  <a:pos x="1212" y="6"/>
                </a:cxn>
                <a:cxn ang="0">
                  <a:pos x="1135" y="4"/>
                </a:cxn>
                <a:cxn ang="0">
                  <a:pos x="1000" y="6"/>
                </a:cxn>
                <a:cxn ang="0">
                  <a:pos x="837" y="6"/>
                </a:cxn>
                <a:cxn ang="0">
                  <a:pos x="652" y="4"/>
                </a:cxn>
                <a:cxn ang="0">
                  <a:pos x="569" y="2"/>
                </a:cxn>
                <a:cxn ang="0">
                  <a:pos x="431" y="2"/>
                </a:cxn>
                <a:cxn ang="0">
                  <a:pos x="256" y="2"/>
                </a:cxn>
                <a:cxn ang="0">
                  <a:pos x="107" y="0"/>
                </a:cxn>
                <a:cxn ang="0">
                  <a:pos x="34" y="1"/>
                </a:cxn>
                <a:cxn ang="0">
                  <a:pos x="5" y="18"/>
                </a:cxn>
                <a:cxn ang="0">
                  <a:pos x="0" y="56"/>
                </a:cxn>
              </a:cxnLst>
              <a:rect l="0" t="0" r="r" b="b"/>
              <a:pathLst>
                <a:path w="2129" h="162">
                  <a:moveTo>
                    <a:pt x="0" y="78"/>
                  </a:moveTo>
                  <a:lnTo>
                    <a:pt x="0" y="122"/>
                  </a:lnTo>
                  <a:lnTo>
                    <a:pt x="0" y="161"/>
                  </a:lnTo>
                  <a:lnTo>
                    <a:pt x="5" y="129"/>
                  </a:lnTo>
                  <a:lnTo>
                    <a:pt x="7" y="104"/>
                  </a:lnTo>
                  <a:lnTo>
                    <a:pt x="9" y="58"/>
                  </a:lnTo>
                  <a:lnTo>
                    <a:pt x="15" y="36"/>
                  </a:lnTo>
                  <a:lnTo>
                    <a:pt x="28" y="29"/>
                  </a:lnTo>
                  <a:lnTo>
                    <a:pt x="60" y="24"/>
                  </a:lnTo>
                  <a:lnTo>
                    <a:pt x="101" y="25"/>
                  </a:lnTo>
                  <a:lnTo>
                    <a:pt x="200" y="25"/>
                  </a:lnTo>
                  <a:lnTo>
                    <a:pt x="243" y="29"/>
                  </a:lnTo>
                  <a:lnTo>
                    <a:pt x="306" y="25"/>
                  </a:lnTo>
                  <a:lnTo>
                    <a:pt x="378" y="28"/>
                  </a:lnTo>
                  <a:lnTo>
                    <a:pt x="431" y="27"/>
                  </a:lnTo>
                  <a:lnTo>
                    <a:pt x="537" y="29"/>
                  </a:lnTo>
                  <a:lnTo>
                    <a:pt x="574" y="29"/>
                  </a:lnTo>
                  <a:lnTo>
                    <a:pt x="645" y="25"/>
                  </a:lnTo>
                  <a:lnTo>
                    <a:pt x="669" y="30"/>
                  </a:lnTo>
                  <a:lnTo>
                    <a:pt x="735" y="25"/>
                  </a:lnTo>
                  <a:lnTo>
                    <a:pt x="836" y="29"/>
                  </a:lnTo>
                  <a:lnTo>
                    <a:pt x="870" y="33"/>
                  </a:lnTo>
                  <a:lnTo>
                    <a:pt x="923" y="29"/>
                  </a:lnTo>
                  <a:lnTo>
                    <a:pt x="968" y="35"/>
                  </a:lnTo>
                  <a:lnTo>
                    <a:pt x="1006" y="35"/>
                  </a:lnTo>
                  <a:lnTo>
                    <a:pt x="1079" y="29"/>
                  </a:lnTo>
                  <a:lnTo>
                    <a:pt x="1149" y="33"/>
                  </a:lnTo>
                  <a:lnTo>
                    <a:pt x="1212" y="40"/>
                  </a:lnTo>
                  <a:lnTo>
                    <a:pt x="1231" y="41"/>
                  </a:lnTo>
                  <a:lnTo>
                    <a:pt x="1316" y="37"/>
                  </a:lnTo>
                  <a:lnTo>
                    <a:pt x="1395" y="34"/>
                  </a:lnTo>
                  <a:lnTo>
                    <a:pt x="1414" y="32"/>
                  </a:lnTo>
                  <a:lnTo>
                    <a:pt x="1443" y="33"/>
                  </a:lnTo>
                  <a:lnTo>
                    <a:pt x="1525" y="36"/>
                  </a:lnTo>
                  <a:lnTo>
                    <a:pt x="1588" y="30"/>
                  </a:lnTo>
                  <a:lnTo>
                    <a:pt x="1621" y="32"/>
                  </a:lnTo>
                  <a:lnTo>
                    <a:pt x="1671" y="33"/>
                  </a:lnTo>
                  <a:lnTo>
                    <a:pt x="1714" y="29"/>
                  </a:lnTo>
                  <a:lnTo>
                    <a:pt x="1742" y="25"/>
                  </a:lnTo>
                  <a:lnTo>
                    <a:pt x="1781" y="32"/>
                  </a:lnTo>
                  <a:lnTo>
                    <a:pt x="1860" y="34"/>
                  </a:lnTo>
                  <a:lnTo>
                    <a:pt x="1913" y="25"/>
                  </a:lnTo>
                  <a:lnTo>
                    <a:pt x="1990" y="33"/>
                  </a:lnTo>
                  <a:lnTo>
                    <a:pt x="2046" y="33"/>
                  </a:lnTo>
                  <a:lnTo>
                    <a:pt x="2075" y="33"/>
                  </a:lnTo>
                  <a:lnTo>
                    <a:pt x="2093" y="47"/>
                  </a:lnTo>
                  <a:lnTo>
                    <a:pt x="2105" y="54"/>
                  </a:lnTo>
                  <a:lnTo>
                    <a:pt x="2115" y="68"/>
                  </a:lnTo>
                  <a:lnTo>
                    <a:pt x="2122" y="92"/>
                  </a:lnTo>
                  <a:lnTo>
                    <a:pt x="2128" y="124"/>
                  </a:lnTo>
                  <a:lnTo>
                    <a:pt x="2128" y="58"/>
                  </a:lnTo>
                  <a:lnTo>
                    <a:pt x="2128" y="41"/>
                  </a:lnTo>
                  <a:lnTo>
                    <a:pt x="2125" y="30"/>
                  </a:lnTo>
                  <a:lnTo>
                    <a:pt x="2120" y="16"/>
                  </a:lnTo>
                  <a:lnTo>
                    <a:pt x="2089" y="7"/>
                  </a:lnTo>
                  <a:lnTo>
                    <a:pt x="1974" y="6"/>
                  </a:lnTo>
                  <a:lnTo>
                    <a:pt x="1946" y="1"/>
                  </a:lnTo>
                  <a:lnTo>
                    <a:pt x="1855" y="1"/>
                  </a:lnTo>
                  <a:lnTo>
                    <a:pt x="1829" y="3"/>
                  </a:lnTo>
                  <a:lnTo>
                    <a:pt x="1774" y="3"/>
                  </a:lnTo>
                  <a:lnTo>
                    <a:pt x="1733" y="2"/>
                  </a:lnTo>
                  <a:lnTo>
                    <a:pt x="1658" y="8"/>
                  </a:lnTo>
                  <a:lnTo>
                    <a:pt x="1501" y="3"/>
                  </a:lnTo>
                  <a:lnTo>
                    <a:pt x="1453" y="6"/>
                  </a:lnTo>
                  <a:lnTo>
                    <a:pt x="1366" y="10"/>
                  </a:lnTo>
                  <a:lnTo>
                    <a:pt x="1311" y="6"/>
                  </a:lnTo>
                  <a:lnTo>
                    <a:pt x="1256" y="6"/>
                  </a:lnTo>
                  <a:lnTo>
                    <a:pt x="1212" y="6"/>
                  </a:lnTo>
                  <a:lnTo>
                    <a:pt x="1164" y="9"/>
                  </a:lnTo>
                  <a:lnTo>
                    <a:pt x="1135" y="4"/>
                  </a:lnTo>
                  <a:lnTo>
                    <a:pt x="1031" y="6"/>
                  </a:lnTo>
                  <a:lnTo>
                    <a:pt x="1000" y="6"/>
                  </a:lnTo>
                  <a:lnTo>
                    <a:pt x="945" y="4"/>
                  </a:lnTo>
                  <a:lnTo>
                    <a:pt x="837" y="6"/>
                  </a:lnTo>
                  <a:lnTo>
                    <a:pt x="741" y="4"/>
                  </a:lnTo>
                  <a:lnTo>
                    <a:pt x="652" y="4"/>
                  </a:lnTo>
                  <a:lnTo>
                    <a:pt x="610" y="6"/>
                  </a:lnTo>
                  <a:lnTo>
                    <a:pt x="569" y="2"/>
                  </a:lnTo>
                  <a:lnTo>
                    <a:pt x="535" y="2"/>
                  </a:lnTo>
                  <a:lnTo>
                    <a:pt x="431" y="2"/>
                  </a:lnTo>
                  <a:lnTo>
                    <a:pt x="312" y="4"/>
                  </a:lnTo>
                  <a:lnTo>
                    <a:pt x="256" y="2"/>
                  </a:lnTo>
                  <a:lnTo>
                    <a:pt x="190" y="4"/>
                  </a:lnTo>
                  <a:lnTo>
                    <a:pt x="107" y="0"/>
                  </a:lnTo>
                  <a:lnTo>
                    <a:pt x="56" y="0"/>
                  </a:lnTo>
                  <a:lnTo>
                    <a:pt x="34" y="1"/>
                  </a:lnTo>
                  <a:lnTo>
                    <a:pt x="19" y="6"/>
                  </a:lnTo>
                  <a:lnTo>
                    <a:pt x="5" y="18"/>
                  </a:lnTo>
                  <a:lnTo>
                    <a:pt x="1" y="37"/>
                  </a:lnTo>
                  <a:lnTo>
                    <a:pt x="0" y="56"/>
                  </a:lnTo>
                  <a:lnTo>
                    <a:pt x="0" y="78"/>
                  </a:lnTo>
                </a:path>
              </a:pathLst>
            </a:custGeom>
            <a:solidFill>
              <a:srgbClr val="FFFFFF"/>
            </a:solidFill>
            <a:ln w="9525">
              <a:noFill/>
              <a:round/>
              <a:headEnd type="none" w="sm" len="sm"/>
              <a:tailEnd type="none" w="sm" len="sm"/>
            </a:ln>
            <a:effectLst/>
          </p:spPr>
          <p:txBody>
            <a:bodyPr/>
            <a:lstStyle/>
            <a:p>
              <a:pPr>
                <a:defRPr/>
              </a:pPr>
              <a:endParaRPr lang="en-US"/>
            </a:p>
          </p:txBody>
        </p:sp>
        <p:sp>
          <p:nvSpPr>
            <p:cNvPr id="1047" name="Freeform 23"/>
            <p:cNvSpPr>
              <a:spLocks/>
            </p:cNvSpPr>
            <p:nvPr/>
          </p:nvSpPr>
          <p:spPr bwMode="auto">
            <a:xfrm>
              <a:off x="3574" y="363"/>
              <a:ext cx="2128" cy="65"/>
            </a:xfrm>
            <a:custGeom>
              <a:avLst/>
              <a:gdLst/>
              <a:ahLst/>
              <a:cxnLst>
                <a:cxn ang="0">
                  <a:pos x="0" y="15"/>
                </a:cxn>
                <a:cxn ang="0">
                  <a:pos x="6" y="12"/>
                </a:cxn>
                <a:cxn ang="0">
                  <a:pos x="8" y="40"/>
                </a:cxn>
                <a:cxn ang="0">
                  <a:pos x="27" y="52"/>
                </a:cxn>
                <a:cxn ang="0">
                  <a:pos x="59" y="49"/>
                </a:cxn>
                <a:cxn ang="0">
                  <a:pos x="110" y="49"/>
                </a:cxn>
                <a:cxn ang="0">
                  <a:pos x="162" y="50"/>
                </a:cxn>
                <a:cxn ang="0">
                  <a:pos x="192" y="51"/>
                </a:cxn>
                <a:cxn ang="0">
                  <a:pos x="248" y="48"/>
                </a:cxn>
                <a:cxn ang="0">
                  <a:pos x="327" y="51"/>
                </a:cxn>
                <a:cxn ang="0">
                  <a:pos x="413" y="51"/>
                </a:cxn>
                <a:cxn ang="0">
                  <a:pos x="479" y="53"/>
                </a:cxn>
                <a:cxn ang="0">
                  <a:pos x="517" y="52"/>
                </a:cxn>
                <a:cxn ang="0">
                  <a:pos x="645" y="53"/>
                </a:cxn>
                <a:cxn ang="0">
                  <a:pos x="725" y="49"/>
                </a:cxn>
                <a:cxn ang="0">
                  <a:pos x="805" y="50"/>
                </a:cxn>
                <a:cxn ang="0">
                  <a:pos x="869" y="50"/>
                </a:cxn>
                <a:cxn ang="0">
                  <a:pos x="968" y="49"/>
                </a:cxn>
                <a:cxn ang="0">
                  <a:pos x="1044" y="46"/>
                </a:cxn>
                <a:cxn ang="0">
                  <a:pos x="1157" y="47"/>
                </a:cxn>
                <a:cxn ang="0">
                  <a:pos x="1295" y="49"/>
                </a:cxn>
                <a:cxn ang="0">
                  <a:pos x="1377" y="46"/>
                </a:cxn>
                <a:cxn ang="0">
                  <a:pos x="1412" y="51"/>
                </a:cxn>
                <a:cxn ang="0">
                  <a:pos x="1519" y="51"/>
                </a:cxn>
                <a:cxn ang="0">
                  <a:pos x="1606" y="51"/>
                </a:cxn>
                <a:cxn ang="0">
                  <a:pos x="1636" y="48"/>
                </a:cxn>
                <a:cxn ang="0">
                  <a:pos x="1686" y="51"/>
                </a:cxn>
                <a:cxn ang="0">
                  <a:pos x="1712" y="52"/>
                </a:cxn>
                <a:cxn ang="0">
                  <a:pos x="1782" y="51"/>
                </a:cxn>
                <a:cxn ang="0">
                  <a:pos x="1841" y="50"/>
                </a:cxn>
                <a:cxn ang="0">
                  <a:pos x="1937" y="48"/>
                </a:cxn>
                <a:cxn ang="0">
                  <a:pos x="2072" y="47"/>
                </a:cxn>
                <a:cxn ang="0">
                  <a:pos x="2104" y="42"/>
                </a:cxn>
                <a:cxn ang="0">
                  <a:pos x="2120" y="27"/>
                </a:cxn>
                <a:cxn ang="0">
                  <a:pos x="2127" y="40"/>
                </a:cxn>
                <a:cxn ang="0">
                  <a:pos x="2124" y="51"/>
                </a:cxn>
                <a:cxn ang="0">
                  <a:pos x="2107" y="61"/>
                </a:cxn>
                <a:cxn ang="0">
                  <a:pos x="1972" y="61"/>
                </a:cxn>
                <a:cxn ang="0">
                  <a:pos x="1854" y="63"/>
                </a:cxn>
                <a:cxn ang="0">
                  <a:pos x="1800" y="64"/>
                </a:cxn>
                <a:cxn ang="0">
                  <a:pos x="1739" y="64"/>
                </a:cxn>
                <a:cxn ang="0">
                  <a:pos x="1628" y="60"/>
                </a:cxn>
                <a:cxn ang="0">
                  <a:pos x="1493" y="59"/>
                </a:cxn>
                <a:cxn ang="0">
                  <a:pos x="1382" y="61"/>
                </a:cxn>
                <a:cxn ang="0">
                  <a:pos x="1310" y="61"/>
                </a:cxn>
                <a:cxn ang="0">
                  <a:pos x="1256" y="61"/>
                </a:cxn>
                <a:cxn ang="0">
                  <a:pos x="1212" y="62"/>
                </a:cxn>
                <a:cxn ang="0">
                  <a:pos x="1163" y="60"/>
                </a:cxn>
                <a:cxn ang="0">
                  <a:pos x="1106" y="63"/>
                </a:cxn>
                <a:cxn ang="0">
                  <a:pos x="1030" y="62"/>
                </a:cxn>
                <a:cxn ang="0">
                  <a:pos x="971" y="62"/>
                </a:cxn>
                <a:cxn ang="0">
                  <a:pos x="885" y="64"/>
                </a:cxn>
                <a:cxn ang="0">
                  <a:pos x="784" y="64"/>
                </a:cxn>
                <a:cxn ang="0">
                  <a:pos x="692" y="64"/>
                </a:cxn>
                <a:cxn ang="0">
                  <a:pos x="609" y="61"/>
                </a:cxn>
                <a:cxn ang="0">
                  <a:pos x="534" y="62"/>
                </a:cxn>
                <a:cxn ang="0">
                  <a:pos x="401" y="63"/>
                </a:cxn>
                <a:cxn ang="0">
                  <a:pos x="256" y="62"/>
                </a:cxn>
                <a:cxn ang="0">
                  <a:pos x="19" y="61"/>
                </a:cxn>
                <a:cxn ang="0">
                  <a:pos x="1" y="49"/>
                </a:cxn>
                <a:cxn ang="0">
                  <a:pos x="0" y="32"/>
                </a:cxn>
              </a:cxnLst>
              <a:rect l="0" t="0" r="r" b="b"/>
              <a:pathLst>
                <a:path w="2128" h="65">
                  <a:moveTo>
                    <a:pt x="0" y="32"/>
                  </a:moveTo>
                  <a:lnTo>
                    <a:pt x="0" y="15"/>
                  </a:lnTo>
                  <a:lnTo>
                    <a:pt x="0" y="0"/>
                  </a:lnTo>
                  <a:lnTo>
                    <a:pt x="6" y="12"/>
                  </a:lnTo>
                  <a:lnTo>
                    <a:pt x="7" y="22"/>
                  </a:lnTo>
                  <a:lnTo>
                    <a:pt x="8" y="40"/>
                  </a:lnTo>
                  <a:lnTo>
                    <a:pt x="15" y="49"/>
                  </a:lnTo>
                  <a:lnTo>
                    <a:pt x="27" y="52"/>
                  </a:lnTo>
                  <a:lnTo>
                    <a:pt x="40" y="50"/>
                  </a:lnTo>
                  <a:lnTo>
                    <a:pt x="59" y="49"/>
                  </a:lnTo>
                  <a:lnTo>
                    <a:pt x="91" y="48"/>
                  </a:lnTo>
                  <a:lnTo>
                    <a:pt x="110" y="49"/>
                  </a:lnTo>
                  <a:lnTo>
                    <a:pt x="127" y="49"/>
                  </a:lnTo>
                  <a:lnTo>
                    <a:pt x="162" y="50"/>
                  </a:lnTo>
                  <a:lnTo>
                    <a:pt x="175" y="51"/>
                  </a:lnTo>
                  <a:lnTo>
                    <a:pt x="192" y="51"/>
                  </a:lnTo>
                  <a:lnTo>
                    <a:pt x="219" y="49"/>
                  </a:lnTo>
                  <a:lnTo>
                    <a:pt x="248" y="48"/>
                  </a:lnTo>
                  <a:lnTo>
                    <a:pt x="284" y="48"/>
                  </a:lnTo>
                  <a:lnTo>
                    <a:pt x="327" y="51"/>
                  </a:lnTo>
                  <a:lnTo>
                    <a:pt x="383" y="53"/>
                  </a:lnTo>
                  <a:lnTo>
                    <a:pt x="413" y="51"/>
                  </a:lnTo>
                  <a:lnTo>
                    <a:pt x="431" y="53"/>
                  </a:lnTo>
                  <a:lnTo>
                    <a:pt x="479" y="53"/>
                  </a:lnTo>
                  <a:lnTo>
                    <a:pt x="496" y="50"/>
                  </a:lnTo>
                  <a:lnTo>
                    <a:pt x="517" y="52"/>
                  </a:lnTo>
                  <a:lnTo>
                    <a:pt x="574" y="52"/>
                  </a:lnTo>
                  <a:lnTo>
                    <a:pt x="645" y="53"/>
                  </a:lnTo>
                  <a:lnTo>
                    <a:pt x="669" y="51"/>
                  </a:lnTo>
                  <a:lnTo>
                    <a:pt x="725" y="49"/>
                  </a:lnTo>
                  <a:lnTo>
                    <a:pt x="762" y="48"/>
                  </a:lnTo>
                  <a:lnTo>
                    <a:pt x="805" y="50"/>
                  </a:lnTo>
                  <a:lnTo>
                    <a:pt x="835" y="52"/>
                  </a:lnTo>
                  <a:lnTo>
                    <a:pt x="869" y="50"/>
                  </a:lnTo>
                  <a:lnTo>
                    <a:pt x="929" y="52"/>
                  </a:lnTo>
                  <a:lnTo>
                    <a:pt x="968" y="49"/>
                  </a:lnTo>
                  <a:lnTo>
                    <a:pt x="1005" y="49"/>
                  </a:lnTo>
                  <a:lnTo>
                    <a:pt x="1044" y="46"/>
                  </a:lnTo>
                  <a:lnTo>
                    <a:pt x="1093" y="50"/>
                  </a:lnTo>
                  <a:lnTo>
                    <a:pt x="1157" y="47"/>
                  </a:lnTo>
                  <a:lnTo>
                    <a:pt x="1230" y="47"/>
                  </a:lnTo>
                  <a:lnTo>
                    <a:pt x="1295" y="49"/>
                  </a:lnTo>
                  <a:lnTo>
                    <a:pt x="1334" y="46"/>
                  </a:lnTo>
                  <a:lnTo>
                    <a:pt x="1377" y="46"/>
                  </a:lnTo>
                  <a:lnTo>
                    <a:pt x="1394" y="50"/>
                  </a:lnTo>
                  <a:lnTo>
                    <a:pt x="1412" y="51"/>
                  </a:lnTo>
                  <a:lnTo>
                    <a:pt x="1469" y="49"/>
                  </a:lnTo>
                  <a:lnTo>
                    <a:pt x="1519" y="51"/>
                  </a:lnTo>
                  <a:lnTo>
                    <a:pt x="1587" y="51"/>
                  </a:lnTo>
                  <a:lnTo>
                    <a:pt x="1606" y="51"/>
                  </a:lnTo>
                  <a:lnTo>
                    <a:pt x="1619" y="51"/>
                  </a:lnTo>
                  <a:lnTo>
                    <a:pt x="1636" y="48"/>
                  </a:lnTo>
                  <a:lnTo>
                    <a:pt x="1670" y="50"/>
                  </a:lnTo>
                  <a:lnTo>
                    <a:pt x="1686" y="51"/>
                  </a:lnTo>
                  <a:lnTo>
                    <a:pt x="1698" y="50"/>
                  </a:lnTo>
                  <a:lnTo>
                    <a:pt x="1712" y="52"/>
                  </a:lnTo>
                  <a:lnTo>
                    <a:pt x="1739" y="49"/>
                  </a:lnTo>
                  <a:lnTo>
                    <a:pt x="1782" y="51"/>
                  </a:lnTo>
                  <a:lnTo>
                    <a:pt x="1824" y="48"/>
                  </a:lnTo>
                  <a:lnTo>
                    <a:pt x="1841" y="50"/>
                  </a:lnTo>
                  <a:lnTo>
                    <a:pt x="1859" y="50"/>
                  </a:lnTo>
                  <a:lnTo>
                    <a:pt x="1937" y="48"/>
                  </a:lnTo>
                  <a:lnTo>
                    <a:pt x="2013" y="50"/>
                  </a:lnTo>
                  <a:lnTo>
                    <a:pt x="2072" y="47"/>
                  </a:lnTo>
                  <a:lnTo>
                    <a:pt x="2092" y="45"/>
                  </a:lnTo>
                  <a:lnTo>
                    <a:pt x="2104" y="42"/>
                  </a:lnTo>
                  <a:lnTo>
                    <a:pt x="2113" y="36"/>
                  </a:lnTo>
                  <a:lnTo>
                    <a:pt x="2120" y="27"/>
                  </a:lnTo>
                  <a:lnTo>
                    <a:pt x="2127" y="14"/>
                  </a:lnTo>
                  <a:lnTo>
                    <a:pt x="2127" y="40"/>
                  </a:lnTo>
                  <a:lnTo>
                    <a:pt x="2127" y="47"/>
                  </a:lnTo>
                  <a:lnTo>
                    <a:pt x="2124" y="51"/>
                  </a:lnTo>
                  <a:lnTo>
                    <a:pt x="2118" y="57"/>
                  </a:lnTo>
                  <a:lnTo>
                    <a:pt x="2107" y="61"/>
                  </a:lnTo>
                  <a:lnTo>
                    <a:pt x="2029" y="64"/>
                  </a:lnTo>
                  <a:lnTo>
                    <a:pt x="1972" y="61"/>
                  </a:lnTo>
                  <a:lnTo>
                    <a:pt x="1945" y="63"/>
                  </a:lnTo>
                  <a:lnTo>
                    <a:pt x="1854" y="63"/>
                  </a:lnTo>
                  <a:lnTo>
                    <a:pt x="1828" y="62"/>
                  </a:lnTo>
                  <a:lnTo>
                    <a:pt x="1800" y="64"/>
                  </a:lnTo>
                  <a:lnTo>
                    <a:pt x="1772" y="62"/>
                  </a:lnTo>
                  <a:lnTo>
                    <a:pt x="1739" y="64"/>
                  </a:lnTo>
                  <a:lnTo>
                    <a:pt x="1653" y="63"/>
                  </a:lnTo>
                  <a:lnTo>
                    <a:pt x="1628" y="60"/>
                  </a:lnTo>
                  <a:lnTo>
                    <a:pt x="1547" y="63"/>
                  </a:lnTo>
                  <a:lnTo>
                    <a:pt x="1493" y="59"/>
                  </a:lnTo>
                  <a:lnTo>
                    <a:pt x="1430" y="63"/>
                  </a:lnTo>
                  <a:lnTo>
                    <a:pt x="1382" y="61"/>
                  </a:lnTo>
                  <a:lnTo>
                    <a:pt x="1336" y="63"/>
                  </a:lnTo>
                  <a:lnTo>
                    <a:pt x="1310" y="61"/>
                  </a:lnTo>
                  <a:lnTo>
                    <a:pt x="1287" y="61"/>
                  </a:lnTo>
                  <a:lnTo>
                    <a:pt x="1256" y="61"/>
                  </a:lnTo>
                  <a:lnTo>
                    <a:pt x="1235" y="60"/>
                  </a:lnTo>
                  <a:lnTo>
                    <a:pt x="1212" y="62"/>
                  </a:lnTo>
                  <a:lnTo>
                    <a:pt x="1188" y="60"/>
                  </a:lnTo>
                  <a:lnTo>
                    <a:pt x="1163" y="60"/>
                  </a:lnTo>
                  <a:lnTo>
                    <a:pt x="1134" y="62"/>
                  </a:lnTo>
                  <a:lnTo>
                    <a:pt x="1106" y="63"/>
                  </a:lnTo>
                  <a:lnTo>
                    <a:pt x="1075" y="63"/>
                  </a:lnTo>
                  <a:lnTo>
                    <a:pt x="1030" y="62"/>
                  </a:lnTo>
                  <a:lnTo>
                    <a:pt x="998" y="63"/>
                  </a:lnTo>
                  <a:lnTo>
                    <a:pt x="971" y="62"/>
                  </a:lnTo>
                  <a:lnTo>
                    <a:pt x="945" y="62"/>
                  </a:lnTo>
                  <a:lnTo>
                    <a:pt x="885" y="64"/>
                  </a:lnTo>
                  <a:lnTo>
                    <a:pt x="837" y="61"/>
                  </a:lnTo>
                  <a:lnTo>
                    <a:pt x="784" y="64"/>
                  </a:lnTo>
                  <a:lnTo>
                    <a:pt x="740" y="62"/>
                  </a:lnTo>
                  <a:lnTo>
                    <a:pt x="692" y="64"/>
                  </a:lnTo>
                  <a:lnTo>
                    <a:pt x="652" y="62"/>
                  </a:lnTo>
                  <a:lnTo>
                    <a:pt x="609" y="61"/>
                  </a:lnTo>
                  <a:lnTo>
                    <a:pt x="569" y="62"/>
                  </a:lnTo>
                  <a:lnTo>
                    <a:pt x="534" y="62"/>
                  </a:lnTo>
                  <a:lnTo>
                    <a:pt x="431" y="62"/>
                  </a:lnTo>
                  <a:lnTo>
                    <a:pt x="401" y="63"/>
                  </a:lnTo>
                  <a:lnTo>
                    <a:pt x="311" y="62"/>
                  </a:lnTo>
                  <a:lnTo>
                    <a:pt x="256" y="62"/>
                  </a:lnTo>
                  <a:lnTo>
                    <a:pt x="103" y="61"/>
                  </a:lnTo>
                  <a:lnTo>
                    <a:pt x="19" y="61"/>
                  </a:lnTo>
                  <a:lnTo>
                    <a:pt x="4" y="56"/>
                  </a:lnTo>
                  <a:lnTo>
                    <a:pt x="1" y="49"/>
                  </a:lnTo>
                  <a:lnTo>
                    <a:pt x="0" y="41"/>
                  </a:lnTo>
                  <a:lnTo>
                    <a:pt x="0" y="32"/>
                  </a:lnTo>
                </a:path>
              </a:pathLst>
            </a:custGeom>
            <a:solidFill>
              <a:schemeClr val="bg1"/>
            </a:solidFill>
            <a:ln w="9525">
              <a:noFill/>
              <a:round/>
              <a:headEnd type="none" w="sm" len="sm"/>
              <a:tailEnd type="none" w="sm" len="sm"/>
            </a:ln>
            <a:effectLst/>
          </p:spPr>
          <p:txBody>
            <a:bodyPr/>
            <a:lstStyle/>
            <a:p>
              <a:pPr>
                <a:defRPr/>
              </a:pPr>
              <a:endParaRPr lang="en-US"/>
            </a:p>
          </p:txBody>
        </p:sp>
      </p:grpSp>
      <p:sp>
        <p:nvSpPr>
          <p:cNvPr id="1048" name="Rectangle 24"/>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400" i="0" u="none"/>
            </a:lvl1pPr>
          </a:lstStyle>
          <a:p>
            <a:pPr>
              <a:defRPr/>
            </a:pPr>
            <a:fld id="{18D049B9-A4EC-4BD6-99B6-EBA9B247B0B6}" type="datetime3">
              <a:rPr lang="en-US"/>
              <a:pPr>
                <a:defRPr/>
              </a:pPr>
              <a:t>10 February 2013</a:t>
            </a:fld>
            <a:endParaRPr lang="en-US"/>
          </a:p>
        </p:txBody>
      </p:sp>
      <p:sp>
        <p:nvSpPr>
          <p:cNvPr id="1049" name="Rectangle 25"/>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defRPr sz="1400" i="0" u="none"/>
            </a:lvl1pPr>
          </a:lstStyle>
          <a:p>
            <a:pPr>
              <a:defRPr/>
            </a:pPr>
            <a:r>
              <a:rPr lang="en-US"/>
              <a:t>Tobacco Use</a:t>
            </a:r>
          </a:p>
        </p:txBody>
      </p:sp>
      <p:sp>
        <p:nvSpPr>
          <p:cNvPr id="1050" name="Rectangle 26"/>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i="0" u="none"/>
            </a:lvl1pPr>
          </a:lstStyle>
          <a:p>
            <a:pPr>
              <a:defRPr/>
            </a:pPr>
            <a:fld id="{D9B73E5E-D075-4694-9209-A00EDF9A66B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73"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4" r:id="rId17"/>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75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Wingdings" pitchFamily="2" charset="2"/>
        <a:buChar char="v"/>
        <a:defRPr sz="2800">
          <a:solidFill>
            <a:schemeClr val="tx1"/>
          </a:solidFill>
          <a:latin typeface="+mn-lt"/>
        </a:defRPr>
      </a:lvl2pPr>
      <a:lvl3pPr marL="1143000" indent="-228600" algn="l" rtl="0" eaLnBrk="0" fontAlgn="base" hangingPunct="0">
        <a:spcBef>
          <a:spcPct val="20000"/>
        </a:spcBef>
        <a:spcAft>
          <a:spcPct val="0"/>
        </a:spcAft>
        <a:buSzPct val="75000"/>
        <a:buFont typeface="Wingdings" pitchFamily="2" charset="2"/>
        <a:buChar char="v"/>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pitchFamily="2" charset="2"/>
        <a:buChar char="v"/>
        <a:defRPr sz="2000">
          <a:solidFill>
            <a:schemeClr val="tx1"/>
          </a:solidFill>
          <a:latin typeface="+mn-lt"/>
        </a:defRPr>
      </a:lvl4pPr>
      <a:lvl5pPr marL="2057400" indent="-228600" algn="l" rtl="0" eaLnBrk="0" fontAlgn="base" hangingPunct="0">
        <a:spcBef>
          <a:spcPct val="20000"/>
        </a:spcBef>
        <a:spcAft>
          <a:spcPct val="0"/>
        </a:spcAft>
        <a:buSzPct val="75000"/>
        <a:buFont typeface="Wingdings" pitchFamily="2" charset="2"/>
        <a:buChar char="v"/>
        <a:defRPr sz="2000">
          <a:solidFill>
            <a:schemeClr val="tx1"/>
          </a:solidFill>
          <a:latin typeface="+mn-lt"/>
        </a:defRPr>
      </a:lvl5pPr>
      <a:lvl6pPr marL="2514600" indent="-228600" algn="l" rtl="0" fontAlgn="base">
        <a:spcBef>
          <a:spcPct val="20000"/>
        </a:spcBef>
        <a:spcAft>
          <a:spcPct val="0"/>
        </a:spcAft>
        <a:buSzPct val="75000"/>
        <a:buFont typeface="Wingdings" pitchFamily="2" charset="2"/>
        <a:buChar char="v"/>
        <a:defRPr sz="2000">
          <a:solidFill>
            <a:schemeClr val="tx1"/>
          </a:solidFill>
          <a:latin typeface="+mn-lt"/>
        </a:defRPr>
      </a:lvl6pPr>
      <a:lvl7pPr marL="2971800" indent="-228600" algn="l" rtl="0" fontAlgn="base">
        <a:spcBef>
          <a:spcPct val="20000"/>
        </a:spcBef>
        <a:spcAft>
          <a:spcPct val="0"/>
        </a:spcAft>
        <a:buSzPct val="75000"/>
        <a:buFont typeface="Wingdings" pitchFamily="2" charset="2"/>
        <a:buChar char="v"/>
        <a:defRPr sz="2000">
          <a:solidFill>
            <a:schemeClr val="tx1"/>
          </a:solidFill>
          <a:latin typeface="+mn-lt"/>
        </a:defRPr>
      </a:lvl7pPr>
      <a:lvl8pPr marL="3429000" indent="-228600" algn="l" rtl="0" fontAlgn="base">
        <a:spcBef>
          <a:spcPct val="20000"/>
        </a:spcBef>
        <a:spcAft>
          <a:spcPct val="0"/>
        </a:spcAft>
        <a:buSzPct val="75000"/>
        <a:buFont typeface="Wingdings" pitchFamily="2" charset="2"/>
        <a:buChar char="v"/>
        <a:defRPr sz="2000">
          <a:solidFill>
            <a:schemeClr val="tx1"/>
          </a:solidFill>
          <a:latin typeface="+mn-lt"/>
        </a:defRPr>
      </a:lvl8pPr>
      <a:lvl9pPr marL="3886200" indent="-228600" algn="l" rtl="0" fontAlgn="base">
        <a:spcBef>
          <a:spcPct val="20000"/>
        </a:spcBef>
        <a:spcAft>
          <a:spcPct val="0"/>
        </a:spcAft>
        <a:buSzPct val="75000"/>
        <a:buFont typeface="Wingdings" pitchFamily="2" charset="2"/>
        <a:buChar char="v"/>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hyperlink" Target="http://www.cdc.gov/tobacco/campaign/tip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who.int/tfi"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who.int/tobacco/mpower/2008/en/index.html" TargetMode="External"/><Relationship Id="rId5" Type="http://schemas.openxmlformats.org/officeDocument/2006/relationships/hyperlink" Target="http://www.tobaccocontrol.com/" TargetMode="External"/><Relationship Id="rId4" Type="http://schemas.openxmlformats.org/officeDocument/2006/relationships/hyperlink" Target="http://www.cdc.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sz="quarter"/>
          </p:nvPr>
        </p:nvSpPr>
        <p:spPr>
          <a:ln w="9525">
            <a:headEnd/>
            <a:tailEnd/>
          </a:ln>
        </p:spPr>
        <p:txBody>
          <a:bodyPr/>
          <a:lstStyle/>
          <a:p>
            <a:r>
              <a:rPr lang="en-US" dirty="0" smtClean="0">
                <a:solidFill>
                  <a:schemeClr val="tx1"/>
                </a:solidFill>
              </a:rPr>
              <a:t>Tobacco Use: </a:t>
            </a:r>
            <a:br>
              <a:rPr lang="en-US" dirty="0" smtClean="0">
                <a:solidFill>
                  <a:schemeClr val="tx1"/>
                </a:solidFill>
              </a:rPr>
            </a:br>
            <a:r>
              <a:rPr lang="en-US" dirty="0" smtClean="0">
                <a:solidFill>
                  <a:schemeClr val="tx1"/>
                </a:solidFill>
              </a:rPr>
              <a:t>Problems &amp; Solutions</a:t>
            </a:r>
          </a:p>
        </p:txBody>
      </p:sp>
      <p:sp>
        <p:nvSpPr>
          <p:cNvPr id="4099" name="Subtitle 2"/>
          <p:cNvSpPr>
            <a:spLocks noGrp="1"/>
          </p:cNvSpPr>
          <p:nvPr>
            <p:ph type="subTitle" sz="quarter" idx="1"/>
          </p:nvPr>
        </p:nvSpPr>
        <p:spPr>
          <a:xfrm>
            <a:off x="1371600" y="5029200"/>
            <a:ext cx="6400800" cy="990600"/>
          </a:xfrm>
          <a:ln w="9525">
            <a:headEnd/>
            <a:tailEnd/>
          </a:ln>
        </p:spPr>
        <p:txBody>
          <a:bodyPr/>
          <a:lstStyle/>
          <a:p>
            <a:r>
              <a:rPr lang="en-US" sz="2400" dirty="0" smtClean="0"/>
              <a:t>Dr. Ali Al-</a:t>
            </a:r>
            <a:r>
              <a:rPr lang="en-US" sz="2400" dirty="0" err="1" smtClean="0"/>
              <a:t>Hazmi</a:t>
            </a:r>
            <a:endParaRPr lang="ar-SA" sz="2400" dirty="0" smtClean="0"/>
          </a:p>
          <a:p>
            <a:r>
              <a:rPr lang="en-US" sz="2400" dirty="0" smtClean="0"/>
              <a:t>Family and Community Medicine </a:t>
            </a:r>
          </a:p>
          <a:p>
            <a:r>
              <a:rPr lang="en-US" sz="2400" dirty="0" smtClean="0"/>
              <a:t>KSU College of Medicine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4938" y="889000"/>
            <a:ext cx="8885237" cy="482600"/>
          </a:xfrm>
        </p:spPr>
        <p:txBody>
          <a:bodyPr/>
          <a:lstStyle/>
          <a:p>
            <a:r>
              <a:rPr lang="en-US" sz="2800" dirty="0" smtClean="0"/>
              <a:t>Smoking in KSA: </a:t>
            </a:r>
            <a:br>
              <a:rPr lang="en-US" sz="2800" dirty="0" smtClean="0"/>
            </a:br>
            <a:r>
              <a:rPr lang="en-US" sz="2800" dirty="0" smtClean="0"/>
              <a:t>Global Health Professions Student Survey (GHPSS)</a:t>
            </a:r>
          </a:p>
        </p:txBody>
      </p:sp>
      <p:sp>
        <p:nvSpPr>
          <p:cNvPr id="9219" name="Content Placeholder 2"/>
          <p:cNvSpPr>
            <a:spLocks noGrp="1"/>
          </p:cNvSpPr>
          <p:nvPr>
            <p:ph idx="1"/>
          </p:nvPr>
        </p:nvSpPr>
        <p:spPr>
          <a:xfrm>
            <a:off x="134938" y="1981200"/>
            <a:ext cx="8896350" cy="4270375"/>
          </a:xfrm>
        </p:spPr>
        <p:txBody>
          <a:bodyPr/>
          <a:lstStyle/>
          <a:p>
            <a:r>
              <a:rPr lang="en-US" sz="3000" dirty="0" smtClean="0"/>
              <a:t>The KSA medical students WHO-GHPSS was a school-based survey of 3rd year medical students attending the 13 medical schools conducted in </a:t>
            </a:r>
            <a:r>
              <a:rPr lang="en-US" sz="3000" dirty="0" smtClean="0">
                <a:solidFill>
                  <a:srgbClr val="FFC000"/>
                </a:solidFill>
              </a:rPr>
              <a:t>2006</a:t>
            </a:r>
            <a:r>
              <a:rPr lang="en-US" sz="3000" dirty="0" smtClean="0"/>
              <a:t>. Student response rate was 62.6 %, n = 481 students</a:t>
            </a:r>
          </a:p>
          <a:p>
            <a:r>
              <a:rPr lang="en-US" sz="3000" dirty="0" smtClean="0"/>
              <a:t>Results: 11.6% currently smoke cigarettes (Males = </a:t>
            </a:r>
            <a:r>
              <a:rPr lang="en-US" sz="3000" dirty="0" smtClean="0">
                <a:solidFill>
                  <a:srgbClr val="FFC000"/>
                </a:solidFill>
              </a:rPr>
              <a:t>13.1%</a:t>
            </a:r>
            <a:r>
              <a:rPr lang="en-US" sz="3000" dirty="0" smtClean="0"/>
              <a:t>, Females = </a:t>
            </a:r>
            <a:r>
              <a:rPr lang="en-US" sz="3000" dirty="0" smtClean="0">
                <a:solidFill>
                  <a:srgbClr val="FFC000"/>
                </a:solidFill>
              </a:rPr>
              <a:t>9.6%</a:t>
            </a:r>
            <a:r>
              <a:rPr lang="en-US" sz="3000" dirty="0" smtClean="0"/>
              <a:t>); 12.8% currently use any form of tobacco other than cigarettes (Males = </a:t>
            </a:r>
            <a:r>
              <a:rPr lang="en-US" sz="3000" dirty="0" smtClean="0">
                <a:solidFill>
                  <a:srgbClr val="FFC000"/>
                </a:solidFill>
              </a:rPr>
              <a:t>13.9%, </a:t>
            </a:r>
            <a:r>
              <a:rPr lang="en-US" sz="3000" dirty="0" smtClean="0"/>
              <a:t>Females = </a:t>
            </a:r>
            <a:r>
              <a:rPr lang="en-US" sz="3000" dirty="0" smtClean="0">
                <a:solidFill>
                  <a:srgbClr val="FFC000"/>
                </a:solidFill>
              </a:rPr>
              <a:t>11.3%</a:t>
            </a:r>
            <a:r>
              <a:rPr lang="en-US" sz="3000" dirty="0" smtClean="0"/>
              <a:t>)</a:t>
            </a:r>
          </a:p>
        </p:txBody>
      </p:sp>
      <p:sp>
        <p:nvSpPr>
          <p:cNvPr id="9220" name="Date Placeholder 3"/>
          <p:cNvSpPr>
            <a:spLocks noGrp="1"/>
          </p:cNvSpPr>
          <p:nvPr>
            <p:ph type="dt" sz="quarter" idx="10"/>
          </p:nvPr>
        </p:nvSpPr>
        <p:spPr>
          <a:noFill/>
        </p:spPr>
        <p:txBody>
          <a:bodyPr/>
          <a:lstStyle/>
          <a:p>
            <a:fld id="{66C0EE9B-0499-4542-A737-FE68E36470E3}" type="datetime3">
              <a:rPr lang="en-US" smtClean="0"/>
              <a:pPr/>
              <a:t>10 February 2013</a:t>
            </a:fld>
            <a:endParaRPr lang="en-US" smtClean="0"/>
          </a:p>
        </p:txBody>
      </p:sp>
      <p:sp>
        <p:nvSpPr>
          <p:cNvPr id="9221" name="Footer Placeholder 4"/>
          <p:cNvSpPr>
            <a:spLocks noGrp="1"/>
          </p:cNvSpPr>
          <p:nvPr>
            <p:ph type="ftr" sz="quarter" idx="11"/>
          </p:nvPr>
        </p:nvSpPr>
        <p:spPr>
          <a:noFill/>
        </p:spPr>
        <p:txBody>
          <a:bodyPr/>
          <a:lstStyle/>
          <a:p>
            <a:r>
              <a:rPr lang="en-US" smtClean="0"/>
              <a:t>Tobacco Use</a:t>
            </a:r>
          </a:p>
        </p:txBody>
      </p:sp>
      <p:sp>
        <p:nvSpPr>
          <p:cNvPr id="9222" name="Slide Number Placeholder 5"/>
          <p:cNvSpPr>
            <a:spLocks noGrp="1"/>
          </p:cNvSpPr>
          <p:nvPr>
            <p:ph type="sldNum" sz="quarter" idx="12"/>
          </p:nvPr>
        </p:nvSpPr>
        <p:spPr>
          <a:noFill/>
        </p:spPr>
        <p:txBody>
          <a:bodyPr/>
          <a:lstStyle/>
          <a:p>
            <a:fld id="{267827A8-27D4-4FB0-96E1-B838F0B64350}"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4938" y="889000"/>
            <a:ext cx="8885237" cy="787400"/>
          </a:xfrm>
        </p:spPr>
        <p:txBody>
          <a:bodyPr/>
          <a:lstStyle/>
          <a:p>
            <a:r>
              <a:rPr lang="en-US" sz="2800" smtClean="0"/>
              <a:t>Smoking in KSA: </a:t>
            </a:r>
            <a:br>
              <a:rPr lang="en-US" sz="2800" smtClean="0"/>
            </a:br>
            <a:r>
              <a:rPr lang="en-US" sz="2800" smtClean="0"/>
              <a:t>Global Youth Tobacco Survey (GYTS)</a:t>
            </a:r>
          </a:p>
        </p:txBody>
      </p:sp>
      <p:sp>
        <p:nvSpPr>
          <p:cNvPr id="10243" name="Content Placeholder 2"/>
          <p:cNvSpPr>
            <a:spLocks noGrp="1"/>
          </p:cNvSpPr>
          <p:nvPr>
            <p:ph idx="1"/>
          </p:nvPr>
        </p:nvSpPr>
        <p:spPr>
          <a:xfrm>
            <a:off x="134938" y="2133600"/>
            <a:ext cx="8896350" cy="4117975"/>
          </a:xfrm>
        </p:spPr>
        <p:txBody>
          <a:bodyPr/>
          <a:lstStyle/>
          <a:p>
            <a:r>
              <a:rPr lang="en-US" sz="2800" dirty="0" smtClean="0"/>
              <a:t>The KSA school-based WHO-GYTS was conducted in </a:t>
            </a:r>
            <a:r>
              <a:rPr lang="en-US" sz="2800" dirty="0" smtClean="0">
                <a:solidFill>
                  <a:srgbClr val="FFC000"/>
                </a:solidFill>
              </a:rPr>
              <a:t>2010</a:t>
            </a:r>
            <a:r>
              <a:rPr lang="en-US" sz="2800" dirty="0" smtClean="0"/>
              <a:t>. A two-stage cluster sample design was used to produce representative data. Student response rate was 83.4 % (n = 1,797 school children aged 13-15)</a:t>
            </a:r>
          </a:p>
          <a:p>
            <a:r>
              <a:rPr lang="en-US" sz="2800" dirty="0" smtClean="0"/>
              <a:t>Results: </a:t>
            </a:r>
            <a:r>
              <a:rPr lang="en-US" sz="2800" dirty="0" smtClean="0">
                <a:solidFill>
                  <a:srgbClr val="FFC000"/>
                </a:solidFill>
              </a:rPr>
              <a:t>14.9 %</a:t>
            </a:r>
            <a:r>
              <a:rPr lang="en-US" sz="2800" dirty="0" smtClean="0"/>
              <a:t> currently use any tobacco product (boys = </a:t>
            </a:r>
            <a:r>
              <a:rPr lang="en-US" sz="2800" dirty="0" smtClean="0">
                <a:solidFill>
                  <a:srgbClr val="FFC000"/>
                </a:solidFill>
              </a:rPr>
              <a:t>21.2 %</a:t>
            </a:r>
            <a:r>
              <a:rPr lang="en-US" sz="2800" dirty="0" smtClean="0"/>
              <a:t>, girls = </a:t>
            </a:r>
            <a:r>
              <a:rPr lang="en-US" sz="2800" dirty="0" smtClean="0">
                <a:solidFill>
                  <a:srgbClr val="FFC000"/>
                </a:solidFill>
              </a:rPr>
              <a:t>9.1%) </a:t>
            </a:r>
            <a:r>
              <a:rPr lang="en-US" sz="2800" dirty="0" smtClean="0"/>
              <a:t>; 8.9 % currently smoke cigarettes (boys = </a:t>
            </a:r>
            <a:r>
              <a:rPr lang="en-US" sz="2800" dirty="0" smtClean="0">
                <a:solidFill>
                  <a:srgbClr val="FFC000"/>
                </a:solidFill>
              </a:rPr>
              <a:t>13.0 </a:t>
            </a:r>
            <a:r>
              <a:rPr lang="en-US" sz="2800" dirty="0" smtClean="0"/>
              <a:t>%, girls = </a:t>
            </a:r>
            <a:r>
              <a:rPr lang="en-US" sz="2800" dirty="0" smtClean="0">
                <a:solidFill>
                  <a:srgbClr val="FFC000"/>
                </a:solidFill>
              </a:rPr>
              <a:t>5.0</a:t>
            </a:r>
            <a:r>
              <a:rPr lang="en-US" sz="2800" dirty="0" smtClean="0"/>
              <a:t>%); 9.5 % currently smoke </a:t>
            </a:r>
            <a:r>
              <a:rPr lang="en-US" sz="2800" dirty="0" err="1" smtClean="0"/>
              <a:t>shisha</a:t>
            </a:r>
            <a:r>
              <a:rPr lang="en-US" sz="2800" dirty="0" smtClean="0"/>
              <a:t> (boys = </a:t>
            </a:r>
            <a:r>
              <a:rPr lang="en-US" sz="2800" dirty="0" smtClean="0">
                <a:solidFill>
                  <a:srgbClr val="FFC000"/>
                </a:solidFill>
              </a:rPr>
              <a:t>13.3</a:t>
            </a:r>
            <a:r>
              <a:rPr lang="en-US" sz="2800" dirty="0" smtClean="0"/>
              <a:t> %, girls </a:t>
            </a:r>
            <a:r>
              <a:rPr lang="en-US" sz="2800" dirty="0" smtClean="0">
                <a:solidFill>
                  <a:srgbClr val="FFC000"/>
                </a:solidFill>
              </a:rPr>
              <a:t>= 6.1</a:t>
            </a:r>
            <a:r>
              <a:rPr lang="en-US" sz="2800" dirty="0" smtClean="0"/>
              <a:t>%) 	</a:t>
            </a:r>
          </a:p>
          <a:p>
            <a:r>
              <a:rPr lang="en-US" sz="2400" dirty="0" smtClean="0"/>
              <a:t> 	</a:t>
            </a:r>
          </a:p>
          <a:p>
            <a:endParaRPr lang="en-US" dirty="0" smtClean="0"/>
          </a:p>
        </p:txBody>
      </p:sp>
      <p:sp>
        <p:nvSpPr>
          <p:cNvPr id="10244" name="Date Placeholder 3"/>
          <p:cNvSpPr>
            <a:spLocks noGrp="1"/>
          </p:cNvSpPr>
          <p:nvPr>
            <p:ph type="dt" sz="quarter" idx="10"/>
          </p:nvPr>
        </p:nvSpPr>
        <p:spPr>
          <a:noFill/>
        </p:spPr>
        <p:txBody>
          <a:bodyPr/>
          <a:lstStyle/>
          <a:p>
            <a:fld id="{82D08C25-E23A-4ACF-9BCD-04A57E821167}" type="datetime3">
              <a:rPr lang="en-US" smtClean="0"/>
              <a:pPr/>
              <a:t>10 February 2013</a:t>
            </a:fld>
            <a:endParaRPr lang="en-US" smtClean="0"/>
          </a:p>
        </p:txBody>
      </p:sp>
      <p:sp>
        <p:nvSpPr>
          <p:cNvPr id="10245" name="Footer Placeholder 4"/>
          <p:cNvSpPr>
            <a:spLocks noGrp="1"/>
          </p:cNvSpPr>
          <p:nvPr>
            <p:ph type="ftr" sz="quarter" idx="11"/>
          </p:nvPr>
        </p:nvSpPr>
        <p:spPr>
          <a:noFill/>
        </p:spPr>
        <p:txBody>
          <a:bodyPr/>
          <a:lstStyle/>
          <a:p>
            <a:r>
              <a:rPr lang="en-US" smtClean="0"/>
              <a:t>Tobacco Use</a:t>
            </a:r>
          </a:p>
        </p:txBody>
      </p:sp>
      <p:sp>
        <p:nvSpPr>
          <p:cNvPr id="10246" name="Slide Number Placeholder 5"/>
          <p:cNvSpPr>
            <a:spLocks noGrp="1"/>
          </p:cNvSpPr>
          <p:nvPr>
            <p:ph type="sldNum" sz="quarter" idx="12"/>
          </p:nvPr>
        </p:nvSpPr>
        <p:spPr>
          <a:noFill/>
        </p:spPr>
        <p:txBody>
          <a:bodyPr/>
          <a:lstStyle/>
          <a:p>
            <a:fld id="{A63C82E6-910F-44C0-8A52-9889E731D39D}"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4938" y="889000"/>
            <a:ext cx="8885237" cy="787400"/>
          </a:xfrm>
        </p:spPr>
        <p:txBody>
          <a:bodyPr/>
          <a:lstStyle/>
          <a:p>
            <a:r>
              <a:rPr lang="en-US" sz="2800" smtClean="0"/>
              <a:t>Smoking in KSA: </a:t>
            </a:r>
            <a:br>
              <a:rPr lang="en-US" sz="2800" smtClean="0"/>
            </a:br>
            <a:r>
              <a:rPr lang="en-US" sz="2800" smtClean="0"/>
              <a:t>Global Youth Tobacco Survey (GYTS)</a:t>
            </a:r>
          </a:p>
        </p:txBody>
      </p:sp>
      <p:sp>
        <p:nvSpPr>
          <p:cNvPr id="10243" name="Content Placeholder 2"/>
          <p:cNvSpPr>
            <a:spLocks noGrp="1"/>
          </p:cNvSpPr>
          <p:nvPr>
            <p:ph idx="1"/>
          </p:nvPr>
        </p:nvSpPr>
        <p:spPr>
          <a:xfrm>
            <a:off x="134938" y="2133600"/>
            <a:ext cx="8896350" cy="4117975"/>
          </a:xfrm>
        </p:spPr>
        <p:txBody>
          <a:bodyPr/>
          <a:lstStyle/>
          <a:p>
            <a:r>
              <a:rPr lang="en-US" sz="2800" dirty="0" smtClean="0"/>
              <a:t>The KSA school-based WHO-GYTS was conducted in </a:t>
            </a:r>
            <a:r>
              <a:rPr lang="en-US" sz="2800" dirty="0" smtClean="0">
                <a:solidFill>
                  <a:srgbClr val="FFC000"/>
                </a:solidFill>
              </a:rPr>
              <a:t>2010</a:t>
            </a:r>
            <a:r>
              <a:rPr lang="en-US" sz="2800" dirty="0" smtClean="0"/>
              <a:t>. A two-stage cluster sample design was used to produce representative data. Student response rate was 83.4 % (n = 1,797 school children aged 13-15)</a:t>
            </a:r>
          </a:p>
          <a:p>
            <a:r>
              <a:rPr lang="en-US" sz="2800" dirty="0" smtClean="0"/>
              <a:t>Results: </a:t>
            </a:r>
            <a:r>
              <a:rPr lang="en-US" sz="2800" dirty="0" smtClean="0">
                <a:solidFill>
                  <a:srgbClr val="FFC000"/>
                </a:solidFill>
              </a:rPr>
              <a:t>14.9 %</a:t>
            </a:r>
            <a:r>
              <a:rPr lang="en-US" sz="2800" dirty="0" smtClean="0"/>
              <a:t> currently use any tobacco product (boys = </a:t>
            </a:r>
            <a:r>
              <a:rPr lang="en-US" sz="2800" dirty="0" smtClean="0">
                <a:solidFill>
                  <a:srgbClr val="FFC000"/>
                </a:solidFill>
              </a:rPr>
              <a:t>21.2 %</a:t>
            </a:r>
            <a:r>
              <a:rPr lang="en-US" sz="2800" dirty="0" smtClean="0"/>
              <a:t>, girls = </a:t>
            </a:r>
            <a:r>
              <a:rPr lang="en-US" sz="2800" dirty="0" smtClean="0">
                <a:solidFill>
                  <a:srgbClr val="FFC000"/>
                </a:solidFill>
              </a:rPr>
              <a:t>9.1%) </a:t>
            </a:r>
            <a:r>
              <a:rPr lang="en-US" sz="2800" dirty="0" smtClean="0"/>
              <a:t>; 8.9 % currently smoke cigarettes (boys = </a:t>
            </a:r>
            <a:r>
              <a:rPr lang="en-US" sz="2800" dirty="0" smtClean="0">
                <a:solidFill>
                  <a:srgbClr val="FFC000"/>
                </a:solidFill>
              </a:rPr>
              <a:t>13.0 </a:t>
            </a:r>
            <a:r>
              <a:rPr lang="en-US" sz="2800" dirty="0" smtClean="0"/>
              <a:t>%, girls = </a:t>
            </a:r>
            <a:r>
              <a:rPr lang="en-US" sz="2800" dirty="0" smtClean="0">
                <a:solidFill>
                  <a:srgbClr val="FFC000"/>
                </a:solidFill>
              </a:rPr>
              <a:t>5.0</a:t>
            </a:r>
            <a:r>
              <a:rPr lang="en-US" sz="2800" dirty="0" smtClean="0"/>
              <a:t>%); 9.5 % currently smoke </a:t>
            </a:r>
            <a:r>
              <a:rPr lang="en-US" sz="2800" dirty="0" err="1" smtClean="0"/>
              <a:t>shisha</a:t>
            </a:r>
            <a:r>
              <a:rPr lang="en-US" sz="2800" dirty="0" smtClean="0"/>
              <a:t> (boys = </a:t>
            </a:r>
            <a:r>
              <a:rPr lang="en-US" sz="2800" dirty="0" smtClean="0">
                <a:solidFill>
                  <a:srgbClr val="FFC000"/>
                </a:solidFill>
              </a:rPr>
              <a:t>13.3</a:t>
            </a:r>
            <a:r>
              <a:rPr lang="en-US" sz="2800" dirty="0" smtClean="0"/>
              <a:t> %, girls </a:t>
            </a:r>
            <a:r>
              <a:rPr lang="en-US" sz="2800" dirty="0" smtClean="0">
                <a:solidFill>
                  <a:srgbClr val="FFC000"/>
                </a:solidFill>
              </a:rPr>
              <a:t>= 6.1</a:t>
            </a:r>
            <a:r>
              <a:rPr lang="en-US" sz="2800" dirty="0" smtClean="0"/>
              <a:t>%) 	</a:t>
            </a:r>
          </a:p>
          <a:p>
            <a:r>
              <a:rPr lang="en-US" sz="2400" dirty="0" smtClean="0"/>
              <a:t> 	</a:t>
            </a:r>
          </a:p>
          <a:p>
            <a:endParaRPr lang="en-US" dirty="0" smtClean="0"/>
          </a:p>
        </p:txBody>
      </p:sp>
      <p:sp>
        <p:nvSpPr>
          <p:cNvPr id="10244" name="Date Placeholder 3"/>
          <p:cNvSpPr>
            <a:spLocks noGrp="1"/>
          </p:cNvSpPr>
          <p:nvPr>
            <p:ph type="dt" sz="quarter" idx="10"/>
          </p:nvPr>
        </p:nvSpPr>
        <p:spPr>
          <a:noFill/>
        </p:spPr>
        <p:txBody>
          <a:bodyPr/>
          <a:lstStyle/>
          <a:p>
            <a:fld id="{82D08C25-E23A-4ACF-9BCD-04A57E821167}" type="datetime3">
              <a:rPr lang="en-US" smtClean="0"/>
              <a:pPr/>
              <a:t>10 February 2013</a:t>
            </a:fld>
            <a:endParaRPr lang="en-US" smtClean="0"/>
          </a:p>
        </p:txBody>
      </p:sp>
      <p:sp>
        <p:nvSpPr>
          <p:cNvPr id="10245" name="Footer Placeholder 4"/>
          <p:cNvSpPr>
            <a:spLocks noGrp="1"/>
          </p:cNvSpPr>
          <p:nvPr>
            <p:ph type="ftr" sz="quarter" idx="11"/>
          </p:nvPr>
        </p:nvSpPr>
        <p:spPr>
          <a:noFill/>
        </p:spPr>
        <p:txBody>
          <a:bodyPr/>
          <a:lstStyle/>
          <a:p>
            <a:r>
              <a:rPr lang="en-US" smtClean="0"/>
              <a:t>Tobacco Use</a:t>
            </a:r>
          </a:p>
        </p:txBody>
      </p:sp>
      <p:sp>
        <p:nvSpPr>
          <p:cNvPr id="10246" name="Slide Number Placeholder 5"/>
          <p:cNvSpPr>
            <a:spLocks noGrp="1"/>
          </p:cNvSpPr>
          <p:nvPr>
            <p:ph type="sldNum" sz="quarter" idx="12"/>
          </p:nvPr>
        </p:nvSpPr>
        <p:spPr>
          <a:noFill/>
        </p:spPr>
        <p:txBody>
          <a:bodyPr/>
          <a:lstStyle/>
          <a:p>
            <a:fld id="{A63C82E6-910F-44C0-8A52-9889E731D39D}"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sz="quarter"/>
          </p:nvPr>
        </p:nvSpPr>
        <p:spPr>
          <a:ln w="9525">
            <a:headEnd/>
            <a:tailEnd/>
          </a:ln>
        </p:spPr>
        <p:txBody>
          <a:bodyPr/>
          <a:lstStyle/>
          <a:p>
            <a:r>
              <a:rPr lang="en-US" smtClean="0">
                <a:solidFill>
                  <a:srgbClr val="FFFF00"/>
                </a:solidFill>
              </a:rPr>
              <a:t>What is in tobacco ?</a:t>
            </a:r>
          </a:p>
        </p:txBody>
      </p:sp>
      <p:sp>
        <p:nvSpPr>
          <p:cNvPr id="11267" name="Subtitle 2"/>
          <p:cNvSpPr>
            <a:spLocks noGrp="1"/>
          </p:cNvSpPr>
          <p:nvPr>
            <p:ph type="subTitle" sz="quarter" idx="1"/>
          </p:nvPr>
        </p:nvSpPr>
        <p:spPr>
          <a:xfrm>
            <a:off x="1371600" y="5029200"/>
            <a:ext cx="6400800" cy="990600"/>
          </a:xfrm>
          <a:ln w="9525">
            <a:headEnd/>
            <a:tailEnd/>
          </a:ln>
        </p:spPr>
        <p:txBody>
          <a:bodyPr/>
          <a:lstStyle/>
          <a:p>
            <a:endParaRPr lang="en-US"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685800"/>
            <a:ext cx="8885238" cy="914400"/>
          </a:xfrm>
        </p:spPr>
        <p:txBody>
          <a:bodyPr/>
          <a:lstStyle/>
          <a:p>
            <a:pPr eaLnBrk="1" hangingPunct="1"/>
            <a:r>
              <a:rPr lang="en-US" smtClean="0"/>
              <a:t>Tobacco Myths</a:t>
            </a:r>
          </a:p>
        </p:txBody>
      </p:sp>
      <p:sp>
        <p:nvSpPr>
          <p:cNvPr id="25603" name="Rectangle 3"/>
          <p:cNvSpPr>
            <a:spLocks noGrp="1" noChangeArrowheads="1"/>
          </p:cNvSpPr>
          <p:nvPr>
            <p:ph type="body" idx="1"/>
          </p:nvPr>
        </p:nvSpPr>
        <p:spPr>
          <a:xfrm>
            <a:off x="457200" y="1752600"/>
            <a:ext cx="8439150" cy="2819400"/>
          </a:xfrm>
        </p:spPr>
        <p:txBody>
          <a:bodyPr/>
          <a:lstStyle/>
          <a:p>
            <a:pPr eaLnBrk="1" hangingPunct="1">
              <a:lnSpc>
                <a:spcPct val="90000"/>
              </a:lnSpc>
              <a:spcBef>
                <a:spcPct val="25000"/>
              </a:spcBef>
              <a:defRPr/>
            </a:pPr>
            <a:r>
              <a:rPr lang="en-US" dirty="0" smtClean="0">
                <a:latin typeface="+mj-lt"/>
              </a:rPr>
              <a:t>Myth: water-pipes and cigars are safe	</a:t>
            </a:r>
          </a:p>
          <a:p>
            <a:pPr eaLnBrk="1" hangingPunct="1">
              <a:lnSpc>
                <a:spcPct val="90000"/>
              </a:lnSpc>
              <a:spcBef>
                <a:spcPct val="25000"/>
              </a:spcBef>
              <a:defRPr/>
            </a:pPr>
            <a:r>
              <a:rPr lang="en-US" dirty="0" smtClean="0">
                <a:latin typeface="+mj-lt"/>
              </a:rPr>
              <a:t>Myth: It’s OK to smoke as long as it’s a “natural” cigarette</a:t>
            </a:r>
          </a:p>
          <a:p>
            <a:pPr eaLnBrk="1" hangingPunct="1">
              <a:lnSpc>
                <a:spcPct val="90000"/>
              </a:lnSpc>
              <a:spcBef>
                <a:spcPct val="25000"/>
              </a:spcBef>
              <a:defRPr/>
            </a:pPr>
            <a:r>
              <a:rPr lang="en-US" dirty="0" smtClean="0">
                <a:latin typeface="+mj-lt"/>
              </a:rPr>
              <a:t>Myth: It’s OK to be next to a smoker in one room</a:t>
            </a:r>
          </a:p>
          <a:p>
            <a:pPr eaLnBrk="1" hangingPunct="1">
              <a:lnSpc>
                <a:spcPct val="90000"/>
              </a:lnSpc>
              <a:spcBef>
                <a:spcPct val="25000"/>
              </a:spcBef>
              <a:defRPr/>
            </a:pPr>
            <a:r>
              <a:rPr lang="en-US" dirty="0" smtClean="0">
                <a:latin typeface="+mj-lt"/>
              </a:rPr>
              <a:t>Myth: Low tar-nicotine cigarettes are OK</a:t>
            </a:r>
          </a:p>
          <a:p>
            <a:pPr eaLnBrk="1" hangingPunct="1">
              <a:lnSpc>
                <a:spcPct val="90000"/>
              </a:lnSpc>
              <a:spcBef>
                <a:spcPct val="25000"/>
              </a:spcBef>
              <a:defRPr/>
            </a:pPr>
            <a:r>
              <a:rPr lang="en-US" dirty="0" smtClean="0">
                <a:latin typeface="+mj-lt"/>
              </a:rPr>
              <a:t>Myth: Smoking is more a habit, rather than addiction</a:t>
            </a:r>
          </a:p>
          <a:p>
            <a:pPr eaLnBrk="1" hangingPunct="1">
              <a:lnSpc>
                <a:spcPct val="90000"/>
              </a:lnSpc>
              <a:spcBef>
                <a:spcPct val="25000"/>
              </a:spcBef>
              <a:buFont typeface="Wingdings" pitchFamily="2" charset="2"/>
              <a:buNone/>
              <a:defRPr/>
            </a:pPr>
            <a:endParaRPr lang="en-US" sz="2800" dirty="0" smtClean="0">
              <a:latin typeface="Tempus Sans ITC" pitchFamily="82" charset="0"/>
            </a:endParaRPr>
          </a:p>
          <a:p>
            <a:pPr eaLnBrk="1" hangingPunct="1">
              <a:lnSpc>
                <a:spcPct val="90000"/>
              </a:lnSpc>
              <a:spcBef>
                <a:spcPct val="25000"/>
              </a:spcBef>
              <a:buFont typeface="Wingdings" pitchFamily="2" charset="2"/>
              <a:buNone/>
              <a:defRPr/>
            </a:pPr>
            <a:r>
              <a:rPr lang="en-US" sz="2400" b="1" dirty="0" smtClean="0">
                <a:latin typeface="Tempus Sans ITC" pitchFamily="82" charset="0"/>
              </a:rPr>
              <a:t>	</a:t>
            </a:r>
            <a:r>
              <a:rPr lang="en-US" sz="1400" dirty="0" smtClean="0">
                <a:latin typeface="Tempus Sans ITC" pitchFamily="82" charset="0"/>
              </a:rPr>
              <a:t>		</a:t>
            </a:r>
          </a:p>
        </p:txBody>
      </p:sp>
      <p:sp>
        <p:nvSpPr>
          <p:cNvPr id="12292" name="Date Placeholder 4"/>
          <p:cNvSpPr>
            <a:spLocks noGrp="1"/>
          </p:cNvSpPr>
          <p:nvPr>
            <p:ph type="dt" sz="quarter" idx="10"/>
          </p:nvPr>
        </p:nvSpPr>
        <p:spPr>
          <a:noFill/>
        </p:spPr>
        <p:txBody>
          <a:bodyPr/>
          <a:lstStyle/>
          <a:p>
            <a:fld id="{B27F1688-6201-4C53-BB0B-33E75B0917E1}" type="datetime3">
              <a:rPr lang="en-US" smtClean="0"/>
              <a:pPr/>
              <a:t>10 February 2013</a:t>
            </a:fld>
            <a:endParaRPr lang="en-US" smtClean="0"/>
          </a:p>
        </p:txBody>
      </p:sp>
      <p:sp>
        <p:nvSpPr>
          <p:cNvPr id="12293" name="Slide Number Placeholder 5"/>
          <p:cNvSpPr>
            <a:spLocks noGrp="1"/>
          </p:cNvSpPr>
          <p:nvPr>
            <p:ph type="sldNum" sz="quarter" idx="12"/>
          </p:nvPr>
        </p:nvSpPr>
        <p:spPr>
          <a:noFill/>
        </p:spPr>
        <p:txBody>
          <a:bodyPr/>
          <a:lstStyle/>
          <a:p>
            <a:fld id="{928243A2-10F0-4E05-808B-C13A610181D2}" type="slidenum">
              <a:rPr lang="en-US" smtClean="0"/>
              <a:pPr/>
              <a:t>14</a:t>
            </a:fld>
            <a:endParaRPr lang="en-US" smtClean="0"/>
          </a:p>
        </p:txBody>
      </p:sp>
      <p:sp>
        <p:nvSpPr>
          <p:cNvPr id="12294" name="Footer Placeholder 6"/>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33600" y="914400"/>
            <a:ext cx="4419600" cy="990600"/>
          </a:xfrm>
          <a:ln w="31750">
            <a:solidFill>
              <a:schemeClr val="tx1"/>
            </a:solidFill>
          </a:ln>
        </p:spPr>
        <p:txBody>
          <a:bodyPr/>
          <a:lstStyle/>
          <a:p>
            <a:pPr eaLnBrk="1" hangingPunct="1"/>
            <a:r>
              <a:rPr lang="en-US" sz="4000" smtClean="0"/>
              <a:t>What is in tobacco</a:t>
            </a:r>
            <a:endParaRPr lang="en-US" sz="1700" smtClean="0">
              <a:solidFill>
                <a:schemeClr val="tx1"/>
              </a:solidFill>
              <a:latin typeface="Tempus Sans ITC" pitchFamily="82" charset="0"/>
            </a:endParaRPr>
          </a:p>
        </p:txBody>
      </p:sp>
      <p:sp>
        <p:nvSpPr>
          <p:cNvPr id="13315" name="Rectangle 8"/>
          <p:cNvSpPr>
            <a:spLocks noChangeArrowheads="1"/>
          </p:cNvSpPr>
          <p:nvPr/>
        </p:nvSpPr>
        <p:spPr bwMode="auto">
          <a:xfrm>
            <a:off x="4572000" y="3505200"/>
            <a:ext cx="4572000" cy="350838"/>
          </a:xfrm>
          <a:prstGeom prst="rect">
            <a:avLst/>
          </a:prstGeom>
          <a:noFill/>
          <a:ln w="12700" cap="sq">
            <a:noFill/>
            <a:miter lim="800000"/>
            <a:headEnd type="none" w="sm" len="sm"/>
            <a:tailEnd type="none" w="sm" len="sm"/>
          </a:ln>
        </p:spPr>
        <p:txBody>
          <a:bodyPr>
            <a:spAutoFit/>
          </a:bodyPr>
          <a:lstStyle/>
          <a:p>
            <a:pPr algn="ctr"/>
            <a:endParaRPr lang="en-US" sz="1700" u="none">
              <a:latin typeface="Tempus Sans ITC" pitchFamily="82" charset="0"/>
            </a:endParaRPr>
          </a:p>
        </p:txBody>
      </p:sp>
      <p:pic>
        <p:nvPicPr>
          <p:cNvPr id="63497" name="Picture 9" descr="nail polish remover"/>
          <p:cNvPicPr>
            <a:picLocks noChangeAspect="1" noChangeArrowheads="1"/>
          </p:cNvPicPr>
          <p:nvPr/>
        </p:nvPicPr>
        <p:blipFill>
          <a:blip r:embed="rId4"/>
          <a:srcRect/>
          <a:stretch>
            <a:fillRect/>
          </a:stretch>
        </p:blipFill>
        <p:spPr bwMode="auto">
          <a:xfrm>
            <a:off x="914400" y="2286000"/>
            <a:ext cx="814388" cy="1828800"/>
          </a:xfrm>
          <a:prstGeom prst="rect">
            <a:avLst/>
          </a:prstGeom>
          <a:noFill/>
          <a:ln w="9525">
            <a:noFill/>
            <a:miter lim="800000"/>
            <a:headEnd/>
            <a:tailEnd/>
          </a:ln>
        </p:spPr>
      </p:pic>
      <p:pic>
        <p:nvPicPr>
          <p:cNvPr id="63498" name="Picture 10" descr="butane"/>
          <p:cNvPicPr>
            <a:picLocks noChangeAspect="1" noChangeArrowheads="1"/>
          </p:cNvPicPr>
          <p:nvPr/>
        </p:nvPicPr>
        <p:blipFill>
          <a:blip r:embed="rId5"/>
          <a:srcRect/>
          <a:stretch>
            <a:fillRect/>
          </a:stretch>
        </p:blipFill>
        <p:spPr bwMode="auto">
          <a:xfrm>
            <a:off x="2057400" y="2259013"/>
            <a:ext cx="838200" cy="1855787"/>
          </a:xfrm>
          <a:prstGeom prst="rect">
            <a:avLst/>
          </a:prstGeom>
          <a:noFill/>
          <a:ln w="9525">
            <a:noFill/>
            <a:miter lim="800000"/>
            <a:headEnd/>
            <a:tailEnd/>
          </a:ln>
        </p:spPr>
      </p:pic>
      <p:pic>
        <p:nvPicPr>
          <p:cNvPr id="63499" name="Picture 11" descr="cadium"/>
          <p:cNvPicPr>
            <a:picLocks noChangeAspect="1" noChangeArrowheads="1"/>
          </p:cNvPicPr>
          <p:nvPr/>
        </p:nvPicPr>
        <p:blipFill>
          <a:blip r:embed="rId6"/>
          <a:srcRect/>
          <a:stretch>
            <a:fillRect/>
          </a:stretch>
        </p:blipFill>
        <p:spPr bwMode="auto">
          <a:xfrm>
            <a:off x="1295400" y="4419600"/>
            <a:ext cx="1219200" cy="1427163"/>
          </a:xfrm>
          <a:prstGeom prst="rect">
            <a:avLst/>
          </a:prstGeom>
          <a:noFill/>
          <a:ln w="9525">
            <a:noFill/>
            <a:miter lim="800000"/>
            <a:headEnd/>
            <a:tailEnd/>
          </a:ln>
        </p:spPr>
      </p:pic>
      <p:sp>
        <p:nvSpPr>
          <p:cNvPr id="63500" name="Rectangle 12"/>
          <p:cNvSpPr>
            <a:spLocks noGrp="1" noChangeArrowheads="1"/>
          </p:cNvSpPr>
          <p:nvPr>
            <p:ph type="body" idx="1"/>
          </p:nvPr>
        </p:nvSpPr>
        <p:spPr>
          <a:xfrm>
            <a:off x="3429000" y="1981200"/>
            <a:ext cx="5562600" cy="3886200"/>
          </a:xfrm>
          <a:noFill/>
        </p:spPr>
        <p:txBody>
          <a:bodyPr/>
          <a:lstStyle/>
          <a:p>
            <a:pPr algn="ctr" eaLnBrk="1" hangingPunct="1">
              <a:lnSpc>
                <a:spcPct val="90000"/>
              </a:lnSpc>
              <a:buFont typeface="Wingdings" pitchFamily="2" charset="2"/>
              <a:buNone/>
            </a:pPr>
            <a:r>
              <a:rPr lang="en-US" sz="2400" smtClean="0">
                <a:latin typeface="Tempus Sans ITC" pitchFamily="82" charset="0"/>
              </a:rPr>
              <a:t> </a:t>
            </a:r>
            <a:endParaRPr lang="en-US" u="sng" smtClean="0">
              <a:latin typeface="Tempus Sans ITC" pitchFamily="82" charset="0"/>
            </a:endParaRPr>
          </a:p>
          <a:p>
            <a:pPr eaLnBrk="1" hangingPunct="1">
              <a:lnSpc>
                <a:spcPct val="90000"/>
              </a:lnSpc>
              <a:buFont typeface="Wingdings" pitchFamily="2" charset="2"/>
              <a:buNone/>
            </a:pPr>
            <a:r>
              <a:rPr lang="en-US" sz="2000" smtClean="0">
                <a:latin typeface="Tempus Sans ITC" pitchFamily="82" charset="0"/>
              </a:rPr>
              <a:t>More than 4,000 substances, including:</a:t>
            </a:r>
          </a:p>
          <a:p>
            <a:pPr eaLnBrk="1" hangingPunct="1">
              <a:lnSpc>
                <a:spcPct val="90000"/>
              </a:lnSpc>
              <a:buFont typeface="Wingdings" pitchFamily="2" charset="2"/>
              <a:buChar char="«"/>
            </a:pPr>
            <a:r>
              <a:rPr lang="en-US" sz="2000" b="1" smtClean="0">
                <a:latin typeface="Tempus Sans ITC" pitchFamily="82" charset="0"/>
              </a:rPr>
              <a:t>Tar</a:t>
            </a:r>
            <a:r>
              <a:rPr lang="en-US" sz="2000" smtClean="0">
                <a:latin typeface="Tempus Sans ITC" pitchFamily="82" charset="0"/>
              </a:rPr>
              <a:t>: black sticky substance used to pave roads</a:t>
            </a:r>
          </a:p>
          <a:p>
            <a:pPr eaLnBrk="1" hangingPunct="1">
              <a:lnSpc>
                <a:spcPct val="90000"/>
              </a:lnSpc>
              <a:buFont typeface="Wingdings" pitchFamily="2" charset="2"/>
              <a:buChar char="«"/>
            </a:pPr>
            <a:r>
              <a:rPr lang="en-US" sz="2000" b="1" smtClean="0">
                <a:latin typeface="Tempus Sans ITC" pitchFamily="82" charset="0"/>
              </a:rPr>
              <a:t>Nicotine</a:t>
            </a:r>
            <a:r>
              <a:rPr lang="en-US" sz="2000" smtClean="0">
                <a:latin typeface="Tempus Sans ITC" pitchFamily="82" charset="0"/>
              </a:rPr>
              <a:t>: Insecticide</a:t>
            </a:r>
          </a:p>
          <a:p>
            <a:pPr eaLnBrk="1" hangingPunct="1">
              <a:lnSpc>
                <a:spcPct val="90000"/>
              </a:lnSpc>
              <a:buFont typeface="Wingdings" pitchFamily="2" charset="2"/>
              <a:buChar char="«"/>
            </a:pPr>
            <a:r>
              <a:rPr lang="en-US" sz="2000" b="1" smtClean="0">
                <a:latin typeface="Tempus Sans ITC" pitchFamily="82" charset="0"/>
              </a:rPr>
              <a:t>Carbon Monoxide</a:t>
            </a:r>
            <a:r>
              <a:rPr lang="en-US" sz="2000" smtClean="0">
                <a:latin typeface="Tempus Sans ITC" pitchFamily="82" charset="0"/>
              </a:rPr>
              <a:t>: Car exhaust</a:t>
            </a:r>
          </a:p>
          <a:p>
            <a:pPr eaLnBrk="1" hangingPunct="1">
              <a:lnSpc>
                <a:spcPct val="90000"/>
              </a:lnSpc>
              <a:buFont typeface="Wingdings" pitchFamily="2" charset="2"/>
              <a:buChar char="«"/>
            </a:pPr>
            <a:r>
              <a:rPr lang="en-US" sz="2000" b="1" baseline="30000" smtClean="0">
                <a:latin typeface="Tempus Sans ITC" pitchFamily="82" charset="0"/>
              </a:rPr>
              <a:t>210 </a:t>
            </a:r>
            <a:r>
              <a:rPr lang="en-US" sz="2000" b="1" smtClean="0">
                <a:latin typeface="Tempus Sans ITC" pitchFamily="82" charset="0"/>
              </a:rPr>
              <a:t>Polonium</a:t>
            </a:r>
            <a:r>
              <a:rPr lang="en-US" sz="2000" smtClean="0">
                <a:latin typeface="Tempus Sans ITC" pitchFamily="82" charset="0"/>
              </a:rPr>
              <a:t>: radio-active substance</a:t>
            </a:r>
          </a:p>
          <a:p>
            <a:pPr eaLnBrk="1" hangingPunct="1">
              <a:lnSpc>
                <a:spcPct val="90000"/>
              </a:lnSpc>
              <a:buFont typeface="Wingdings" pitchFamily="2" charset="2"/>
              <a:buChar char="«"/>
            </a:pPr>
            <a:r>
              <a:rPr lang="en-US" sz="2000" b="1" smtClean="0">
                <a:latin typeface="Tempus Sans ITC" pitchFamily="82" charset="0"/>
              </a:rPr>
              <a:t>Acetone</a:t>
            </a:r>
            <a:r>
              <a:rPr lang="en-US" sz="2000" smtClean="0">
                <a:latin typeface="Tempus Sans ITC" pitchFamily="82" charset="0"/>
              </a:rPr>
              <a:t>: Finger nail polish remover</a:t>
            </a:r>
          </a:p>
          <a:p>
            <a:pPr eaLnBrk="1" hangingPunct="1">
              <a:lnSpc>
                <a:spcPct val="90000"/>
              </a:lnSpc>
              <a:buFont typeface="Wingdings" pitchFamily="2" charset="2"/>
              <a:buChar char="«"/>
            </a:pPr>
            <a:r>
              <a:rPr lang="en-US" sz="2000" b="1" smtClean="0">
                <a:latin typeface="Tempus Sans ITC" pitchFamily="82" charset="0"/>
              </a:rPr>
              <a:t>Ammonia</a:t>
            </a:r>
            <a:r>
              <a:rPr lang="en-US" sz="2000" smtClean="0">
                <a:latin typeface="Tempus Sans ITC" pitchFamily="82" charset="0"/>
              </a:rPr>
              <a:t>: Toilet Cleaner</a:t>
            </a:r>
          </a:p>
          <a:p>
            <a:pPr eaLnBrk="1" hangingPunct="1">
              <a:lnSpc>
                <a:spcPct val="90000"/>
              </a:lnSpc>
              <a:buFont typeface="Wingdings" pitchFamily="2" charset="2"/>
              <a:buChar char="«"/>
            </a:pPr>
            <a:r>
              <a:rPr lang="en-US" sz="2000" b="1" smtClean="0">
                <a:latin typeface="Tempus Sans ITC" pitchFamily="82" charset="0"/>
              </a:rPr>
              <a:t>Cadmium</a:t>
            </a:r>
            <a:r>
              <a:rPr lang="en-US" sz="2000" smtClean="0">
                <a:latin typeface="Tempus Sans ITC" pitchFamily="82" charset="0"/>
              </a:rPr>
              <a:t>: used batteries</a:t>
            </a:r>
          </a:p>
          <a:p>
            <a:pPr eaLnBrk="1" hangingPunct="1">
              <a:lnSpc>
                <a:spcPct val="90000"/>
              </a:lnSpc>
              <a:buFont typeface="Wingdings" pitchFamily="2" charset="2"/>
              <a:buChar char="«"/>
            </a:pPr>
            <a:r>
              <a:rPr lang="en-US" sz="2000" b="1" smtClean="0">
                <a:latin typeface="Tempus Sans ITC" pitchFamily="82" charset="0"/>
              </a:rPr>
              <a:t>Ethanol</a:t>
            </a:r>
            <a:r>
              <a:rPr lang="en-US" sz="2000" smtClean="0">
                <a:latin typeface="Tempus Sans ITC" pitchFamily="82" charset="0"/>
              </a:rPr>
              <a:t>: Alcohol</a:t>
            </a:r>
          </a:p>
          <a:p>
            <a:pPr eaLnBrk="1" hangingPunct="1">
              <a:lnSpc>
                <a:spcPct val="90000"/>
              </a:lnSpc>
              <a:buFont typeface="Wingdings" pitchFamily="2" charset="2"/>
              <a:buChar char="«"/>
            </a:pPr>
            <a:r>
              <a:rPr lang="en-US" sz="2000" b="1" smtClean="0">
                <a:latin typeface="Tempus Sans ITC" pitchFamily="82" charset="0"/>
              </a:rPr>
              <a:t>Arsenic</a:t>
            </a:r>
            <a:r>
              <a:rPr lang="en-US" sz="2000" smtClean="0">
                <a:latin typeface="Tempus Sans ITC" pitchFamily="82" charset="0"/>
              </a:rPr>
              <a:t>: Rat poison</a:t>
            </a:r>
          </a:p>
          <a:p>
            <a:pPr eaLnBrk="1" hangingPunct="1">
              <a:lnSpc>
                <a:spcPct val="90000"/>
              </a:lnSpc>
              <a:buFont typeface="Wingdings" pitchFamily="2" charset="2"/>
              <a:buChar char="«"/>
            </a:pPr>
            <a:r>
              <a:rPr lang="en-US" sz="2000" b="1" smtClean="0">
                <a:latin typeface="Tempus Sans ITC" pitchFamily="82" charset="0"/>
              </a:rPr>
              <a:t>Butane</a:t>
            </a:r>
            <a:r>
              <a:rPr lang="en-US" sz="2000" smtClean="0">
                <a:latin typeface="Tempus Sans ITC" pitchFamily="82" charset="0"/>
              </a:rPr>
              <a:t>: Lighter Fluid</a:t>
            </a:r>
          </a:p>
        </p:txBody>
      </p:sp>
      <p:sp>
        <p:nvSpPr>
          <p:cNvPr id="13320" name="Date Placeholder 7"/>
          <p:cNvSpPr>
            <a:spLocks noGrp="1"/>
          </p:cNvSpPr>
          <p:nvPr>
            <p:ph type="dt" sz="quarter" idx="10"/>
          </p:nvPr>
        </p:nvSpPr>
        <p:spPr>
          <a:noFill/>
        </p:spPr>
        <p:txBody>
          <a:bodyPr/>
          <a:lstStyle/>
          <a:p>
            <a:fld id="{A5355649-7CCC-464D-932A-311175FEE2F9}" type="datetime3">
              <a:rPr lang="en-US" smtClean="0"/>
              <a:pPr/>
              <a:t>10 February 2013</a:t>
            </a:fld>
            <a:endParaRPr lang="en-US" smtClean="0"/>
          </a:p>
        </p:txBody>
      </p:sp>
      <p:sp>
        <p:nvSpPr>
          <p:cNvPr id="13321" name="Slide Number Placeholder 8"/>
          <p:cNvSpPr>
            <a:spLocks noGrp="1"/>
          </p:cNvSpPr>
          <p:nvPr>
            <p:ph type="sldNum" sz="quarter" idx="12"/>
          </p:nvPr>
        </p:nvSpPr>
        <p:spPr>
          <a:noFill/>
        </p:spPr>
        <p:txBody>
          <a:bodyPr/>
          <a:lstStyle/>
          <a:p>
            <a:fld id="{9ECAACEF-FEDA-4963-85DC-D7822256FA9A}" type="slidenum">
              <a:rPr lang="en-US" smtClean="0"/>
              <a:pPr/>
              <a:t>15</a:t>
            </a:fld>
            <a:endParaRPr lang="en-US" smtClean="0"/>
          </a:p>
        </p:txBody>
      </p:sp>
      <p:sp>
        <p:nvSpPr>
          <p:cNvPr id="13322" name="Footer Placeholder 9"/>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8"/>
                                        </p:tgtEl>
                                        <p:attrNameLst>
                                          <p:attrName>style.visibility</p:attrName>
                                        </p:attrNameLst>
                                      </p:cBhvr>
                                      <p:to>
                                        <p:strVal val="visible"/>
                                      </p:to>
                                    </p:set>
                                    <p:anim calcmode="lin" valueType="num">
                                      <p:cBhvr additive="base">
                                        <p:cTn id="7" dur="500" fill="hold"/>
                                        <p:tgtEl>
                                          <p:spTgt spid="63498"/>
                                        </p:tgtEl>
                                        <p:attrNameLst>
                                          <p:attrName>ppt_x</p:attrName>
                                        </p:attrNameLst>
                                      </p:cBhvr>
                                      <p:tavLst>
                                        <p:tav tm="0">
                                          <p:val>
                                            <p:strVal val="#ppt_x"/>
                                          </p:val>
                                        </p:tav>
                                        <p:tav tm="100000">
                                          <p:val>
                                            <p:strVal val="#ppt_x"/>
                                          </p:val>
                                        </p:tav>
                                      </p:tavLst>
                                    </p:anim>
                                    <p:anim calcmode="lin" valueType="num">
                                      <p:cBhvr additive="base">
                                        <p:cTn id="8" dur="500" fill="hold"/>
                                        <p:tgtEl>
                                          <p:spTgt spid="634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97"/>
                                        </p:tgtEl>
                                        <p:attrNameLst>
                                          <p:attrName>style.visibility</p:attrName>
                                        </p:attrNameLst>
                                      </p:cBhvr>
                                      <p:to>
                                        <p:strVal val="visible"/>
                                      </p:to>
                                    </p:set>
                                    <p:anim calcmode="lin" valueType="num">
                                      <p:cBhvr additive="base">
                                        <p:cTn id="13" dur="500" fill="hold"/>
                                        <p:tgtEl>
                                          <p:spTgt spid="63497"/>
                                        </p:tgtEl>
                                        <p:attrNameLst>
                                          <p:attrName>ppt_x</p:attrName>
                                        </p:attrNameLst>
                                      </p:cBhvr>
                                      <p:tavLst>
                                        <p:tav tm="0">
                                          <p:val>
                                            <p:strVal val="#ppt_x"/>
                                          </p:val>
                                        </p:tav>
                                        <p:tav tm="100000">
                                          <p:val>
                                            <p:strVal val="#ppt_x"/>
                                          </p:val>
                                        </p:tav>
                                      </p:tavLst>
                                    </p:anim>
                                    <p:anim calcmode="lin" valueType="num">
                                      <p:cBhvr additive="base">
                                        <p:cTn id="14" dur="500" fill="hold"/>
                                        <p:tgtEl>
                                          <p:spTgt spid="634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3499"/>
                                        </p:tgtEl>
                                        <p:attrNameLst>
                                          <p:attrName>style.visibility</p:attrName>
                                        </p:attrNameLst>
                                      </p:cBhvr>
                                      <p:to>
                                        <p:strVal val="visible"/>
                                      </p:to>
                                    </p:set>
                                    <p:anim calcmode="lin" valueType="num">
                                      <p:cBhvr additive="base">
                                        <p:cTn id="19" dur="500" fill="hold"/>
                                        <p:tgtEl>
                                          <p:spTgt spid="63499"/>
                                        </p:tgtEl>
                                        <p:attrNameLst>
                                          <p:attrName>ppt_x</p:attrName>
                                        </p:attrNameLst>
                                      </p:cBhvr>
                                      <p:tavLst>
                                        <p:tav tm="0">
                                          <p:val>
                                            <p:strVal val="#ppt_x"/>
                                          </p:val>
                                        </p:tav>
                                        <p:tav tm="100000">
                                          <p:val>
                                            <p:strVal val="#ppt_x"/>
                                          </p:val>
                                        </p:tav>
                                      </p:tavLst>
                                    </p:anim>
                                    <p:anim calcmode="lin" valueType="num">
                                      <p:cBhvr additive="base">
                                        <p:cTn id="20" dur="500" fill="hold"/>
                                        <p:tgtEl>
                                          <p:spTgt spid="6349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3500">
                                            <p:txEl>
                                              <p:pRg st="0" end="0"/>
                                            </p:txEl>
                                          </p:spTgt>
                                        </p:tgtEl>
                                        <p:attrNameLst>
                                          <p:attrName>style.visibility</p:attrName>
                                        </p:attrNameLst>
                                      </p:cBhvr>
                                      <p:to>
                                        <p:strVal val="visible"/>
                                      </p:to>
                                    </p:set>
                                    <p:animEffect transition="in" filter="slide(fromBottom)">
                                      <p:cBhvr>
                                        <p:cTn id="25" dur="500"/>
                                        <p:tgtEl>
                                          <p:spTgt spid="6350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3500">
                                            <p:txEl>
                                              <p:pRg st="1" end="1"/>
                                            </p:txEl>
                                          </p:spTgt>
                                        </p:tgtEl>
                                        <p:attrNameLst>
                                          <p:attrName>style.visibility</p:attrName>
                                        </p:attrNameLst>
                                      </p:cBhvr>
                                      <p:to>
                                        <p:strVal val="visible"/>
                                      </p:to>
                                    </p:set>
                                    <p:animEffect transition="in" filter="slide(fromBottom)">
                                      <p:cBhvr>
                                        <p:cTn id="30" dur="500"/>
                                        <p:tgtEl>
                                          <p:spTgt spid="6350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63500">
                                            <p:txEl>
                                              <p:pRg st="2" end="2"/>
                                            </p:txEl>
                                          </p:spTgt>
                                        </p:tgtEl>
                                        <p:attrNameLst>
                                          <p:attrName>style.visibility</p:attrName>
                                        </p:attrNameLst>
                                      </p:cBhvr>
                                      <p:to>
                                        <p:strVal val="visible"/>
                                      </p:to>
                                    </p:set>
                                    <p:animEffect transition="in" filter="slide(fromBottom)">
                                      <p:cBhvr>
                                        <p:cTn id="35" dur="500"/>
                                        <p:tgtEl>
                                          <p:spTgt spid="6350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63500">
                                            <p:txEl>
                                              <p:pRg st="3" end="3"/>
                                            </p:txEl>
                                          </p:spTgt>
                                        </p:tgtEl>
                                        <p:attrNameLst>
                                          <p:attrName>style.visibility</p:attrName>
                                        </p:attrNameLst>
                                      </p:cBhvr>
                                      <p:to>
                                        <p:strVal val="visible"/>
                                      </p:to>
                                    </p:set>
                                    <p:animEffect transition="in" filter="slide(fromBottom)">
                                      <p:cBhvr>
                                        <p:cTn id="40" dur="500"/>
                                        <p:tgtEl>
                                          <p:spTgt spid="6350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63500">
                                            <p:txEl>
                                              <p:pRg st="4" end="4"/>
                                            </p:txEl>
                                          </p:spTgt>
                                        </p:tgtEl>
                                        <p:attrNameLst>
                                          <p:attrName>style.visibility</p:attrName>
                                        </p:attrNameLst>
                                      </p:cBhvr>
                                      <p:to>
                                        <p:strVal val="visible"/>
                                      </p:to>
                                    </p:set>
                                    <p:animEffect transition="in" filter="slide(fromBottom)">
                                      <p:cBhvr>
                                        <p:cTn id="45" dur="500"/>
                                        <p:tgtEl>
                                          <p:spTgt spid="63500">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63500">
                                            <p:txEl>
                                              <p:pRg st="5" end="5"/>
                                            </p:txEl>
                                          </p:spTgt>
                                        </p:tgtEl>
                                        <p:attrNameLst>
                                          <p:attrName>style.visibility</p:attrName>
                                        </p:attrNameLst>
                                      </p:cBhvr>
                                      <p:to>
                                        <p:strVal val="visible"/>
                                      </p:to>
                                    </p:set>
                                    <p:animEffect transition="in" filter="slide(fromBottom)">
                                      <p:cBhvr>
                                        <p:cTn id="50" dur="500"/>
                                        <p:tgtEl>
                                          <p:spTgt spid="63500">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63500">
                                            <p:txEl>
                                              <p:pRg st="6" end="6"/>
                                            </p:txEl>
                                          </p:spTgt>
                                        </p:tgtEl>
                                        <p:attrNameLst>
                                          <p:attrName>style.visibility</p:attrName>
                                        </p:attrNameLst>
                                      </p:cBhvr>
                                      <p:to>
                                        <p:strVal val="visible"/>
                                      </p:to>
                                    </p:set>
                                    <p:animEffect transition="in" filter="slide(fromBottom)">
                                      <p:cBhvr>
                                        <p:cTn id="55" dur="500"/>
                                        <p:tgtEl>
                                          <p:spTgt spid="63500">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63500">
                                            <p:txEl>
                                              <p:pRg st="7" end="7"/>
                                            </p:txEl>
                                          </p:spTgt>
                                        </p:tgtEl>
                                        <p:attrNameLst>
                                          <p:attrName>style.visibility</p:attrName>
                                        </p:attrNameLst>
                                      </p:cBhvr>
                                      <p:to>
                                        <p:strVal val="visible"/>
                                      </p:to>
                                    </p:set>
                                    <p:animEffect transition="in" filter="slide(fromBottom)">
                                      <p:cBhvr>
                                        <p:cTn id="60" dur="500"/>
                                        <p:tgtEl>
                                          <p:spTgt spid="63500">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63500">
                                            <p:txEl>
                                              <p:pRg st="8" end="8"/>
                                            </p:txEl>
                                          </p:spTgt>
                                        </p:tgtEl>
                                        <p:attrNameLst>
                                          <p:attrName>style.visibility</p:attrName>
                                        </p:attrNameLst>
                                      </p:cBhvr>
                                      <p:to>
                                        <p:strVal val="visible"/>
                                      </p:to>
                                    </p:set>
                                    <p:animEffect transition="in" filter="slide(fromBottom)">
                                      <p:cBhvr>
                                        <p:cTn id="65" dur="500"/>
                                        <p:tgtEl>
                                          <p:spTgt spid="63500">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63500">
                                            <p:txEl>
                                              <p:pRg st="9" end="9"/>
                                            </p:txEl>
                                          </p:spTgt>
                                        </p:tgtEl>
                                        <p:attrNameLst>
                                          <p:attrName>style.visibility</p:attrName>
                                        </p:attrNameLst>
                                      </p:cBhvr>
                                      <p:to>
                                        <p:strVal val="visible"/>
                                      </p:to>
                                    </p:set>
                                    <p:animEffect transition="in" filter="slide(fromBottom)">
                                      <p:cBhvr>
                                        <p:cTn id="70" dur="500"/>
                                        <p:tgtEl>
                                          <p:spTgt spid="63500">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63500">
                                            <p:txEl>
                                              <p:pRg st="10" end="10"/>
                                            </p:txEl>
                                          </p:spTgt>
                                        </p:tgtEl>
                                        <p:attrNameLst>
                                          <p:attrName>style.visibility</p:attrName>
                                        </p:attrNameLst>
                                      </p:cBhvr>
                                      <p:to>
                                        <p:strVal val="visible"/>
                                      </p:to>
                                    </p:set>
                                    <p:animEffect transition="in" filter="slide(fromBottom)">
                                      <p:cBhvr>
                                        <p:cTn id="75" dur="500"/>
                                        <p:tgtEl>
                                          <p:spTgt spid="63500">
                                            <p:txEl>
                                              <p:pRg st="10" end="1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63500">
                                            <p:txEl>
                                              <p:pRg st="11" end="11"/>
                                            </p:txEl>
                                          </p:spTgt>
                                        </p:tgtEl>
                                        <p:attrNameLst>
                                          <p:attrName>style.visibility</p:attrName>
                                        </p:attrNameLst>
                                      </p:cBhvr>
                                      <p:to>
                                        <p:strVal val="visible"/>
                                      </p:to>
                                    </p:set>
                                    <p:animEffect transition="in" filter="slide(fromBottom)">
                                      <p:cBhvr>
                                        <p:cTn id="80" dur="500"/>
                                        <p:tgtEl>
                                          <p:spTgt spid="6350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4938" y="889000"/>
            <a:ext cx="8885237" cy="863600"/>
          </a:xfrm>
        </p:spPr>
        <p:txBody>
          <a:bodyPr/>
          <a:lstStyle/>
          <a:p>
            <a:r>
              <a:rPr lang="en-US" dirty="0" smtClean="0"/>
              <a:t>Is smoking addictive </a:t>
            </a:r>
          </a:p>
        </p:txBody>
      </p:sp>
      <p:sp>
        <p:nvSpPr>
          <p:cNvPr id="14339" name="Content Placeholder 2"/>
          <p:cNvSpPr>
            <a:spLocks noGrp="1"/>
          </p:cNvSpPr>
          <p:nvPr>
            <p:ph idx="1"/>
          </p:nvPr>
        </p:nvSpPr>
        <p:spPr>
          <a:xfrm>
            <a:off x="134938" y="1905000"/>
            <a:ext cx="8896350" cy="4346575"/>
          </a:xfrm>
        </p:spPr>
        <p:txBody>
          <a:bodyPr/>
          <a:lstStyle/>
          <a:p>
            <a:r>
              <a:rPr lang="en-US" sz="3000" dirty="0" smtClean="0"/>
              <a:t>All tobacco products contain nicotine</a:t>
            </a:r>
          </a:p>
          <a:p>
            <a:r>
              <a:rPr lang="en-US" sz="3000" dirty="0" smtClean="0"/>
              <a:t>Nicotine has been clearly recognized as a drug of addiction</a:t>
            </a:r>
          </a:p>
          <a:p>
            <a:r>
              <a:rPr lang="en-US" sz="3000" dirty="0" smtClean="0"/>
              <a:t>tobacco dependence has been classified as a mental and behavioral disorder according to the WHO International Classification of Diseases, lCD-l0 (Classification F17.2). </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14340" name="Date Placeholder 3"/>
          <p:cNvSpPr>
            <a:spLocks noGrp="1"/>
          </p:cNvSpPr>
          <p:nvPr>
            <p:ph type="dt" sz="quarter" idx="10"/>
          </p:nvPr>
        </p:nvSpPr>
        <p:spPr>
          <a:noFill/>
        </p:spPr>
        <p:txBody>
          <a:bodyPr/>
          <a:lstStyle/>
          <a:p>
            <a:fld id="{A86EA5F1-D59C-4834-99A6-03E300586B43}" type="datetime3">
              <a:rPr lang="en-US" smtClean="0"/>
              <a:pPr/>
              <a:t>10 February 2013</a:t>
            </a:fld>
            <a:endParaRPr lang="en-US" smtClean="0"/>
          </a:p>
        </p:txBody>
      </p:sp>
      <p:sp>
        <p:nvSpPr>
          <p:cNvPr id="14341" name="Slide Number Placeholder 4"/>
          <p:cNvSpPr>
            <a:spLocks noGrp="1"/>
          </p:cNvSpPr>
          <p:nvPr>
            <p:ph type="sldNum" sz="quarter" idx="12"/>
          </p:nvPr>
        </p:nvSpPr>
        <p:spPr>
          <a:noFill/>
        </p:spPr>
        <p:txBody>
          <a:bodyPr/>
          <a:lstStyle/>
          <a:p>
            <a:fld id="{AB00EA87-D585-497C-8669-5FD399366CB3}" type="slidenum">
              <a:rPr lang="en-US" smtClean="0"/>
              <a:pPr/>
              <a:t>16</a:t>
            </a:fld>
            <a:endParaRPr lang="en-US" smtClean="0"/>
          </a:p>
        </p:txBody>
      </p:sp>
      <p:sp>
        <p:nvSpPr>
          <p:cNvPr id="14342" name="Footer Placeholder 5"/>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bwMode="auto">
          <a:xfrm>
            <a:off x="457200" y="152400"/>
            <a:ext cx="8229600" cy="1143000"/>
          </a:xfrm>
          <a:noFill/>
          <a:ln>
            <a:miter lim="800000"/>
            <a:headEnd/>
            <a:tailEnd/>
          </a:ln>
        </p:spPr>
        <p:txBody>
          <a:bodyPr vert="horz" wrap="square" lIns="91440" tIns="45720" rIns="91440" bIns="45720" numCol="1" compatLnSpc="1">
            <a:prstTxWarp prst="textNoShape">
              <a:avLst/>
            </a:prstTxWarp>
          </a:bodyPr>
          <a:lstStyle/>
          <a:p>
            <a:r>
              <a:rPr lang="en-US" sz="3200" smtClean="0">
                <a:solidFill>
                  <a:srgbClr val="FFCC00"/>
                </a:solidFill>
              </a:rPr>
              <a:t>A Golden Opportunity</a:t>
            </a:r>
          </a:p>
        </p:txBody>
      </p:sp>
      <p:pic>
        <p:nvPicPr>
          <p:cNvPr id="5" name="Picture 4" descr="Photo of a man applying his artifical legs who has Buerger's disease."/>
          <p:cNvPicPr>
            <a:picLocks noChangeAspect="1"/>
          </p:cNvPicPr>
          <p:nvPr/>
        </p:nvPicPr>
        <p:blipFill>
          <a:blip r:embed="rId3"/>
          <a:stretch>
            <a:fillRect/>
          </a:stretch>
        </p:blipFill>
        <p:spPr>
          <a:xfrm>
            <a:off x="0" y="1"/>
            <a:ext cx="9144000" cy="6172200"/>
          </a:xfrm>
          <a:prstGeom prst="rect">
            <a:avLst/>
          </a:prstGeom>
          <a:effectLst>
            <a:outerShdw blurRad="50800" dist="38100" dir="2700000" algn="tl" rotWithShape="0">
              <a:prstClr val="black">
                <a:alpha val="40000"/>
              </a:prstClr>
            </a:outerShdw>
          </a:effectLst>
        </p:spPr>
      </p:pic>
      <p:sp>
        <p:nvSpPr>
          <p:cNvPr id="6" name="مستطيل 5"/>
          <p:cNvSpPr/>
          <p:nvPr/>
        </p:nvSpPr>
        <p:spPr>
          <a:xfrm>
            <a:off x="1143000" y="6419418"/>
            <a:ext cx="7620000" cy="438582"/>
          </a:xfrm>
          <a:prstGeom prst="rect">
            <a:avLst/>
          </a:prstGeom>
        </p:spPr>
        <p:txBody>
          <a:bodyPr wrap="square">
            <a:spAutoFit/>
          </a:bodyPr>
          <a:lstStyle/>
          <a:p>
            <a:pPr fontAlgn="auto">
              <a:lnSpc>
                <a:spcPts val="2600"/>
              </a:lnSpc>
              <a:spcBef>
                <a:spcPts val="1200"/>
              </a:spcBef>
              <a:spcAft>
                <a:spcPts val="0"/>
              </a:spcAft>
              <a:buFont typeface="Wingdings" pitchFamily="2" charset="2"/>
              <a:buNone/>
              <a:defRPr/>
            </a:pPr>
            <a:r>
              <a:rPr lang="en-US" sz="2400" dirty="0" smtClean="0">
                <a:hlinkClick r:id="rId4"/>
              </a:rPr>
              <a:t>http://www.cdc.gov/tobacco/campaign/tips/</a:t>
            </a:r>
            <a:r>
              <a:rPr lang="en-US" sz="2400" dirty="0" smtClean="0"/>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34938" y="889000"/>
            <a:ext cx="8885237" cy="711200"/>
          </a:xfrm>
        </p:spPr>
        <p:txBody>
          <a:bodyPr/>
          <a:lstStyle/>
          <a:p>
            <a:r>
              <a:rPr lang="en-US" dirty="0" smtClean="0"/>
              <a:t>Is smoking addictive </a:t>
            </a:r>
          </a:p>
        </p:txBody>
      </p:sp>
      <p:sp>
        <p:nvSpPr>
          <p:cNvPr id="15363" name="Content Placeholder 2"/>
          <p:cNvSpPr>
            <a:spLocks noGrp="1"/>
          </p:cNvSpPr>
          <p:nvPr>
            <p:ph idx="1"/>
          </p:nvPr>
        </p:nvSpPr>
        <p:spPr>
          <a:xfrm>
            <a:off x="134938" y="1905000"/>
            <a:ext cx="8896350" cy="4346575"/>
          </a:xfrm>
        </p:spPr>
        <p:txBody>
          <a:bodyPr/>
          <a:lstStyle/>
          <a:p>
            <a:pPr marL="514350" indent="-514350"/>
            <a:r>
              <a:rPr lang="en-US" sz="3000" dirty="0" smtClean="0"/>
              <a:t>Smoking typically begins in adolescence</a:t>
            </a:r>
          </a:p>
          <a:p>
            <a:pPr marL="514350" indent="-514350"/>
            <a:r>
              <a:rPr lang="en-US" sz="3000" dirty="0" smtClean="0"/>
              <a:t>if a person remains smoke-free throughout adolescence, it is highly unlikely that he or she will ever begin smoking</a:t>
            </a:r>
          </a:p>
          <a:p>
            <a:pPr marL="514350" indent="-514350"/>
            <a:r>
              <a:rPr lang="en-US" sz="3000" dirty="0" smtClean="0"/>
              <a:t>intensive efforts be made to help young people stay smoke-free. </a:t>
            </a:r>
            <a:br>
              <a:rPr lang="en-US" sz="3000" dirty="0" smtClean="0"/>
            </a:br>
            <a:endParaRPr lang="en-US" sz="3000" dirty="0" smtClean="0"/>
          </a:p>
        </p:txBody>
      </p:sp>
      <p:sp>
        <p:nvSpPr>
          <p:cNvPr id="15364" name="Date Placeholder 3"/>
          <p:cNvSpPr>
            <a:spLocks noGrp="1"/>
          </p:cNvSpPr>
          <p:nvPr>
            <p:ph type="dt" sz="quarter" idx="10"/>
          </p:nvPr>
        </p:nvSpPr>
        <p:spPr>
          <a:noFill/>
        </p:spPr>
        <p:txBody>
          <a:bodyPr/>
          <a:lstStyle/>
          <a:p>
            <a:fld id="{6031826D-CAD9-49EB-A5F1-723E24699330}" type="datetime3">
              <a:rPr lang="en-US" smtClean="0"/>
              <a:pPr/>
              <a:t>10 February 2013</a:t>
            </a:fld>
            <a:endParaRPr lang="en-US" smtClean="0"/>
          </a:p>
        </p:txBody>
      </p:sp>
      <p:sp>
        <p:nvSpPr>
          <p:cNvPr id="15365" name="Slide Number Placeholder 4"/>
          <p:cNvSpPr>
            <a:spLocks noGrp="1"/>
          </p:cNvSpPr>
          <p:nvPr>
            <p:ph type="sldNum" sz="quarter" idx="12"/>
          </p:nvPr>
        </p:nvSpPr>
        <p:spPr>
          <a:noFill/>
        </p:spPr>
        <p:txBody>
          <a:bodyPr/>
          <a:lstStyle/>
          <a:p>
            <a:fld id="{46495F3C-1329-40B6-8216-245D683CCB01}" type="slidenum">
              <a:rPr lang="en-US" smtClean="0"/>
              <a:pPr/>
              <a:t>18</a:t>
            </a:fld>
            <a:endParaRPr lang="en-US" smtClean="0"/>
          </a:p>
        </p:txBody>
      </p:sp>
      <p:sp>
        <p:nvSpPr>
          <p:cNvPr id="15366" name="Footer Placeholder 5"/>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34938" y="889000"/>
            <a:ext cx="8885237" cy="863600"/>
          </a:xfrm>
        </p:spPr>
        <p:txBody>
          <a:bodyPr/>
          <a:lstStyle/>
          <a:p>
            <a:pPr eaLnBrk="1" hangingPunct="1"/>
            <a:r>
              <a:rPr lang="en-US" altLang="zh-CN" smtClean="0">
                <a:ea typeface="SimSun" pitchFamily="2" charset="-122"/>
              </a:rPr>
              <a:t>Water-Pipe:</a:t>
            </a:r>
            <a:endParaRPr lang="en-US" smtClean="0"/>
          </a:p>
        </p:txBody>
      </p:sp>
      <p:sp>
        <p:nvSpPr>
          <p:cNvPr id="1028" name="Rectangle 3"/>
          <p:cNvSpPr>
            <a:spLocks noGrp="1" noChangeArrowheads="1"/>
          </p:cNvSpPr>
          <p:nvPr>
            <p:ph type="body" sz="half" idx="1"/>
          </p:nvPr>
        </p:nvSpPr>
        <p:spPr>
          <a:xfrm>
            <a:off x="381000" y="1828800"/>
            <a:ext cx="5257800" cy="4135438"/>
          </a:xfrm>
        </p:spPr>
        <p:txBody>
          <a:bodyPr/>
          <a:lstStyle/>
          <a:p>
            <a:pPr eaLnBrk="1" hangingPunct="1">
              <a:lnSpc>
                <a:spcPct val="90000"/>
              </a:lnSpc>
              <a:defRPr/>
            </a:pPr>
            <a:r>
              <a:rPr lang="en-US" altLang="zh-CN" sz="2800" dirty="0" smtClean="0">
                <a:latin typeface="+mj-lt"/>
                <a:ea typeface="SimSun" pitchFamily="2" charset="-122"/>
              </a:rPr>
              <a:t>Not safer than regular tobacco smoke.</a:t>
            </a:r>
          </a:p>
          <a:p>
            <a:pPr eaLnBrk="1" hangingPunct="1">
              <a:lnSpc>
                <a:spcPct val="90000"/>
              </a:lnSpc>
              <a:defRPr/>
            </a:pPr>
            <a:r>
              <a:rPr lang="en-US" altLang="zh-CN" sz="2800" dirty="0" smtClean="0">
                <a:latin typeface="+mj-lt"/>
                <a:ea typeface="SimSun" pitchFamily="2" charset="-122"/>
              </a:rPr>
              <a:t>Causes the same diseases</a:t>
            </a:r>
          </a:p>
          <a:p>
            <a:pPr eaLnBrk="1" hangingPunct="1">
              <a:lnSpc>
                <a:spcPct val="90000"/>
              </a:lnSpc>
              <a:defRPr/>
            </a:pPr>
            <a:r>
              <a:rPr lang="en-US" altLang="zh-CN" sz="2800" dirty="0" smtClean="0">
                <a:latin typeface="+mj-lt"/>
                <a:ea typeface="SimSun" pitchFamily="2" charset="-122"/>
              </a:rPr>
              <a:t>Raises the risk of lip cancer, spreading infections like tuberculosis.</a:t>
            </a:r>
          </a:p>
          <a:p>
            <a:pPr eaLnBrk="1" hangingPunct="1">
              <a:lnSpc>
                <a:spcPct val="90000"/>
              </a:lnSpc>
              <a:defRPr/>
            </a:pPr>
            <a:r>
              <a:rPr lang="en-US" altLang="zh-CN" sz="2800" dirty="0" smtClean="0">
                <a:latin typeface="+mj-lt"/>
                <a:ea typeface="SimSun" pitchFamily="2" charset="-122"/>
              </a:rPr>
              <a:t>Users ingest about 100 times more lead from hookah smoke than from a cigarette.</a:t>
            </a:r>
          </a:p>
          <a:p>
            <a:pPr eaLnBrk="1" hangingPunct="1">
              <a:lnSpc>
                <a:spcPct val="90000"/>
              </a:lnSpc>
              <a:buFont typeface="Wingdings" pitchFamily="2" charset="2"/>
              <a:buNone/>
              <a:defRPr/>
            </a:pPr>
            <a:endParaRPr lang="en-US" sz="2800" dirty="0" smtClean="0">
              <a:latin typeface="Tempus Sans ITC" pitchFamily="82" charset="0"/>
            </a:endParaRPr>
          </a:p>
        </p:txBody>
      </p:sp>
      <p:graphicFrame>
        <p:nvGraphicFramePr>
          <p:cNvPr id="1026" name="Object 4"/>
          <p:cNvGraphicFramePr>
            <a:graphicFrameLocks noGrp="1" noChangeAspect="1"/>
          </p:cNvGraphicFramePr>
          <p:nvPr>
            <p:ph type="chart" sz="half" idx="2"/>
          </p:nvPr>
        </p:nvGraphicFramePr>
        <p:xfrm>
          <a:off x="5943600" y="2133600"/>
          <a:ext cx="2808288" cy="3733800"/>
        </p:xfrm>
        <a:graphic>
          <a:graphicData uri="http://schemas.openxmlformats.org/presentationml/2006/ole">
            <mc:AlternateContent xmlns:mc="http://schemas.openxmlformats.org/markup-compatibility/2006">
              <mc:Choice xmlns:v="urn:schemas-microsoft-com:vml" Requires="v">
                <p:oleObj spid="_x0000_s1027" name="Photo Editor Photo" r:id="rId4" imgW="632515" imgH="929524" progId="">
                  <p:embed/>
                </p:oleObj>
              </mc:Choice>
              <mc:Fallback>
                <p:oleObj name="Photo Editor Photo" r:id="rId4" imgW="632515" imgH="929524"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133600"/>
                        <a:ext cx="2808288"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Date Placeholder 4"/>
          <p:cNvSpPr>
            <a:spLocks noGrp="1"/>
          </p:cNvSpPr>
          <p:nvPr>
            <p:ph type="dt" sz="quarter" idx="10"/>
          </p:nvPr>
        </p:nvSpPr>
        <p:spPr>
          <a:noFill/>
        </p:spPr>
        <p:txBody>
          <a:bodyPr/>
          <a:lstStyle/>
          <a:p>
            <a:fld id="{DDA1C3A3-CCC9-44EB-B71B-C44A49528CE0}" type="datetime3">
              <a:rPr lang="en-US" smtClean="0"/>
              <a:pPr/>
              <a:t>10 February 2013</a:t>
            </a:fld>
            <a:endParaRPr lang="en-US" smtClean="0"/>
          </a:p>
        </p:txBody>
      </p:sp>
      <p:sp>
        <p:nvSpPr>
          <p:cNvPr id="1030" name="Slide Number Placeholder 5"/>
          <p:cNvSpPr>
            <a:spLocks noGrp="1"/>
          </p:cNvSpPr>
          <p:nvPr>
            <p:ph type="sldNum" sz="quarter" idx="12"/>
          </p:nvPr>
        </p:nvSpPr>
        <p:spPr>
          <a:noFill/>
        </p:spPr>
        <p:txBody>
          <a:bodyPr/>
          <a:lstStyle/>
          <a:p>
            <a:fld id="{37E8002F-BE98-48B7-BAA0-2A35F1B4CDBE}" type="slidenum">
              <a:rPr lang="en-US" smtClean="0"/>
              <a:pPr/>
              <a:t>19</a:t>
            </a:fld>
            <a:endParaRPr lang="en-US" smtClean="0"/>
          </a:p>
        </p:txBody>
      </p:sp>
      <p:sp>
        <p:nvSpPr>
          <p:cNvPr id="1031" name="Footer Placeholder 6"/>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34938" y="889000"/>
            <a:ext cx="8885237" cy="787400"/>
          </a:xfrm>
        </p:spPr>
        <p:txBody>
          <a:bodyPr/>
          <a:lstStyle/>
          <a:p>
            <a:r>
              <a:rPr lang="en-US" smtClean="0"/>
              <a:t>Headlines</a:t>
            </a:r>
          </a:p>
        </p:txBody>
      </p:sp>
      <p:sp>
        <p:nvSpPr>
          <p:cNvPr id="5123" name="Content Placeholder 2"/>
          <p:cNvSpPr>
            <a:spLocks noGrp="1"/>
          </p:cNvSpPr>
          <p:nvPr>
            <p:ph idx="1"/>
          </p:nvPr>
        </p:nvSpPr>
        <p:spPr>
          <a:xfrm>
            <a:off x="381000" y="2116138"/>
            <a:ext cx="8650288" cy="4135437"/>
          </a:xfrm>
        </p:spPr>
        <p:txBody>
          <a:bodyPr/>
          <a:lstStyle/>
          <a:p>
            <a:r>
              <a:rPr lang="en-US" smtClean="0"/>
              <a:t>Magnitude of the problem</a:t>
            </a:r>
          </a:p>
          <a:p>
            <a:r>
              <a:rPr lang="en-US" smtClean="0"/>
              <a:t>What is in tobacco ? is smoking addictive ?</a:t>
            </a:r>
          </a:p>
          <a:p>
            <a:r>
              <a:rPr lang="en-US" smtClean="0"/>
              <a:t>Consequences of tobacco use</a:t>
            </a:r>
          </a:p>
          <a:p>
            <a:r>
              <a:rPr lang="en-US" smtClean="0"/>
              <a:t>Why do we smoke ?</a:t>
            </a:r>
          </a:p>
          <a:p>
            <a:r>
              <a:rPr lang="en-US" smtClean="0"/>
              <a:t>Prevention and control efforts</a:t>
            </a:r>
          </a:p>
          <a:p>
            <a:r>
              <a:rPr lang="en-US" smtClean="0"/>
              <a:t>Can we quit ?</a:t>
            </a:r>
          </a:p>
          <a:p>
            <a:endParaRPr lang="en-US" smtClean="0"/>
          </a:p>
        </p:txBody>
      </p:sp>
      <p:sp>
        <p:nvSpPr>
          <p:cNvPr id="5124" name="Date Placeholder 3"/>
          <p:cNvSpPr>
            <a:spLocks noGrp="1"/>
          </p:cNvSpPr>
          <p:nvPr>
            <p:ph type="dt" sz="quarter" idx="10"/>
          </p:nvPr>
        </p:nvSpPr>
        <p:spPr>
          <a:noFill/>
        </p:spPr>
        <p:txBody>
          <a:bodyPr/>
          <a:lstStyle/>
          <a:p>
            <a:fld id="{C3B9AF90-6CD6-436D-876E-19BD9230A2EA}" type="datetime3">
              <a:rPr lang="en-US" smtClean="0"/>
              <a:pPr/>
              <a:t>10 February 2013</a:t>
            </a:fld>
            <a:endParaRPr lang="en-US" smtClean="0"/>
          </a:p>
        </p:txBody>
      </p:sp>
      <p:sp>
        <p:nvSpPr>
          <p:cNvPr id="5125" name="Slide Number Placeholder 4"/>
          <p:cNvSpPr>
            <a:spLocks noGrp="1"/>
          </p:cNvSpPr>
          <p:nvPr>
            <p:ph type="sldNum" sz="quarter" idx="12"/>
          </p:nvPr>
        </p:nvSpPr>
        <p:spPr>
          <a:noFill/>
        </p:spPr>
        <p:txBody>
          <a:bodyPr/>
          <a:lstStyle/>
          <a:p>
            <a:fld id="{9F8539AD-2730-42B1-ABEA-0A1BBABF2806}" type="slidenum">
              <a:rPr lang="en-US" smtClean="0"/>
              <a:pPr/>
              <a:t>2</a:t>
            </a:fld>
            <a:endParaRPr lang="en-US" smtClean="0"/>
          </a:p>
        </p:txBody>
      </p:sp>
      <p:sp>
        <p:nvSpPr>
          <p:cNvPr id="5126" name="Footer Placeholder 5"/>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a:xfrm>
            <a:off x="258763" y="609600"/>
            <a:ext cx="8885237" cy="1155700"/>
          </a:xfrm>
          <a:noFill/>
        </p:spPr>
        <p:txBody>
          <a:bodyPr/>
          <a:lstStyle/>
          <a:p>
            <a:pPr eaLnBrk="1" hangingPunct="1"/>
            <a:r>
              <a:rPr lang="en-US" smtClean="0"/>
              <a:t>What is a cigar?</a:t>
            </a:r>
          </a:p>
        </p:txBody>
      </p:sp>
      <p:sp>
        <p:nvSpPr>
          <p:cNvPr id="91141" name="Rectangle 5"/>
          <p:cNvSpPr>
            <a:spLocks noGrp="1" noChangeArrowheads="1"/>
          </p:cNvSpPr>
          <p:nvPr>
            <p:ph idx="1"/>
          </p:nvPr>
        </p:nvSpPr>
        <p:spPr>
          <a:xfrm>
            <a:off x="457200" y="1752600"/>
            <a:ext cx="8574088" cy="2895600"/>
          </a:xfrm>
        </p:spPr>
        <p:txBody>
          <a:bodyPr/>
          <a:lstStyle/>
          <a:p>
            <a:pPr eaLnBrk="1" hangingPunct="1">
              <a:buFont typeface="Wingdings" pitchFamily="2" charset="2"/>
              <a:buChar char="«"/>
              <a:defRPr/>
            </a:pPr>
            <a:r>
              <a:rPr lang="en-US" sz="2800" dirty="0" smtClean="0">
                <a:latin typeface="Tempus Sans ITC" pitchFamily="82" charset="0"/>
              </a:rPr>
              <a:t> </a:t>
            </a:r>
            <a:r>
              <a:rPr lang="en-US" sz="2800" dirty="0" smtClean="0">
                <a:latin typeface="+mj-lt"/>
              </a:rPr>
              <a:t>Has larger amounts of tobacco than a cigarette</a:t>
            </a:r>
          </a:p>
          <a:p>
            <a:pPr eaLnBrk="1" hangingPunct="1">
              <a:buFont typeface="Wingdings" pitchFamily="2" charset="2"/>
              <a:buChar char="«"/>
              <a:defRPr/>
            </a:pPr>
            <a:r>
              <a:rPr lang="en-US" sz="2800" dirty="0" smtClean="0">
                <a:latin typeface="+mj-lt"/>
              </a:rPr>
              <a:t> Is tobacco rolled up in a tobacco leaf</a:t>
            </a:r>
          </a:p>
          <a:p>
            <a:pPr eaLnBrk="1" hangingPunct="1">
              <a:buFont typeface="Wingdings" pitchFamily="2" charset="2"/>
              <a:buChar char="«"/>
              <a:defRPr/>
            </a:pPr>
            <a:r>
              <a:rPr lang="en-US" sz="2800" dirty="0" smtClean="0">
                <a:latin typeface="+mj-lt"/>
              </a:rPr>
              <a:t> Does not have a filter</a:t>
            </a:r>
          </a:p>
        </p:txBody>
      </p:sp>
      <p:pic>
        <p:nvPicPr>
          <p:cNvPr id="91142" name="Picture 6" descr="cigar"/>
          <p:cNvPicPr>
            <a:picLocks noChangeAspect="1" noChangeArrowheads="1"/>
          </p:cNvPicPr>
          <p:nvPr/>
        </p:nvPicPr>
        <p:blipFill>
          <a:blip r:embed="rId4"/>
          <a:srcRect/>
          <a:stretch>
            <a:fillRect/>
          </a:stretch>
        </p:blipFill>
        <p:spPr bwMode="auto">
          <a:xfrm>
            <a:off x="1524000" y="3810000"/>
            <a:ext cx="6019800" cy="2052638"/>
          </a:xfrm>
          <a:prstGeom prst="rect">
            <a:avLst/>
          </a:prstGeom>
          <a:noFill/>
          <a:ln w="9525">
            <a:noFill/>
            <a:miter lim="800000"/>
            <a:headEnd/>
            <a:tailEnd/>
          </a:ln>
        </p:spPr>
      </p:pic>
      <p:sp>
        <p:nvSpPr>
          <p:cNvPr id="17413" name="Date Placeholder 4"/>
          <p:cNvSpPr>
            <a:spLocks noGrp="1"/>
          </p:cNvSpPr>
          <p:nvPr>
            <p:ph type="dt" sz="quarter" idx="10"/>
          </p:nvPr>
        </p:nvSpPr>
        <p:spPr>
          <a:noFill/>
        </p:spPr>
        <p:txBody>
          <a:bodyPr/>
          <a:lstStyle/>
          <a:p>
            <a:fld id="{203E13F2-9EB8-4258-99F7-E0B951A99A19}" type="datetime3">
              <a:rPr lang="en-US" smtClean="0"/>
              <a:pPr/>
              <a:t>10 February 2013</a:t>
            </a:fld>
            <a:endParaRPr lang="en-US" smtClean="0"/>
          </a:p>
        </p:txBody>
      </p:sp>
      <p:sp>
        <p:nvSpPr>
          <p:cNvPr id="17414" name="Slide Number Placeholder 5"/>
          <p:cNvSpPr>
            <a:spLocks noGrp="1"/>
          </p:cNvSpPr>
          <p:nvPr>
            <p:ph type="sldNum" sz="quarter" idx="12"/>
          </p:nvPr>
        </p:nvSpPr>
        <p:spPr>
          <a:noFill/>
        </p:spPr>
        <p:txBody>
          <a:bodyPr/>
          <a:lstStyle/>
          <a:p>
            <a:fld id="{075E93F5-D64E-4522-B2B6-C71718840D61}" type="slidenum">
              <a:rPr lang="en-US" smtClean="0"/>
              <a:pPr/>
              <a:t>20</a:t>
            </a:fld>
            <a:endParaRPr lang="en-US" smtClean="0"/>
          </a:p>
        </p:txBody>
      </p:sp>
      <p:sp>
        <p:nvSpPr>
          <p:cNvPr id="17415" name="Footer Placeholder 6"/>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box(in)">
                                      <p:cBhvr>
                                        <p:cTn id="7" dur="500"/>
                                        <p:tgtEl>
                                          <p:spTgt spid="9114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1141">
                                            <p:txEl>
                                              <p:pRg st="0" end="0"/>
                                            </p:txEl>
                                          </p:spTgt>
                                        </p:tgtEl>
                                        <p:attrNameLst>
                                          <p:attrName>style.visibility</p:attrName>
                                        </p:attrNameLst>
                                      </p:cBhvr>
                                      <p:to>
                                        <p:strVal val="visible"/>
                                      </p:to>
                                    </p:set>
                                    <p:animEffect transition="in" filter="slide(fromBottom)">
                                      <p:cBhvr>
                                        <p:cTn id="12" dur="500"/>
                                        <p:tgtEl>
                                          <p:spTgt spid="911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1141">
                                            <p:txEl>
                                              <p:pRg st="1" end="1"/>
                                            </p:txEl>
                                          </p:spTgt>
                                        </p:tgtEl>
                                        <p:attrNameLst>
                                          <p:attrName>style.visibility</p:attrName>
                                        </p:attrNameLst>
                                      </p:cBhvr>
                                      <p:to>
                                        <p:strVal val="visible"/>
                                      </p:to>
                                    </p:set>
                                    <p:animEffect transition="in" filter="slide(fromBottom)">
                                      <p:cBhvr>
                                        <p:cTn id="17" dur="500"/>
                                        <p:tgtEl>
                                          <p:spTgt spid="9114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1141">
                                            <p:txEl>
                                              <p:pRg st="2" end="2"/>
                                            </p:txEl>
                                          </p:spTgt>
                                        </p:tgtEl>
                                        <p:attrNameLst>
                                          <p:attrName>style.visibility</p:attrName>
                                        </p:attrNameLst>
                                      </p:cBhvr>
                                      <p:to>
                                        <p:strVal val="visible"/>
                                      </p:to>
                                    </p:set>
                                    <p:animEffect transition="in" filter="slide(fromBottom)">
                                      <p:cBhvr>
                                        <p:cTn id="22" dur="500"/>
                                        <p:tgtEl>
                                          <p:spTgt spid="9114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1142"/>
                                        </p:tgtEl>
                                        <p:attrNameLst>
                                          <p:attrName>style.visibility</p:attrName>
                                        </p:attrNameLst>
                                      </p:cBhvr>
                                      <p:to>
                                        <p:strVal val="visible"/>
                                      </p:to>
                                    </p:set>
                                    <p:anim calcmode="lin" valueType="num">
                                      <p:cBhvr additive="base">
                                        <p:cTn id="27" dur="500" fill="hold"/>
                                        <p:tgtEl>
                                          <p:spTgt spid="91142"/>
                                        </p:tgtEl>
                                        <p:attrNameLst>
                                          <p:attrName>ppt_x</p:attrName>
                                        </p:attrNameLst>
                                      </p:cBhvr>
                                      <p:tavLst>
                                        <p:tav tm="0">
                                          <p:val>
                                            <p:strVal val="#ppt_x"/>
                                          </p:val>
                                        </p:tav>
                                        <p:tav tm="100000">
                                          <p:val>
                                            <p:strVal val="#ppt_x"/>
                                          </p:val>
                                        </p:tav>
                                      </p:tavLst>
                                    </p:anim>
                                    <p:anim calcmode="lin" valueType="num">
                                      <p:cBhvr additive="base">
                                        <p:cTn id="28" dur="500" fill="hold"/>
                                        <p:tgtEl>
                                          <p:spTgt spid="911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P spid="9114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sz="quarter"/>
          </p:nvPr>
        </p:nvSpPr>
        <p:spPr>
          <a:ln w="9525">
            <a:headEnd/>
            <a:tailEnd/>
          </a:ln>
        </p:spPr>
        <p:txBody>
          <a:bodyPr/>
          <a:lstStyle/>
          <a:p>
            <a:r>
              <a:rPr lang="en-US" smtClean="0">
                <a:solidFill>
                  <a:srgbClr val="FFFF00"/>
                </a:solidFill>
              </a:rPr>
              <a:t>Consequences of Tobacco Use</a:t>
            </a:r>
          </a:p>
        </p:txBody>
      </p:sp>
      <p:sp>
        <p:nvSpPr>
          <p:cNvPr id="18435" name="Subtitle 2"/>
          <p:cNvSpPr>
            <a:spLocks noGrp="1"/>
          </p:cNvSpPr>
          <p:nvPr>
            <p:ph type="subTitle" sz="quarter" idx="1"/>
          </p:nvPr>
        </p:nvSpPr>
        <p:spPr>
          <a:xfrm>
            <a:off x="1371600" y="5029200"/>
            <a:ext cx="6400800" cy="990600"/>
          </a:xfrm>
          <a:ln w="9525">
            <a:headEnd/>
            <a:tailEnd/>
          </a:ln>
        </p:spPr>
        <p:txBody>
          <a:bodyPr/>
          <a:lstStyle/>
          <a:p>
            <a:endParaRPr lang="en-US"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4938" y="889000"/>
            <a:ext cx="8885237" cy="1016000"/>
          </a:xfrm>
        </p:spPr>
        <p:txBody>
          <a:bodyPr/>
          <a:lstStyle/>
          <a:p>
            <a:r>
              <a:rPr lang="en-US" sz="3600" smtClean="0"/>
              <a:t>Different Consequences of Smoking</a:t>
            </a:r>
          </a:p>
        </p:txBody>
      </p:sp>
      <p:sp>
        <p:nvSpPr>
          <p:cNvPr id="20483" name="Content Placeholder 2"/>
          <p:cNvSpPr>
            <a:spLocks noGrp="1"/>
          </p:cNvSpPr>
          <p:nvPr>
            <p:ph idx="1"/>
          </p:nvPr>
        </p:nvSpPr>
        <p:spPr>
          <a:xfrm>
            <a:off x="457200" y="2116138"/>
            <a:ext cx="8574088" cy="4135437"/>
          </a:xfrm>
        </p:spPr>
        <p:txBody>
          <a:bodyPr/>
          <a:lstStyle/>
          <a:p>
            <a:r>
              <a:rPr lang="en-US" smtClean="0"/>
              <a:t>Health (short term, long term)</a:t>
            </a:r>
          </a:p>
          <a:p>
            <a:r>
              <a:rPr lang="en-US" smtClean="0"/>
              <a:t>Economic (individual, family, community)</a:t>
            </a:r>
          </a:p>
          <a:p>
            <a:r>
              <a:rPr lang="en-US" smtClean="0"/>
              <a:t>Social (family, community)</a:t>
            </a:r>
          </a:p>
          <a:p>
            <a:r>
              <a:rPr lang="en-US" smtClean="0"/>
              <a:t>Development (community)</a:t>
            </a:r>
          </a:p>
          <a:p>
            <a:r>
              <a:rPr lang="en-US" smtClean="0"/>
              <a:t>Religious (individual, community)</a:t>
            </a:r>
          </a:p>
          <a:p>
            <a:r>
              <a:rPr lang="en-US" smtClean="0"/>
              <a:t>Premature dealth</a:t>
            </a:r>
          </a:p>
          <a:p>
            <a:endParaRPr lang="en-US" smtClean="0"/>
          </a:p>
        </p:txBody>
      </p:sp>
      <p:sp>
        <p:nvSpPr>
          <p:cNvPr id="20484" name="Date Placeholder 3"/>
          <p:cNvSpPr>
            <a:spLocks noGrp="1"/>
          </p:cNvSpPr>
          <p:nvPr>
            <p:ph type="dt" sz="quarter" idx="10"/>
          </p:nvPr>
        </p:nvSpPr>
        <p:spPr>
          <a:noFill/>
        </p:spPr>
        <p:txBody>
          <a:bodyPr/>
          <a:lstStyle/>
          <a:p>
            <a:fld id="{078871DF-263B-4666-A517-0366E5D0A721}" type="datetime3">
              <a:rPr lang="en-US" smtClean="0"/>
              <a:pPr/>
              <a:t>10 February 2013</a:t>
            </a:fld>
            <a:endParaRPr lang="en-US" smtClean="0"/>
          </a:p>
        </p:txBody>
      </p:sp>
      <p:sp>
        <p:nvSpPr>
          <p:cNvPr id="20485" name="Slide Number Placeholder 4"/>
          <p:cNvSpPr>
            <a:spLocks noGrp="1"/>
          </p:cNvSpPr>
          <p:nvPr>
            <p:ph type="sldNum" sz="quarter" idx="12"/>
          </p:nvPr>
        </p:nvSpPr>
        <p:spPr>
          <a:noFill/>
        </p:spPr>
        <p:txBody>
          <a:bodyPr/>
          <a:lstStyle/>
          <a:p>
            <a:fld id="{FC9E87CC-CC5F-47D8-A891-6FB566136B4E}" type="slidenum">
              <a:rPr lang="en-US" smtClean="0"/>
              <a:pPr/>
              <a:t>22</a:t>
            </a:fld>
            <a:endParaRPr lang="en-US" smtClean="0"/>
          </a:p>
        </p:txBody>
      </p:sp>
      <p:sp>
        <p:nvSpPr>
          <p:cNvPr id="20486" name="Footer Placeholder 5"/>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34938" y="685800"/>
            <a:ext cx="8885237" cy="1143000"/>
          </a:xfrm>
        </p:spPr>
        <p:txBody>
          <a:bodyPr/>
          <a:lstStyle/>
          <a:p>
            <a:r>
              <a:rPr lang="en-US" sz="3600" dirty="0" smtClean="0"/>
              <a:t>Health Effects </a:t>
            </a:r>
          </a:p>
        </p:txBody>
      </p:sp>
      <p:sp>
        <p:nvSpPr>
          <p:cNvPr id="21507" name="Content Placeholder 2"/>
          <p:cNvSpPr>
            <a:spLocks noGrp="1"/>
          </p:cNvSpPr>
          <p:nvPr>
            <p:ph idx="1"/>
          </p:nvPr>
        </p:nvSpPr>
        <p:spPr/>
        <p:txBody>
          <a:bodyPr/>
          <a:lstStyle/>
          <a:p>
            <a:r>
              <a:rPr lang="en-US" dirty="0" smtClean="0"/>
              <a:t>Causes more than 25 different diseases</a:t>
            </a:r>
          </a:p>
          <a:p>
            <a:r>
              <a:rPr lang="en-US" dirty="0" smtClean="0"/>
              <a:t>Affects different body-systems, especially:</a:t>
            </a:r>
          </a:p>
          <a:p>
            <a:pPr lvl="1"/>
            <a:r>
              <a:rPr lang="en-US" dirty="0" smtClean="0"/>
              <a:t>Gastro-intestinal system</a:t>
            </a:r>
          </a:p>
          <a:p>
            <a:pPr lvl="1"/>
            <a:r>
              <a:rPr lang="en-US" dirty="0" smtClean="0"/>
              <a:t>Respiratory tract</a:t>
            </a:r>
          </a:p>
          <a:p>
            <a:pPr lvl="1"/>
            <a:r>
              <a:rPr lang="en-US" dirty="0" smtClean="0"/>
              <a:t>Cardio-vascular system</a:t>
            </a:r>
          </a:p>
          <a:p>
            <a:pPr lvl="1"/>
            <a:r>
              <a:rPr lang="en-US" dirty="0" smtClean="0"/>
              <a:t>Urinary system</a:t>
            </a:r>
          </a:p>
          <a:p>
            <a:pPr lvl="1"/>
            <a:r>
              <a:rPr lang="en-US" dirty="0" smtClean="0"/>
              <a:t>Others</a:t>
            </a:r>
          </a:p>
        </p:txBody>
      </p:sp>
      <p:sp>
        <p:nvSpPr>
          <p:cNvPr id="21508" name="Date Placeholder 3"/>
          <p:cNvSpPr>
            <a:spLocks noGrp="1"/>
          </p:cNvSpPr>
          <p:nvPr>
            <p:ph type="dt" sz="quarter" idx="10"/>
          </p:nvPr>
        </p:nvSpPr>
        <p:spPr>
          <a:noFill/>
        </p:spPr>
        <p:txBody>
          <a:bodyPr/>
          <a:lstStyle/>
          <a:p>
            <a:fld id="{792D1B13-9316-49F0-B3BF-349A4CA27A46}" type="datetime3">
              <a:rPr lang="en-US" smtClean="0"/>
              <a:pPr/>
              <a:t>10 February 2013</a:t>
            </a:fld>
            <a:endParaRPr lang="en-US" smtClean="0"/>
          </a:p>
        </p:txBody>
      </p:sp>
      <p:sp>
        <p:nvSpPr>
          <p:cNvPr id="21509" name="Slide Number Placeholder 4"/>
          <p:cNvSpPr>
            <a:spLocks noGrp="1"/>
          </p:cNvSpPr>
          <p:nvPr>
            <p:ph type="sldNum" sz="quarter" idx="12"/>
          </p:nvPr>
        </p:nvSpPr>
        <p:spPr>
          <a:noFill/>
        </p:spPr>
        <p:txBody>
          <a:bodyPr/>
          <a:lstStyle/>
          <a:p>
            <a:fld id="{A828AE1E-6B16-4530-BFC6-3A91EA8F439F}" type="slidenum">
              <a:rPr lang="en-US" smtClean="0"/>
              <a:pPr/>
              <a:t>23</a:t>
            </a:fld>
            <a:endParaRPr lang="en-US" smtClean="0"/>
          </a:p>
        </p:txBody>
      </p:sp>
      <p:sp>
        <p:nvSpPr>
          <p:cNvPr id="21510" name="Footer Placeholder 5"/>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oral[1]"/>
          <p:cNvPicPr>
            <a:picLocks noChangeAspect="1" noChangeArrowheads="1"/>
          </p:cNvPicPr>
          <p:nvPr/>
        </p:nvPicPr>
        <p:blipFill>
          <a:blip r:embed="rId4"/>
          <a:srcRect/>
          <a:stretch>
            <a:fillRect/>
          </a:stretch>
        </p:blipFill>
        <p:spPr bwMode="auto">
          <a:xfrm>
            <a:off x="838200" y="4419600"/>
            <a:ext cx="1617663" cy="1371600"/>
          </a:xfrm>
          <a:prstGeom prst="rect">
            <a:avLst/>
          </a:prstGeom>
          <a:noFill/>
          <a:ln w="9525">
            <a:noFill/>
            <a:miter lim="800000"/>
            <a:headEnd/>
            <a:tailEnd/>
          </a:ln>
        </p:spPr>
      </p:pic>
      <p:sp>
        <p:nvSpPr>
          <p:cNvPr id="23555" name="Rectangle 10"/>
          <p:cNvSpPr>
            <a:spLocks noGrp="1" noChangeArrowheads="1"/>
          </p:cNvSpPr>
          <p:nvPr>
            <p:ph type="ctrTitle"/>
          </p:nvPr>
        </p:nvSpPr>
        <p:spPr>
          <a:xfrm>
            <a:off x="762000" y="533400"/>
            <a:ext cx="7772400" cy="1828800"/>
          </a:xfrm>
          <a:ln w="9525">
            <a:headEnd/>
            <a:tailEnd/>
          </a:ln>
        </p:spPr>
        <p:txBody>
          <a:bodyPr/>
          <a:lstStyle/>
          <a:p>
            <a:pPr eaLnBrk="1" hangingPunct="1"/>
            <a:r>
              <a:rPr lang="en-US" sz="4000" smtClean="0"/>
              <a:t>Oro-dental Problems: </a:t>
            </a:r>
            <a:endParaRPr lang="en-US" sz="2000" smtClean="0">
              <a:solidFill>
                <a:schemeClr val="tx1"/>
              </a:solidFill>
              <a:latin typeface="Tempus Sans ITC" pitchFamily="82" charset="0"/>
            </a:endParaRPr>
          </a:p>
        </p:txBody>
      </p:sp>
      <p:pic>
        <p:nvPicPr>
          <p:cNvPr id="23556" name="Picture 11" descr="oral[1]"/>
          <p:cNvPicPr>
            <a:picLocks noChangeAspect="1" noChangeArrowheads="1"/>
          </p:cNvPicPr>
          <p:nvPr/>
        </p:nvPicPr>
        <p:blipFill>
          <a:blip r:embed="rId5" cstate="print"/>
          <a:srcRect/>
          <a:stretch>
            <a:fillRect/>
          </a:stretch>
        </p:blipFill>
        <p:spPr bwMode="auto">
          <a:xfrm>
            <a:off x="733425" y="1905000"/>
            <a:ext cx="1747838" cy="1371600"/>
          </a:xfrm>
          <a:prstGeom prst="rect">
            <a:avLst/>
          </a:prstGeom>
          <a:noFill/>
          <a:ln w="9525">
            <a:noFill/>
            <a:miter lim="800000"/>
            <a:headEnd/>
            <a:tailEnd/>
          </a:ln>
        </p:spPr>
      </p:pic>
      <p:pic>
        <p:nvPicPr>
          <p:cNvPr id="43021" name="Picture 13" descr="nasty mouth"/>
          <p:cNvPicPr>
            <a:picLocks noChangeAspect="1" noChangeArrowheads="1"/>
          </p:cNvPicPr>
          <p:nvPr/>
        </p:nvPicPr>
        <p:blipFill>
          <a:blip r:embed="rId6"/>
          <a:srcRect/>
          <a:stretch>
            <a:fillRect/>
          </a:stretch>
        </p:blipFill>
        <p:spPr bwMode="auto">
          <a:xfrm>
            <a:off x="2819400" y="2133600"/>
            <a:ext cx="3124200" cy="2659063"/>
          </a:xfrm>
          <a:prstGeom prst="rect">
            <a:avLst/>
          </a:prstGeom>
          <a:noFill/>
          <a:ln w="9525">
            <a:noFill/>
            <a:miter lim="800000"/>
            <a:headEnd/>
            <a:tailEnd/>
          </a:ln>
        </p:spPr>
      </p:pic>
      <p:sp>
        <p:nvSpPr>
          <p:cNvPr id="23558" name="Text Box 14"/>
          <p:cNvSpPr txBox="1">
            <a:spLocks noChangeArrowheads="1"/>
          </p:cNvSpPr>
          <p:nvPr/>
        </p:nvSpPr>
        <p:spPr bwMode="auto">
          <a:xfrm>
            <a:off x="533400" y="3429000"/>
            <a:ext cx="2286000" cy="862013"/>
          </a:xfrm>
          <a:prstGeom prst="rect">
            <a:avLst/>
          </a:prstGeom>
          <a:noFill/>
          <a:ln w="12700" cap="sq">
            <a:noFill/>
            <a:miter lim="800000"/>
            <a:headEnd type="none" w="sm" len="sm"/>
            <a:tailEnd type="none" w="sm" len="sm"/>
          </a:ln>
        </p:spPr>
        <p:txBody>
          <a:bodyPr>
            <a:spAutoFit/>
          </a:bodyPr>
          <a:lstStyle/>
          <a:p>
            <a:pPr>
              <a:spcBef>
                <a:spcPct val="50000"/>
              </a:spcBef>
            </a:pPr>
            <a:r>
              <a:rPr lang="en-US" sz="1800" b="1" u="none">
                <a:latin typeface="Tempus Sans ITC" pitchFamily="82" charset="0"/>
              </a:rPr>
              <a:t>Above</a:t>
            </a:r>
            <a:r>
              <a:rPr lang="en-US" sz="2000" b="1" u="none">
                <a:latin typeface="Tempus Sans ITC" pitchFamily="82" charset="0"/>
              </a:rPr>
              <a:t>: Cavities</a:t>
            </a:r>
          </a:p>
          <a:p>
            <a:pPr>
              <a:spcBef>
                <a:spcPct val="50000"/>
              </a:spcBef>
            </a:pPr>
            <a:r>
              <a:rPr lang="en-US" sz="1800" b="1" u="none">
                <a:latin typeface="Tempus Sans ITC" pitchFamily="82" charset="0"/>
              </a:rPr>
              <a:t>Below:</a:t>
            </a:r>
            <a:r>
              <a:rPr lang="en-US" sz="2000" b="1" u="none">
                <a:latin typeface="Tempus Sans ITC" pitchFamily="82" charset="0"/>
              </a:rPr>
              <a:t> Gingivitis</a:t>
            </a:r>
          </a:p>
        </p:txBody>
      </p:sp>
      <p:sp>
        <p:nvSpPr>
          <p:cNvPr id="23559" name="Text Box 15"/>
          <p:cNvSpPr txBox="1">
            <a:spLocks noChangeArrowheads="1"/>
          </p:cNvSpPr>
          <p:nvPr/>
        </p:nvSpPr>
        <p:spPr bwMode="auto">
          <a:xfrm>
            <a:off x="2895600" y="4876800"/>
            <a:ext cx="3048000" cy="954088"/>
          </a:xfrm>
          <a:prstGeom prst="rect">
            <a:avLst/>
          </a:prstGeom>
          <a:noFill/>
          <a:ln w="25400" cap="rnd">
            <a:solidFill>
              <a:schemeClr val="tx1"/>
            </a:solidFill>
            <a:prstDash val="sysDot"/>
            <a:miter lim="800000"/>
            <a:headEnd type="none" w="sm" len="sm"/>
            <a:tailEnd type="none" w="sm" len="sm"/>
          </a:ln>
        </p:spPr>
        <p:txBody>
          <a:bodyPr>
            <a:spAutoFit/>
          </a:bodyPr>
          <a:lstStyle/>
          <a:p>
            <a:pPr algn="ctr">
              <a:spcBef>
                <a:spcPct val="50000"/>
              </a:spcBef>
            </a:pPr>
            <a:r>
              <a:rPr lang="en-US" sz="2800" u="none">
                <a:latin typeface="Tempus Sans ITC" pitchFamily="82" charset="0"/>
              </a:rPr>
              <a:t>Overall poor oral health</a:t>
            </a:r>
          </a:p>
        </p:txBody>
      </p:sp>
      <p:sp>
        <p:nvSpPr>
          <p:cNvPr id="17416" name="Text Box 16"/>
          <p:cNvSpPr txBox="1">
            <a:spLocks noChangeArrowheads="1"/>
          </p:cNvSpPr>
          <p:nvPr/>
        </p:nvSpPr>
        <p:spPr bwMode="auto">
          <a:xfrm>
            <a:off x="6324600" y="2209800"/>
            <a:ext cx="2362200" cy="3786188"/>
          </a:xfrm>
          <a:prstGeom prst="rect">
            <a:avLst/>
          </a:prstGeom>
          <a:noFill/>
          <a:ln w="12700" cap="sq">
            <a:noFill/>
            <a:miter lim="800000"/>
            <a:headEnd type="none" w="sm" len="sm"/>
            <a:tailEnd type="none" w="sm" len="sm"/>
          </a:ln>
        </p:spPr>
        <p:txBody>
          <a:bodyPr>
            <a:spAutoFit/>
          </a:bodyPr>
          <a:lstStyle/>
          <a:p>
            <a:pPr>
              <a:spcBef>
                <a:spcPct val="50000"/>
              </a:spcBef>
              <a:buFontTx/>
              <a:buChar char="•"/>
              <a:defRPr/>
            </a:pPr>
            <a:r>
              <a:rPr lang="en-US" sz="2400" i="0" u="none" dirty="0">
                <a:latin typeface="+mj-lt"/>
              </a:rPr>
              <a:t>Stained teeth</a:t>
            </a:r>
          </a:p>
          <a:p>
            <a:pPr>
              <a:spcBef>
                <a:spcPct val="50000"/>
              </a:spcBef>
              <a:buFontTx/>
              <a:buChar char="•"/>
              <a:defRPr/>
            </a:pPr>
            <a:r>
              <a:rPr lang="en-US" sz="2400" i="0" u="none" dirty="0">
                <a:latin typeface="+mj-lt"/>
              </a:rPr>
              <a:t>Gum inflammation</a:t>
            </a:r>
          </a:p>
          <a:p>
            <a:pPr>
              <a:spcBef>
                <a:spcPct val="50000"/>
              </a:spcBef>
              <a:buFontTx/>
              <a:buChar char="•"/>
              <a:defRPr/>
            </a:pPr>
            <a:r>
              <a:rPr lang="en-US" sz="2400" i="0" u="none" dirty="0">
                <a:latin typeface="+mj-lt"/>
              </a:rPr>
              <a:t>Black hairy tongue</a:t>
            </a:r>
          </a:p>
          <a:p>
            <a:pPr>
              <a:spcBef>
                <a:spcPct val="50000"/>
              </a:spcBef>
              <a:buFontTx/>
              <a:buChar char="•"/>
              <a:defRPr/>
            </a:pPr>
            <a:r>
              <a:rPr lang="en-US" sz="2400" i="0" u="none" dirty="0">
                <a:latin typeface="+mj-lt"/>
              </a:rPr>
              <a:t>Oral cancer</a:t>
            </a:r>
          </a:p>
          <a:p>
            <a:pPr>
              <a:spcBef>
                <a:spcPct val="50000"/>
              </a:spcBef>
              <a:buFontTx/>
              <a:buChar char="•"/>
              <a:defRPr/>
            </a:pPr>
            <a:r>
              <a:rPr lang="en-US" sz="2400" i="0" u="none" dirty="0">
                <a:latin typeface="+mj-lt"/>
              </a:rPr>
              <a:t>Delayed healing of the gums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21"/>
                                        </p:tgtEl>
                                        <p:attrNameLst>
                                          <p:attrName>style.visibility</p:attrName>
                                        </p:attrNameLst>
                                      </p:cBhvr>
                                      <p:to>
                                        <p:strVal val="visible"/>
                                      </p:to>
                                    </p:set>
                                    <p:anim calcmode="lin" valueType="num">
                                      <p:cBhvr additive="base">
                                        <p:cTn id="7" dur="500" fill="hold"/>
                                        <p:tgtEl>
                                          <p:spTgt spid="43021"/>
                                        </p:tgtEl>
                                        <p:attrNameLst>
                                          <p:attrName>ppt_x</p:attrName>
                                        </p:attrNameLst>
                                      </p:cBhvr>
                                      <p:tavLst>
                                        <p:tav tm="0">
                                          <p:val>
                                            <p:strVal val="#ppt_x"/>
                                          </p:val>
                                        </p:tav>
                                        <p:tav tm="100000">
                                          <p:val>
                                            <p:strVal val="#ppt_x"/>
                                          </p:val>
                                        </p:tav>
                                      </p:tavLst>
                                    </p:anim>
                                    <p:anim calcmode="lin" valueType="num">
                                      <p:cBhvr additive="base">
                                        <p:cTn id="8" dur="500" fill="hold"/>
                                        <p:tgtEl>
                                          <p:spTgt spid="430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sldNum" sz="quarter" idx="12"/>
          </p:nvPr>
        </p:nvSpPr>
        <p:spPr/>
        <p:txBody>
          <a:bodyPr/>
          <a:lstStyle/>
          <a:p>
            <a:pPr>
              <a:defRPr/>
            </a:pPr>
            <a:fld id="{3D77A95B-3CA4-4BC7-A2B3-88C8157DDEA1}" type="slidenum">
              <a:rPr lang="en-US" smtClean="0"/>
              <a:pPr>
                <a:defRPr/>
              </a:pPr>
              <a:t>25</a:t>
            </a:fld>
            <a:endParaRPr lang="en-US" smtClean="0"/>
          </a:p>
        </p:txBody>
      </p:sp>
      <p:sp>
        <p:nvSpPr>
          <p:cNvPr id="7172" name="Title 1"/>
          <p:cNvSpPr>
            <a:spLocks noGrp="1"/>
          </p:cNvSpPr>
          <p:nvPr>
            <p:ph type="title" idx="4294967295"/>
          </p:nvPr>
        </p:nvSpPr>
        <p:spPr>
          <a:xfrm>
            <a:off x="381000" y="584200"/>
            <a:ext cx="8153400" cy="457200"/>
          </a:xfrm>
        </p:spPr>
        <p:txBody>
          <a:bodyPr lIns="91440"/>
          <a:lstStyle/>
          <a:p>
            <a:pPr eaLnBrk="1" hangingPunct="1"/>
            <a:r>
              <a:rPr lang="en-US" smtClean="0"/>
              <a:t>Secondhand Smoke Exposure</a:t>
            </a:r>
          </a:p>
        </p:txBody>
      </p:sp>
      <p:sp>
        <p:nvSpPr>
          <p:cNvPr id="7173" name="Content Placeholder 3"/>
          <p:cNvSpPr>
            <a:spLocks noGrp="1"/>
          </p:cNvSpPr>
          <p:nvPr>
            <p:ph sz="quarter" idx="4294967295"/>
          </p:nvPr>
        </p:nvSpPr>
        <p:spPr>
          <a:xfrm>
            <a:off x="4648200" y="2667000"/>
            <a:ext cx="4114800" cy="3819525"/>
          </a:xfrm>
        </p:spPr>
        <p:txBody>
          <a:bodyPr/>
          <a:lstStyle/>
          <a:p>
            <a:pPr eaLnBrk="1" hangingPunct="1">
              <a:buClr>
                <a:schemeClr val="hlink"/>
              </a:buClr>
              <a:buSzPct val="65000"/>
            </a:pPr>
            <a:r>
              <a:rPr lang="en-US" sz="2400" smtClean="0"/>
              <a:t>Secondhand smoke is a mixture of gases and fine particles that includes</a:t>
            </a:r>
          </a:p>
          <a:p>
            <a:pPr marL="457200" lvl="1" indent="-239713" eaLnBrk="1" hangingPunct="1">
              <a:spcAft>
                <a:spcPts val="600"/>
              </a:spcAft>
              <a:buFontTx/>
              <a:buChar char="•"/>
            </a:pPr>
            <a:r>
              <a:rPr lang="en-US" sz="2200" smtClean="0"/>
              <a:t>Smoke from a burning cigarette, cigar, or pipe tip</a:t>
            </a:r>
          </a:p>
          <a:p>
            <a:pPr marL="457200" lvl="1" indent="-239713" eaLnBrk="1" hangingPunct="1">
              <a:spcAft>
                <a:spcPts val="600"/>
              </a:spcAft>
              <a:buFontTx/>
              <a:buChar char="•"/>
            </a:pPr>
            <a:r>
              <a:rPr lang="en-US" sz="2200" smtClean="0"/>
              <a:t>Smoke that has been exhaled or breathed out by the person or people smoking</a:t>
            </a:r>
          </a:p>
        </p:txBody>
      </p:sp>
      <p:sp>
        <p:nvSpPr>
          <p:cNvPr id="7174" name="Text Placeholder 4"/>
          <p:cNvSpPr>
            <a:spLocks noGrp="1"/>
          </p:cNvSpPr>
          <p:nvPr>
            <p:ph type="body" sz="quarter" idx="4294967295"/>
          </p:nvPr>
        </p:nvSpPr>
        <p:spPr>
          <a:xfrm>
            <a:off x="457200" y="1600200"/>
            <a:ext cx="3962400" cy="990600"/>
          </a:xfrm>
          <a:solidFill>
            <a:schemeClr val="accent2"/>
          </a:solidFill>
        </p:spPr>
        <p:txBody>
          <a:bodyPr anchor="ctr">
            <a:normAutofit fontScale="70000" lnSpcReduction="20000"/>
          </a:bodyPr>
          <a:lstStyle/>
          <a:p>
            <a:pPr eaLnBrk="1" hangingPunct="1">
              <a:lnSpc>
                <a:spcPct val="80000"/>
              </a:lnSpc>
            </a:pPr>
            <a:r>
              <a:rPr lang="en-US" b="1" dirty="0" smtClean="0">
                <a:solidFill>
                  <a:srgbClr val="FFFFFF"/>
                </a:solidFill>
                <a:latin typeface="Arial Narrow" pitchFamily="34" charset="0"/>
              </a:rPr>
              <a:t>I don’t smoke. Why should I be concerned about being around someone who does?</a:t>
            </a:r>
            <a:r>
              <a:rPr lang="en-US" sz="1300" b="1" dirty="0" smtClean="0">
                <a:solidFill>
                  <a:srgbClr val="FFFFFF"/>
                </a:solidFill>
              </a:rPr>
              <a:t> </a:t>
            </a:r>
          </a:p>
        </p:txBody>
      </p:sp>
      <p:sp>
        <p:nvSpPr>
          <p:cNvPr id="7175" name="Text Placeholder 5"/>
          <p:cNvSpPr>
            <a:spLocks noGrp="1"/>
          </p:cNvSpPr>
          <p:nvPr>
            <p:ph type="body" sz="quarter" idx="4294967295"/>
          </p:nvPr>
        </p:nvSpPr>
        <p:spPr>
          <a:xfrm>
            <a:off x="4648200" y="1600200"/>
            <a:ext cx="4114800" cy="990600"/>
          </a:xfrm>
          <a:solidFill>
            <a:srgbClr val="7E4300"/>
          </a:solidFill>
        </p:spPr>
        <p:txBody>
          <a:bodyPr anchor="ctr"/>
          <a:lstStyle/>
          <a:p>
            <a:pPr eaLnBrk="1" hangingPunct="1">
              <a:lnSpc>
                <a:spcPct val="90000"/>
              </a:lnSpc>
            </a:pPr>
            <a:r>
              <a:rPr lang="en-US" b="1" smtClean="0">
                <a:solidFill>
                  <a:srgbClr val="FFFFFF"/>
                </a:solidFill>
                <a:latin typeface="Arial Narrow" pitchFamily="34" charset="0"/>
              </a:rPr>
              <a:t>Secondhand smoke is dangerous.</a:t>
            </a:r>
            <a:r>
              <a:rPr lang="en-US" sz="1600" b="1" smtClean="0">
                <a:solidFill>
                  <a:srgbClr val="FFFFFF"/>
                </a:solidFill>
              </a:rPr>
              <a:t> </a:t>
            </a:r>
          </a:p>
        </p:txBody>
      </p:sp>
      <p:pic>
        <p:nvPicPr>
          <p:cNvPr id="7176" name="Picture 8" descr="116406137.jpg"/>
          <p:cNvPicPr>
            <a:picLocks noChangeAspect="1"/>
          </p:cNvPicPr>
          <p:nvPr/>
        </p:nvPicPr>
        <p:blipFill>
          <a:blip r:embed="rId3"/>
          <a:srcRect/>
          <a:stretch>
            <a:fillRect/>
          </a:stretch>
        </p:blipFill>
        <p:spPr bwMode="auto">
          <a:xfrm>
            <a:off x="457200" y="3429000"/>
            <a:ext cx="3937000" cy="294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8763" y="609600"/>
            <a:ext cx="8885237" cy="1155700"/>
          </a:xfrm>
        </p:spPr>
        <p:txBody>
          <a:bodyPr/>
          <a:lstStyle/>
          <a:p>
            <a:pPr eaLnBrk="1" hangingPunct="1"/>
            <a:r>
              <a:rPr lang="en-US" smtClean="0"/>
              <a:t>Consequences of chewing tobacco:</a:t>
            </a:r>
          </a:p>
        </p:txBody>
      </p:sp>
      <p:pic>
        <p:nvPicPr>
          <p:cNvPr id="24579" name="Picture 4" descr="cancer[1]"/>
          <p:cNvPicPr>
            <a:picLocks noGrp="1" noChangeAspect="1" noChangeArrowheads="1"/>
          </p:cNvPicPr>
          <p:nvPr>
            <p:ph sz="half" idx="1"/>
          </p:nvPr>
        </p:nvPicPr>
        <p:blipFill>
          <a:blip r:embed="rId3"/>
          <a:srcRect/>
          <a:stretch>
            <a:fillRect/>
          </a:stretch>
        </p:blipFill>
        <p:spPr>
          <a:xfrm>
            <a:off x="381000" y="2209800"/>
            <a:ext cx="3214688" cy="2962275"/>
          </a:xfrm>
          <a:noFill/>
        </p:spPr>
      </p:pic>
      <p:pic>
        <p:nvPicPr>
          <p:cNvPr id="24580" name="Picture 9" descr="cancer[1]"/>
          <p:cNvPicPr>
            <a:picLocks noChangeAspect="1" noChangeArrowheads="1"/>
          </p:cNvPicPr>
          <p:nvPr/>
        </p:nvPicPr>
        <p:blipFill>
          <a:blip r:embed="rId4"/>
          <a:srcRect/>
          <a:stretch>
            <a:fillRect/>
          </a:stretch>
        </p:blipFill>
        <p:spPr bwMode="auto">
          <a:xfrm>
            <a:off x="5029200" y="2133600"/>
            <a:ext cx="3209925" cy="3100388"/>
          </a:xfrm>
          <a:prstGeom prst="rect">
            <a:avLst/>
          </a:prstGeom>
          <a:noFill/>
          <a:ln w="9525">
            <a:noFill/>
            <a:miter lim="800000"/>
            <a:headEnd/>
            <a:tailEnd/>
          </a:ln>
        </p:spPr>
      </p:pic>
      <p:sp>
        <p:nvSpPr>
          <p:cNvPr id="24581" name="Text Box 10"/>
          <p:cNvSpPr txBox="1">
            <a:spLocks noChangeArrowheads="1"/>
          </p:cNvSpPr>
          <p:nvPr/>
        </p:nvSpPr>
        <p:spPr bwMode="auto">
          <a:xfrm>
            <a:off x="990600" y="5257800"/>
            <a:ext cx="2133600" cy="519113"/>
          </a:xfrm>
          <a:prstGeom prst="rect">
            <a:avLst/>
          </a:prstGeom>
          <a:noFill/>
          <a:ln w="12700" cap="sq">
            <a:noFill/>
            <a:miter lim="800000"/>
            <a:headEnd type="none" w="sm" len="sm"/>
            <a:tailEnd type="none" w="sm" len="sm"/>
          </a:ln>
        </p:spPr>
        <p:txBody>
          <a:bodyPr>
            <a:spAutoFit/>
          </a:bodyPr>
          <a:lstStyle/>
          <a:p>
            <a:pPr>
              <a:spcBef>
                <a:spcPct val="50000"/>
              </a:spcBef>
            </a:pPr>
            <a:r>
              <a:rPr lang="en-US" sz="2800" u="none">
                <a:latin typeface="Tempus Sans ITC" pitchFamily="82" charset="0"/>
              </a:rPr>
              <a:t>Leukoplakia</a:t>
            </a:r>
          </a:p>
        </p:txBody>
      </p:sp>
      <p:sp>
        <p:nvSpPr>
          <p:cNvPr id="24582" name="Text Box 11"/>
          <p:cNvSpPr txBox="1">
            <a:spLocks noChangeArrowheads="1"/>
          </p:cNvSpPr>
          <p:nvPr/>
        </p:nvSpPr>
        <p:spPr bwMode="auto">
          <a:xfrm>
            <a:off x="5715000" y="5334000"/>
            <a:ext cx="1981200" cy="519113"/>
          </a:xfrm>
          <a:prstGeom prst="rect">
            <a:avLst/>
          </a:prstGeom>
          <a:noFill/>
          <a:ln w="12700" cap="sq">
            <a:noFill/>
            <a:miter lim="800000"/>
            <a:headEnd type="none" w="sm" len="sm"/>
            <a:tailEnd type="none" w="sm" len="sm"/>
          </a:ln>
        </p:spPr>
        <p:txBody>
          <a:bodyPr>
            <a:spAutoFit/>
          </a:bodyPr>
          <a:lstStyle/>
          <a:p>
            <a:pPr>
              <a:spcBef>
                <a:spcPct val="50000"/>
              </a:spcBef>
            </a:pPr>
            <a:r>
              <a:rPr lang="en-US" sz="2800" u="none">
                <a:latin typeface="Tempus Sans ITC" pitchFamily="82" charset="0"/>
              </a:rPr>
              <a:t>Oral cancer</a:t>
            </a:r>
          </a:p>
        </p:txBody>
      </p:sp>
      <p:sp>
        <p:nvSpPr>
          <p:cNvPr id="24583" name="Date Placeholder 6"/>
          <p:cNvSpPr>
            <a:spLocks noGrp="1"/>
          </p:cNvSpPr>
          <p:nvPr>
            <p:ph type="dt" sz="quarter" idx="10"/>
          </p:nvPr>
        </p:nvSpPr>
        <p:spPr>
          <a:noFill/>
        </p:spPr>
        <p:txBody>
          <a:bodyPr/>
          <a:lstStyle/>
          <a:p>
            <a:fld id="{6228F890-8AE7-44BD-8713-F3223C0423F7}" type="datetime3">
              <a:rPr lang="en-US" smtClean="0"/>
              <a:pPr/>
              <a:t>10 February 2013</a:t>
            </a:fld>
            <a:endParaRPr lang="en-US" smtClean="0"/>
          </a:p>
        </p:txBody>
      </p:sp>
      <p:sp>
        <p:nvSpPr>
          <p:cNvPr id="24584" name="Slide Number Placeholder 7"/>
          <p:cNvSpPr>
            <a:spLocks noGrp="1"/>
          </p:cNvSpPr>
          <p:nvPr>
            <p:ph type="sldNum" sz="quarter" idx="12"/>
          </p:nvPr>
        </p:nvSpPr>
        <p:spPr>
          <a:noFill/>
        </p:spPr>
        <p:txBody>
          <a:bodyPr/>
          <a:lstStyle/>
          <a:p>
            <a:fld id="{BB548BF3-8832-45A6-B039-D33FB273CF63}" type="slidenum">
              <a:rPr lang="en-US" smtClean="0"/>
              <a:pPr/>
              <a:t>26</a:t>
            </a:fld>
            <a:endParaRPr lang="en-US" smtClean="0"/>
          </a:p>
        </p:txBody>
      </p:sp>
      <p:sp>
        <p:nvSpPr>
          <p:cNvPr id="24585" name="Footer Placeholder 8"/>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8763" y="762000"/>
            <a:ext cx="8885237" cy="1155700"/>
          </a:xfrm>
        </p:spPr>
        <p:txBody>
          <a:bodyPr/>
          <a:lstStyle/>
          <a:p>
            <a:pPr eaLnBrk="1" hangingPunct="1"/>
            <a:r>
              <a:rPr lang="en-US" smtClean="0"/>
              <a:t>Laryngeal Cancer</a:t>
            </a:r>
          </a:p>
        </p:txBody>
      </p:sp>
      <p:pic>
        <p:nvPicPr>
          <p:cNvPr id="25603" name="Picture 4" descr="cancer[1]"/>
          <p:cNvPicPr>
            <a:picLocks noGrp="1" noChangeAspect="1" noChangeArrowheads="1"/>
          </p:cNvPicPr>
          <p:nvPr>
            <p:ph idx="1"/>
          </p:nvPr>
        </p:nvPicPr>
        <p:blipFill>
          <a:blip r:embed="rId3"/>
          <a:srcRect/>
          <a:stretch>
            <a:fillRect/>
          </a:stretch>
        </p:blipFill>
        <p:spPr>
          <a:xfrm>
            <a:off x="228600" y="2362200"/>
            <a:ext cx="2895600" cy="2595563"/>
          </a:xfrm>
          <a:noFill/>
        </p:spPr>
      </p:pic>
      <p:sp>
        <p:nvSpPr>
          <p:cNvPr id="16388" name="Text Box 6"/>
          <p:cNvSpPr txBox="1">
            <a:spLocks noChangeArrowheads="1"/>
          </p:cNvSpPr>
          <p:nvPr/>
        </p:nvSpPr>
        <p:spPr bwMode="auto">
          <a:xfrm>
            <a:off x="3276600" y="1828800"/>
            <a:ext cx="3048000" cy="3270250"/>
          </a:xfrm>
          <a:prstGeom prst="rect">
            <a:avLst/>
          </a:prstGeom>
          <a:noFill/>
          <a:ln w="12700" cap="sq">
            <a:noFill/>
            <a:miter lim="800000"/>
            <a:headEnd type="none" w="sm" len="sm"/>
            <a:tailEnd type="none" w="sm" len="sm"/>
          </a:ln>
        </p:spPr>
        <p:txBody>
          <a:bodyPr>
            <a:spAutoFit/>
          </a:bodyPr>
          <a:lstStyle/>
          <a:p>
            <a:pPr algn="ctr">
              <a:spcBef>
                <a:spcPct val="50000"/>
              </a:spcBef>
              <a:defRPr/>
            </a:pPr>
            <a:r>
              <a:rPr lang="en-US" sz="2800" i="0" dirty="0">
                <a:latin typeface="+mj-lt"/>
              </a:rPr>
              <a:t>Symptoms:</a:t>
            </a:r>
          </a:p>
          <a:p>
            <a:pPr algn="ctr">
              <a:spcBef>
                <a:spcPct val="50000"/>
              </a:spcBef>
              <a:buFontTx/>
              <a:buChar char="•"/>
              <a:defRPr/>
            </a:pPr>
            <a:r>
              <a:rPr lang="en-US" sz="2300" i="0" u="none" dirty="0">
                <a:latin typeface="+mj-lt"/>
              </a:rPr>
              <a:t>Persistent hoarseness</a:t>
            </a:r>
          </a:p>
          <a:p>
            <a:pPr algn="ctr">
              <a:spcBef>
                <a:spcPct val="50000"/>
              </a:spcBef>
              <a:buFontTx/>
              <a:buChar char="•"/>
              <a:defRPr/>
            </a:pPr>
            <a:r>
              <a:rPr lang="en-US" sz="2400" i="0" u="none" dirty="0">
                <a:latin typeface="+mj-lt"/>
              </a:rPr>
              <a:t>Chronic sore throat</a:t>
            </a:r>
          </a:p>
          <a:p>
            <a:pPr algn="ctr">
              <a:spcBef>
                <a:spcPct val="50000"/>
              </a:spcBef>
              <a:buFontTx/>
              <a:buChar char="•"/>
              <a:defRPr/>
            </a:pPr>
            <a:r>
              <a:rPr lang="en-US" sz="2400" i="0" u="none" dirty="0">
                <a:latin typeface="+mj-lt"/>
              </a:rPr>
              <a:t>Painful swallowing</a:t>
            </a:r>
          </a:p>
          <a:p>
            <a:pPr algn="ctr">
              <a:spcBef>
                <a:spcPct val="50000"/>
              </a:spcBef>
              <a:buFontTx/>
              <a:buChar char="•"/>
              <a:defRPr/>
            </a:pPr>
            <a:r>
              <a:rPr lang="en-US" sz="2400" i="0" u="none" dirty="0">
                <a:latin typeface="+mj-lt"/>
              </a:rPr>
              <a:t>Pain in the ear</a:t>
            </a:r>
          </a:p>
          <a:p>
            <a:pPr algn="ctr">
              <a:spcBef>
                <a:spcPct val="50000"/>
              </a:spcBef>
              <a:buFontTx/>
              <a:buChar char="•"/>
              <a:defRPr/>
            </a:pPr>
            <a:r>
              <a:rPr lang="en-US" sz="2400" i="0" u="none" dirty="0">
                <a:latin typeface="+mj-lt"/>
              </a:rPr>
              <a:t>Lump in the neck</a:t>
            </a:r>
          </a:p>
        </p:txBody>
      </p:sp>
      <p:pic>
        <p:nvPicPr>
          <p:cNvPr id="25605" name="Picture 7" descr="cancer"/>
          <p:cNvPicPr>
            <a:picLocks noChangeAspect="1" noChangeArrowheads="1"/>
          </p:cNvPicPr>
          <p:nvPr/>
        </p:nvPicPr>
        <p:blipFill>
          <a:blip r:embed="rId4"/>
          <a:srcRect/>
          <a:stretch>
            <a:fillRect/>
          </a:stretch>
        </p:blipFill>
        <p:spPr bwMode="auto">
          <a:xfrm>
            <a:off x="6477000" y="2667000"/>
            <a:ext cx="2514600" cy="1981200"/>
          </a:xfrm>
          <a:prstGeom prst="rect">
            <a:avLst/>
          </a:prstGeom>
          <a:noFill/>
          <a:ln w="9525">
            <a:noFill/>
            <a:miter lim="800000"/>
            <a:headEnd/>
            <a:tailEnd/>
          </a:ln>
        </p:spPr>
      </p:pic>
      <p:sp>
        <p:nvSpPr>
          <p:cNvPr id="16390" name="Text Box 8"/>
          <p:cNvSpPr txBox="1">
            <a:spLocks noChangeArrowheads="1"/>
          </p:cNvSpPr>
          <p:nvPr/>
        </p:nvSpPr>
        <p:spPr bwMode="auto">
          <a:xfrm>
            <a:off x="457200" y="5181600"/>
            <a:ext cx="8229600" cy="461963"/>
          </a:xfrm>
          <a:prstGeom prst="rect">
            <a:avLst/>
          </a:prstGeom>
          <a:noFill/>
          <a:ln w="28575" cap="rnd">
            <a:solidFill>
              <a:schemeClr val="tx1"/>
            </a:solidFill>
            <a:prstDash val="sysDot"/>
            <a:miter lim="800000"/>
            <a:headEnd type="none" w="sm" len="sm"/>
            <a:tailEnd type="none" w="sm" len="sm"/>
          </a:ln>
        </p:spPr>
        <p:txBody>
          <a:bodyPr>
            <a:spAutoFit/>
          </a:bodyPr>
          <a:lstStyle/>
          <a:p>
            <a:pPr algn="ctr">
              <a:spcBef>
                <a:spcPct val="50000"/>
              </a:spcBef>
              <a:defRPr/>
            </a:pPr>
            <a:r>
              <a:rPr lang="en-US" sz="2400" i="0" u="none" dirty="0">
                <a:latin typeface="+mj-lt"/>
              </a:rPr>
              <a:t>Over 80% of deaths from laryngeal cancer are linked to smoking</a:t>
            </a:r>
          </a:p>
        </p:txBody>
      </p:sp>
      <p:sp>
        <p:nvSpPr>
          <p:cNvPr id="25607" name="Date Placeholder 6"/>
          <p:cNvSpPr>
            <a:spLocks noGrp="1"/>
          </p:cNvSpPr>
          <p:nvPr>
            <p:ph type="dt" sz="quarter" idx="10"/>
          </p:nvPr>
        </p:nvSpPr>
        <p:spPr>
          <a:noFill/>
        </p:spPr>
        <p:txBody>
          <a:bodyPr/>
          <a:lstStyle/>
          <a:p>
            <a:fld id="{BE9B03CF-6357-4F92-896F-9B0D14C3C2FD}" type="datetime3">
              <a:rPr lang="en-US" smtClean="0"/>
              <a:pPr/>
              <a:t>10 February 2013</a:t>
            </a:fld>
            <a:endParaRPr lang="en-US" smtClean="0"/>
          </a:p>
        </p:txBody>
      </p:sp>
      <p:sp>
        <p:nvSpPr>
          <p:cNvPr id="25608" name="Slide Number Placeholder 7"/>
          <p:cNvSpPr>
            <a:spLocks noGrp="1"/>
          </p:cNvSpPr>
          <p:nvPr>
            <p:ph type="sldNum" sz="quarter" idx="12"/>
          </p:nvPr>
        </p:nvSpPr>
        <p:spPr>
          <a:noFill/>
        </p:spPr>
        <p:txBody>
          <a:bodyPr/>
          <a:lstStyle/>
          <a:p>
            <a:fld id="{9E835585-7F0A-4C40-9BAF-A6F8A21F661E}" type="slidenum">
              <a:rPr lang="en-US" smtClean="0"/>
              <a:pPr/>
              <a:t>27</a:t>
            </a:fld>
            <a:endParaRPr lang="en-US" smtClean="0"/>
          </a:p>
        </p:txBody>
      </p:sp>
      <p:sp>
        <p:nvSpPr>
          <p:cNvPr id="25609" name="Footer Placeholder 8"/>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title"/>
          </p:nvPr>
        </p:nvSpPr>
        <p:spPr>
          <a:xfrm>
            <a:off x="0" y="533400"/>
            <a:ext cx="8885238" cy="1447800"/>
          </a:xfrm>
        </p:spPr>
        <p:txBody>
          <a:bodyPr/>
          <a:lstStyle/>
          <a:p>
            <a:pPr eaLnBrk="1" hangingPunct="1"/>
            <a:r>
              <a:rPr lang="en-US" sz="4000" smtClean="0"/>
              <a:t>Emphysema: </a:t>
            </a:r>
            <a:br>
              <a:rPr lang="en-US" sz="4000" smtClean="0"/>
            </a:br>
            <a:endParaRPr lang="en-US" sz="4000" smtClean="0"/>
          </a:p>
        </p:txBody>
      </p:sp>
      <p:pic>
        <p:nvPicPr>
          <p:cNvPr id="26627" name="Picture 4" descr="lung[1]"/>
          <p:cNvPicPr>
            <a:picLocks noGrp="1" noChangeAspect="1" noChangeArrowheads="1"/>
          </p:cNvPicPr>
          <p:nvPr>
            <p:ph sz="half" idx="1"/>
          </p:nvPr>
        </p:nvPicPr>
        <p:blipFill>
          <a:blip r:embed="rId4" cstate="print"/>
          <a:srcRect/>
          <a:stretch>
            <a:fillRect/>
          </a:stretch>
        </p:blipFill>
        <p:spPr>
          <a:xfrm>
            <a:off x="685800" y="2209800"/>
            <a:ext cx="1747838" cy="2667000"/>
          </a:xfrm>
          <a:noFill/>
        </p:spPr>
      </p:pic>
      <p:pic>
        <p:nvPicPr>
          <p:cNvPr id="26628" name="Picture 7" descr="lung[1]"/>
          <p:cNvPicPr>
            <a:picLocks noGrp="1" noChangeAspect="1" noChangeArrowheads="1"/>
          </p:cNvPicPr>
          <p:nvPr>
            <p:ph sz="half" idx="2"/>
          </p:nvPr>
        </p:nvPicPr>
        <p:blipFill>
          <a:blip r:embed="rId5" cstate="print"/>
          <a:srcRect/>
          <a:stretch>
            <a:fillRect/>
          </a:stretch>
        </p:blipFill>
        <p:spPr>
          <a:xfrm>
            <a:off x="6934200" y="2286000"/>
            <a:ext cx="1690688" cy="2628900"/>
          </a:xfrm>
          <a:noFill/>
        </p:spPr>
      </p:pic>
      <p:pic>
        <p:nvPicPr>
          <p:cNvPr id="29708" name="Picture 12" descr="emphysema"/>
          <p:cNvPicPr>
            <a:picLocks noChangeAspect="1" noChangeArrowheads="1"/>
          </p:cNvPicPr>
          <p:nvPr/>
        </p:nvPicPr>
        <p:blipFill>
          <a:blip r:embed="rId6"/>
          <a:srcRect/>
          <a:stretch>
            <a:fillRect/>
          </a:stretch>
        </p:blipFill>
        <p:spPr bwMode="auto">
          <a:xfrm>
            <a:off x="2971800" y="1676400"/>
            <a:ext cx="3200400" cy="2895600"/>
          </a:xfrm>
          <a:prstGeom prst="rect">
            <a:avLst/>
          </a:prstGeom>
          <a:noFill/>
          <a:ln w="9525">
            <a:noFill/>
            <a:miter lim="800000"/>
            <a:headEnd/>
            <a:tailEnd/>
          </a:ln>
        </p:spPr>
      </p:pic>
      <p:sp>
        <p:nvSpPr>
          <p:cNvPr id="13318" name="Text Box 13"/>
          <p:cNvSpPr txBox="1">
            <a:spLocks noChangeArrowheads="1"/>
          </p:cNvSpPr>
          <p:nvPr/>
        </p:nvSpPr>
        <p:spPr bwMode="auto">
          <a:xfrm>
            <a:off x="533400" y="1524000"/>
            <a:ext cx="2438400" cy="457200"/>
          </a:xfrm>
          <a:prstGeom prst="rect">
            <a:avLst/>
          </a:prstGeom>
          <a:noFill/>
          <a:ln w="12700" cap="sq">
            <a:noFill/>
            <a:miter lim="800000"/>
            <a:headEnd type="none" w="sm" len="sm"/>
            <a:tailEnd type="none" w="sm" len="sm"/>
          </a:ln>
        </p:spPr>
        <p:txBody>
          <a:bodyPr>
            <a:spAutoFit/>
          </a:bodyPr>
          <a:lstStyle/>
          <a:p>
            <a:pPr>
              <a:spcBef>
                <a:spcPct val="50000"/>
              </a:spcBef>
              <a:defRPr/>
            </a:pPr>
            <a:r>
              <a:rPr lang="en-US" sz="2400" i="0" u="none" dirty="0">
                <a:latin typeface="+mj-lt"/>
              </a:rPr>
              <a:t>Healthy lung</a:t>
            </a:r>
          </a:p>
        </p:txBody>
      </p:sp>
      <p:sp>
        <p:nvSpPr>
          <p:cNvPr id="13319" name="Text Box 14"/>
          <p:cNvSpPr txBox="1">
            <a:spLocks noChangeArrowheads="1"/>
          </p:cNvSpPr>
          <p:nvPr/>
        </p:nvSpPr>
        <p:spPr bwMode="auto">
          <a:xfrm>
            <a:off x="6553200" y="1600200"/>
            <a:ext cx="2286000" cy="461963"/>
          </a:xfrm>
          <a:prstGeom prst="rect">
            <a:avLst/>
          </a:prstGeom>
          <a:noFill/>
          <a:ln w="12700" cap="sq">
            <a:noFill/>
            <a:miter lim="800000"/>
            <a:headEnd type="none" w="sm" len="sm"/>
            <a:tailEnd type="none" w="sm" len="sm"/>
          </a:ln>
        </p:spPr>
        <p:txBody>
          <a:bodyPr>
            <a:spAutoFit/>
          </a:bodyPr>
          <a:lstStyle/>
          <a:p>
            <a:pPr algn="ctr">
              <a:spcBef>
                <a:spcPct val="50000"/>
              </a:spcBef>
              <a:defRPr/>
            </a:pPr>
            <a:r>
              <a:rPr lang="en-US" sz="2400" i="0" u="none" dirty="0">
                <a:latin typeface="+mj-lt"/>
              </a:rPr>
              <a:t>E</a:t>
            </a:r>
            <a:r>
              <a:rPr lang="en-US" sz="2200" i="0" u="none" dirty="0">
                <a:latin typeface="+mj-lt"/>
              </a:rPr>
              <a:t>mphysema lung</a:t>
            </a:r>
          </a:p>
        </p:txBody>
      </p:sp>
      <p:sp>
        <p:nvSpPr>
          <p:cNvPr id="29712" name="Text Box 16"/>
          <p:cNvSpPr txBox="1">
            <a:spLocks noChangeArrowheads="1"/>
          </p:cNvSpPr>
          <p:nvPr/>
        </p:nvSpPr>
        <p:spPr bwMode="auto">
          <a:xfrm>
            <a:off x="2514600" y="4648200"/>
            <a:ext cx="4191000" cy="1323975"/>
          </a:xfrm>
          <a:prstGeom prst="rect">
            <a:avLst/>
          </a:prstGeom>
          <a:noFill/>
          <a:ln w="9525">
            <a:noFill/>
            <a:miter lim="800000"/>
            <a:headEnd/>
            <a:tailEnd/>
          </a:ln>
        </p:spPr>
        <p:txBody>
          <a:bodyPr>
            <a:spAutoFit/>
          </a:bodyPr>
          <a:lstStyle/>
          <a:p>
            <a:pPr algn="ctr">
              <a:spcBef>
                <a:spcPct val="50000"/>
              </a:spcBef>
              <a:buFont typeface="Wingdings" pitchFamily="2" charset="2"/>
              <a:buNone/>
            </a:pPr>
            <a:r>
              <a:rPr lang="en-US" sz="1600" b="1" i="0">
                <a:latin typeface="Comic Sans MS" pitchFamily="66" charset="0"/>
              </a:rPr>
              <a:t>Symptoms Include</a:t>
            </a:r>
          </a:p>
          <a:p>
            <a:pPr>
              <a:spcBef>
                <a:spcPct val="50000"/>
              </a:spcBef>
            </a:pPr>
            <a:r>
              <a:rPr lang="en-US" sz="1600" b="1" i="0" u="none">
                <a:latin typeface="Comic Sans MS" pitchFamily="66" charset="0"/>
              </a:rPr>
              <a:t>Shortness of breath; chronic cough; </a:t>
            </a:r>
          </a:p>
          <a:p>
            <a:pPr>
              <a:spcBef>
                <a:spcPct val="50000"/>
              </a:spcBef>
            </a:pPr>
            <a:r>
              <a:rPr lang="en-US" sz="1600" b="1" i="0" u="none">
                <a:latin typeface="Comic Sans MS" pitchFamily="66" charset="0"/>
              </a:rPr>
              <a:t>wheezing; anxiety; weight loss; ankle, feet and leg swelling; fatigue, etc</a:t>
            </a:r>
          </a:p>
        </p:txBody>
      </p:sp>
      <p:sp>
        <p:nvSpPr>
          <p:cNvPr id="26633" name="Date Placeholder 8"/>
          <p:cNvSpPr>
            <a:spLocks noGrp="1"/>
          </p:cNvSpPr>
          <p:nvPr>
            <p:ph type="dt" sz="quarter" idx="10"/>
          </p:nvPr>
        </p:nvSpPr>
        <p:spPr>
          <a:noFill/>
        </p:spPr>
        <p:txBody>
          <a:bodyPr/>
          <a:lstStyle/>
          <a:p>
            <a:fld id="{D08E51A6-E30A-4CC9-865B-178249CD090C}" type="datetime3">
              <a:rPr lang="en-US" smtClean="0"/>
              <a:pPr/>
              <a:t>10 February 2013</a:t>
            </a:fld>
            <a:endParaRPr lang="en-US" smtClean="0"/>
          </a:p>
        </p:txBody>
      </p:sp>
      <p:sp>
        <p:nvSpPr>
          <p:cNvPr id="26634" name="Slide Number Placeholder 9"/>
          <p:cNvSpPr>
            <a:spLocks noGrp="1"/>
          </p:cNvSpPr>
          <p:nvPr>
            <p:ph type="sldNum" sz="quarter" idx="12"/>
          </p:nvPr>
        </p:nvSpPr>
        <p:spPr>
          <a:noFill/>
        </p:spPr>
        <p:txBody>
          <a:bodyPr/>
          <a:lstStyle/>
          <a:p>
            <a:fld id="{E0BE91A6-47DC-470B-A8D8-14DD6DFC1D22}" type="slidenum">
              <a:rPr lang="en-US" smtClean="0"/>
              <a:pPr/>
              <a:t>28</a:t>
            </a:fld>
            <a:endParaRPr lang="en-US" smtClean="0"/>
          </a:p>
        </p:txBody>
      </p:sp>
      <p:sp>
        <p:nvSpPr>
          <p:cNvPr id="26635" name="Footer Placeholder 10"/>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708"/>
                                        </p:tgtEl>
                                        <p:attrNameLst>
                                          <p:attrName>style.visibility</p:attrName>
                                        </p:attrNameLst>
                                      </p:cBhvr>
                                      <p:to>
                                        <p:strVal val="visible"/>
                                      </p:to>
                                    </p:set>
                                    <p:animEffect transition="in" filter="wipe(up)">
                                      <p:cBhvr>
                                        <p:cTn id="7" dur="500"/>
                                        <p:tgtEl>
                                          <p:spTgt spid="2970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9712"/>
                                        </p:tgtEl>
                                        <p:attrNameLst>
                                          <p:attrName>style.visibility</p:attrName>
                                        </p:attrNameLst>
                                      </p:cBhvr>
                                      <p:to>
                                        <p:strVal val="visible"/>
                                      </p:to>
                                    </p:set>
                                    <p:animEffect transition="in" filter="slide(fromBottom)">
                                      <p:cBhvr>
                                        <p:cTn id="12" dur="500"/>
                                        <p:tgtEl>
                                          <p:spTgt spid="29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8763" y="838200"/>
            <a:ext cx="8885237" cy="1155700"/>
          </a:xfrm>
        </p:spPr>
        <p:txBody>
          <a:bodyPr/>
          <a:lstStyle/>
          <a:p>
            <a:pPr eaLnBrk="1" hangingPunct="1"/>
            <a:r>
              <a:rPr lang="en-US" smtClean="0"/>
              <a:t>Lung Cancer:</a:t>
            </a:r>
            <a:br>
              <a:rPr lang="en-US" smtClean="0"/>
            </a:br>
            <a:r>
              <a:rPr lang="en-US" sz="2600" smtClean="0"/>
              <a:t>The uncontrolled growth of abnormal cells in one or both lungs</a:t>
            </a:r>
            <a:endParaRPr lang="en-US" sz="2600" u="sng" smtClean="0"/>
          </a:p>
        </p:txBody>
      </p:sp>
      <p:pic>
        <p:nvPicPr>
          <p:cNvPr id="27651" name="Picture 4" descr="cancer[1]"/>
          <p:cNvPicPr>
            <a:picLocks noGrp="1" noChangeAspect="1" noChangeArrowheads="1"/>
          </p:cNvPicPr>
          <p:nvPr>
            <p:ph sz="half" idx="1"/>
          </p:nvPr>
        </p:nvPicPr>
        <p:blipFill>
          <a:blip r:embed="rId4" cstate="print"/>
          <a:srcRect/>
          <a:stretch>
            <a:fillRect/>
          </a:stretch>
        </p:blipFill>
        <p:spPr>
          <a:xfrm>
            <a:off x="6781800" y="2209800"/>
            <a:ext cx="2117725" cy="3657600"/>
          </a:xfrm>
          <a:noFill/>
        </p:spPr>
      </p:pic>
      <p:pic>
        <p:nvPicPr>
          <p:cNvPr id="52233" name="Picture 9" descr="cig with lung cancer"/>
          <p:cNvPicPr>
            <a:picLocks noChangeAspect="1" noChangeArrowheads="1"/>
          </p:cNvPicPr>
          <p:nvPr/>
        </p:nvPicPr>
        <p:blipFill>
          <a:blip r:embed="rId5"/>
          <a:srcRect/>
          <a:stretch>
            <a:fillRect/>
          </a:stretch>
        </p:blipFill>
        <p:spPr bwMode="auto">
          <a:xfrm>
            <a:off x="3200400" y="2286000"/>
            <a:ext cx="3124200" cy="2286000"/>
          </a:xfrm>
          <a:prstGeom prst="rect">
            <a:avLst/>
          </a:prstGeom>
          <a:noFill/>
          <a:ln w="9525">
            <a:noFill/>
            <a:miter lim="800000"/>
            <a:headEnd/>
            <a:tailEnd/>
          </a:ln>
        </p:spPr>
      </p:pic>
      <p:pic>
        <p:nvPicPr>
          <p:cNvPr id="52234" name="Picture 10" descr="Pcdv0306"/>
          <p:cNvPicPr>
            <a:picLocks noChangeAspect="1" noChangeArrowheads="1"/>
          </p:cNvPicPr>
          <p:nvPr/>
        </p:nvPicPr>
        <p:blipFill>
          <a:blip r:embed="rId6" cstate="print"/>
          <a:srcRect/>
          <a:stretch>
            <a:fillRect/>
          </a:stretch>
        </p:blipFill>
        <p:spPr bwMode="auto">
          <a:xfrm>
            <a:off x="228600" y="2362200"/>
            <a:ext cx="2533650" cy="3352800"/>
          </a:xfrm>
          <a:prstGeom prst="rect">
            <a:avLst/>
          </a:prstGeom>
          <a:noFill/>
          <a:ln w="9525">
            <a:noFill/>
            <a:miter lim="800000"/>
            <a:headEnd/>
            <a:tailEnd/>
          </a:ln>
        </p:spPr>
      </p:pic>
      <p:sp>
        <p:nvSpPr>
          <p:cNvPr id="14342" name="Text Box 13"/>
          <p:cNvSpPr txBox="1">
            <a:spLocks noChangeArrowheads="1"/>
          </p:cNvSpPr>
          <p:nvPr/>
        </p:nvSpPr>
        <p:spPr bwMode="auto">
          <a:xfrm>
            <a:off x="2895600" y="4572000"/>
            <a:ext cx="3657600" cy="1384300"/>
          </a:xfrm>
          <a:prstGeom prst="rect">
            <a:avLst/>
          </a:prstGeom>
          <a:noFill/>
          <a:ln w="12700" cap="sq">
            <a:noFill/>
            <a:miter lim="800000"/>
            <a:headEnd type="none" w="sm" len="sm"/>
            <a:tailEnd type="none" w="sm" len="sm"/>
          </a:ln>
        </p:spPr>
        <p:txBody>
          <a:bodyPr>
            <a:spAutoFit/>
          </a:bodyPr>
          <a:lstStyle/>
          <a:p>
            <a:pPr algn="ctr">
              <a:spcBef>
                <a:spcPct val="50000"/>
              </a:spcBef>
              <a:defRPr/>
            </a:pPr>
            <a:r>
              <a:rPr lang="en-US" sz="2800" i="0" u="none" dirty="0">
                <a:latin typeface="+mj-lt"/>
              </a:rPr>
              <a:t>Lung cancer kills more people than any other type of cancer</a:t>
            </a:r>
          </a:p>
        </p:txBody>
      </p:sp>
      <p:sp>
        <p:nvSpPr>
          <p:cNvPr id="27655" name="Date Placeholder 6"/>
          <p:cNvSpPr>
            <a:spLocks noGrp="1"/>
          </p:cNvSpPr>
          <p:nvPr>
            <p:ph type="dt" sz="quarter" idx="10"/>
          </p:nvPr>
        </p:nvSpPr>
        <p:spPr>
          <a:noFill/>
        </p:spPr>
        <p:txBody>
          <a:bodyPr/>
          <a:lstStyle/>
          <a:p>
            <a:fld id="{E8F85701-AE6D-440A-8DDB-79836BA15BAE}" type="datetime3">
              <a:rPr lang="en-US" smtClean="0"/>
              <a:pPr/>
              <a:t>10 February 2013</a:t>
            </a:fld>
            <a:endParaRPr lang="en-US" smtClean="0"/>
          </a:p>
        </p:txBody>
      </p:sp>
      <p:sp>
        <p:nvSpPr>
          <p:cNvPr id="27656" name="Slide Number Placeholder 7"/>
          <p:cNvSpPr>
            <a:spLocks noGrp="1"/>
          </p:cNvSpPr>
          <p:nvPr>
            <p:ph type="sldNum" sz="quarter" idx="12"/>
          </p:nvPr>
        </p:nvSpPr>
        <p:spPr>
          <a:noFill/>
        </p:spPr>
        <p:txBody>
          <a:bodyPr/>
          <a:lstStyle/>
          <a:p>
            <a:fld id="{85E697BB-8DE1-4D10-B8D5-3953FAE4A4B8}" type="slidenum">
              <a:rPr lang="en-US" smtClean="0"/>
              <a:pPr/>
              <a:t>29</a:t>
            </a:fld>
            <a:endParaRPr lang="en-US" smtClean="0"/>
          </a:p>
        </p:txBody>
      </p:sp>
      <p:sp>
        <p:nvSpPr>
          <p:cNvPr id="27657" name="Footer Placeholder 8"/>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2233"/>
                                        </p:tgtEl>
                                        <p:attrNameLst>
                                          <p:attrName>style.visibility</p:attrName>
                                        </p:attrNameLst>
                                      </p:cBhvr>
                                      <p:to>
                                        <p:strVal val="visible"/>
                                      </p:to>
                                    </p:set>
                                    <p:animEffect transition="in" filter="wipe(up)">
                                      <p:cBhvr>
                                        <p:cTn id="7" dur="500"/>
                                        <p:tgtEl>
                                          <p:spTgt spid="52233"/>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234"/>
                                        </p:tgtEl>
                                        <p:attrNameLst>
                                          <p:attrName>style.visibility</p:attrName>
                                        </p:attrNameLst>
                                      </p:cBhvr>
                                      <p:to>
                                        <p:strVal val="visible"/>
                                      </p:to>
                                    </p:set>
                                    <p:anim calcmode="lin" valueType="num">
                                      <p:cBhvr additive="base">
                                        <p:cTn id="12" dur="500" fill="hold"/>
                                        <p:tgtEl>
                                          <p:spTgt spid="52234"/>
                                        </p:tgtEl>
                                        <p:attrNameLst>
                                          <p:attrName>ppt_x</p:attrName>
                                        </p:attrNameLst>
                                      </p:cBhvr>
                                      <p:tavLst>
                                        <p:tav tm="0">
                                          <p:val>
                                            <p:strVal val="#ppt_x"/>
                                          </p:val>
                                        </p:tav>
                                        <p:tav tm="100000">
                                          <p:val>
                                            <p:strVal val="#ppt_x"/>
                                          </p:val>
                                        </p:tav>
                                      </p:tavLst>
                                    </p:anim>
                                    <p:anim calcmode="lin" valueType="num">
                                      <p:cBhvr additive="base">
                                        <p:cTn id="13"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sz="quarter"/>
          </p:nvPr>
        </p:nvSpPr>
        <p:spPr>
          <a:ln w="9525">
            <a:headEnd/>
            <a:tailEnd/>
          </a:ln>
        </p:spPr>
        <p:txBody>
          <a:bodyPr/>
          <a:lstStyle/>
          <a:p>
            <a:r>
              <a:rPr lang="en-US" smtClean="0">
                <a:solidFill>
                  <a:srgbClr val="FFFF00"/>
                </a:solidFill>
              </a:rPr>
              <a:t>Magnitude of the Problem</a:t>
            </a:r>
          </a:p>
        </p:txBody>
      </p:sp>
      <p:sp>
        <p:nvSpPr>
          <p:cNvPr id="6147" name="Subtitle 2"/>
          <p:cNvSpPr>
            <a:spLocks noGrp="1"/>
          </p:cNvSpPr>
          <p:nvPr>
            <p:ph type="subTitle" sz="quarter" idx="1"/>
          </p:nvPr>
        </p:nvSpPr>
        <p:spPr>
          <a:xfrm>
            <a:off x="1371600" y="5029200"/>
            <a:ext cx="6400800" cy="990600"/>
          </a:xfrm>
          <a:ln w="9525">
            <a:headEnd/>
            <a:tailEnd/>
          </a:ln>
        </p:spPr>
        <p:txBody>
          <a:bodyPr/>
          <a:lstStyle/>
          <a:p>
            <a:endParaRPr lang="en-US" sz="2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
          <p:cNvSpPr>
            <a:spLocks noGrp="1" noChangeArrowheads="1"/>
          </p:cNvSpPr>
          <p:nvPr>
            <p:ph type="title"/>
          </p:nvPr>
        </p:nvSpPr>
        <p:spPr>
          <a:xfrm>
            <a:off x="0" y="457200"/>
            <a:ext cx="9020175" cy="1625600"/>
          </a:xfrm>
        </p:spPr>
        <p:txBody>
          <a:bodyPr/>
          <a:lstStyle/>
          <a:p>
            <a:pPr eaLnBrk="1" hangingPunct="1"/>
            <a:r>
              <a:rPr lang="en-US" sz="4000" smtClean="0"/>
              <a:t>Arteriosclerosis &amp; Atherosclerosis: </a:t>
            </a:r>
            <a:br>
              <a:rPr lang="en-US" sz="4000" smtClean="0"/>
            </a:br>
            <a:endParaRPr lang="en-US" sz="1600" smtClean="0">
              <a:latin typeface="Tempus Sans ITC" pitchFamily="82" charset="0"/>
            </a:endParaRPr>
          </a:p>
        </p:txBody>
      </p:sp>
      <p:pic>
        <p:nvPicPr>
          <p:cNvPr id="28675" name="Picture 4" descr="artery[1]"/>
          <p:cNvPicPr>
            <a:picLocks noGrp="1" noChangeAspect="1" noChangeArrowheads="1"/>
          </p:cNvPicPr>
          <p:nvPr>
            <p:ph sz="half" idx="1"/>
          </p:nvPr>
        </p:nvPicPr>
        <p:blipFill>
          <a:blip r:embed="rId3" cstate="print"/>
          <a:srcRect/>
          <a:stretch>
            <a:fillRect/>
          </a:stretch>
        </p:blipFill>
        <p:spPr>
          <a:xfrm>
            <a:off x="5867400" y="1752600"/>
            <a:ext cx="1936750" cy="2401888"/>
          </a:xfrm>
          <a:noFill/>
        </p:spPr>
      </p:pic>
      <p:pic>
        <p:nvPicPr>
          <p:cNvPr id="28676" name="Picture 7" descr="artery[1]"/>
          <p:cNvPicPr>
            <a:picLocks noGrp="1" noChangeAspect="1" noChangeArrowheads="1"/>
          </p:cNvPicPr>
          <p:nvPr>
            <p:ph sz="quarter" idx="2"/>
          </p:nvPr>
        </p:nvPicPr>
        <p:blipFill>
          <a:blip r:embed="rId4"/>
          <a:srcRect/>
          <a:stretch>
            <a:fillRect/>
          </a:stretch>
        </p:blipFill>
        <p:spPr>
          <a:xfrm>
            <a:off x="5334000" y="4419600"/>
            <a:ext cx="3048000" cy="1066800"/>
          </a:xfrm>
          <a:noFill/>
        </p:spPr>
      </p:pic>
      <p:pic>
        <p:nvPicPr>
          <p:cNvPr id="28677" name="Picture 15" descr="artery[1]"/>
          <p:cNvPicPr>
            <a:picLocks noGrp="1" noChangeAspect="1" noChangeArrowheads="1"/>
          </p:cNvPicPr>
          <p:nvPr>
            <p:ph sz="quarter" idx="3"/>
          </p:nvPr>
        </p:nvPicPr>
        <p:blipFill>
          <a:blip r:embed="rId5"/>
          <a:srcRect/>
          <a:stretch>
            <a:fillRect/>
          </a:stretch>
        </p:blipFill>
        <p:spPr>
          <a:xfrm>
            <a:off x="762000" y="4343400"/>
            <a:ext cx="3200400" cy="1143000"/>
          </a:xfrm>
        </p:spPr>
      </p:pic>
      <p:pic>
        <p:nvPicPr>
          <p:cNvPr id="25618" name="Picture 18" descr="clogged"/>
          <p:cNvPicPr>
            <a:picLocks noChangeAspect="1" noChangeArrowheads="1"/>
          </p:cNvPicPr>
          <p:nvPr/>
        </p:nvPicPr>
        <p:blipFill>
          <a:blip r:embed="rId6"/>
          <a:srcRect/>
          <a:stretch>
            <a:fillRect/>
          </a:stretch>
        </p:blipFill>
        <p:spPr bwMode="auto">
          <a:xfrm>
            <a:off x="1143000" y="1676400"/>
            <a:ext cx="2590800" cy="2444750"/>
          </a:xfrm>
          <a:prstGeom prst="rect">
            <a:avLst/>
          </a:prstGeom>
          <a:noFill/>
          <a:ln w="9525">
            <a:noFill/>
            <a:miter lim="800000"/>
            <a:headEnd/>
            <a:tailEnd/>
          </a:ln>
        </p:spPr>
      </p:pic>
      <p:sp>
        <p:nvSpPr>
          <p:cNvPr id="9223" name="Text Box 19"/>
          <p:cNvSpPr txBox="1">
            <a:spLocks noChangeArrowheads="1"/>
          </p:cNvSpPr>
          <p:nvPr/>
        </p:nvSpPr>
        <p:spPr bwMode="auto">
          <a:xfrm>
            <a:off x="1219200" y="5562600"/>
            <a:ext cx="2286000" cy="461963"/>
          </a:xfrm>
          <a:prstGeom prst="rect">
            <a:avLst/>
          </a:prstGeom>
          <a:noFill/>
          <a:ln w="12700" cap="sq">
            <a:noFill/>
            <a:miter lim="800000"/>
            <a:headEnd type="none" w="sm" len="sm"/>
            <a:tailEnd type="none" w="sm" len="sm"/>
          </a:ln>
        </p:spPr>
        <p:txBody>
          <a:bodyPr>
            <a:spAutoFit/>
          </a:bodyPr>
          <a:lstStyle/>
          <a:p>
            <a:pPr>
              <a:spcBef>
                <a:spcPct val="50000"/>
              </a:spcBef>
              <a:defRPr/>
            </a:pPr>
            <a:r>
              <a:rPr lang="en-US" sz="2400" i="0" u="none" dirty="0">
                <a:latin typeface="+mj-lt"/>
              </a:rPr>
              <a:t>Healthy artery</a:t>
            </a:r>
          </a:p>
        </p:txBody>
      </p:sp>
      <p:sp>
        <p:nvSpPr>
          <p:cNvPr id="9224" name="Text Box 20"/>
          <p:cNvSpPr txBox="1">
            <a:spLocks noChangeArrowheads="1"/>
          </p:cNvSpPr>
          <p:nvPr/>
        </p:nvSpPr>
        <p:spPr bwMode="auto">
          <a:xfrm>
            <a:off x="5715000" y="5562600"/>
            <a:ext cx="2209800" cy="461963"/>
          </a:xfrm>
          <a:prstGeom prst="rect">
            <a:avLst/>
          </a:prstGeom>
          <a:noFill/>
          <a:ln w="12700" cap="sq">
            <a:noFill/>
            <a:miter lim="800000"/>
            <a:headEnd type="none" w="sm" len="sm"/>
            <a:tailEnd type="none" w="sm" len="sm"/>
          </a:ln>
        </p:spPr>
        <p:txBody>
          <a:bodyPr>
            <a:spAutoFit/>
          </a:bodyPr>
          <a:lstStyle/>
          <a:p>
            <a:pPr>
              <a:spcBef>
                <a:spcPct val="50000"/>
              </a:spcBef>
              <a:defRPr/>
            </a:pPr>
            <a:r>
              <a:rPr lang="en-US" sz="2400" i="0" u="none" dirty="0">
                <a:latin typeface="+mj-lt"/>
              </a:rPr>
              <a:t>Damaged artery</a:t>
            </a:r>
          </a:p>
        </p:txBody>
      </p:sp>
      <p:sp>
        <p:nvSpPr>
          <p:cNvPr id="28681" name="Date Placeholder 8"/>
          <p:cNvSpPr>
            <a:spLocks noGrp="1"/>
          </p:cNvSpPr>
          <p:nvPr>
            <p:ph type="dt" sz="quarter" idx="10"/>
          </p:nvPr>
        </p:nvSpPr>
        <p:spPr>
          <a:noFill/>
        </p:spPr>
        <p:txBody>
          <a:bodyPr/>
          <a:lstStyle/>
          <a:p>
            <a:fld id="{5BDDECBC-ABFC-4D98-830E-AC77951DF47F}" type="datetime3">
              <a:rPr lang="en-US" smtClean="0"/>
              <a:pPr/>
              <a:t>10 February 2013</a:t>
            </a:fld>
            <a:endParaRPr lang="en-US" smtClean="0"/>
          </a:p>
        </p:txBody>
      </p:sp>
      <p:sp>
        <p:nvSpPr>
          <p:cNvPr id="28682" name="Slide Number Placeholder 9"/>
          <p:cNvSpPr>
            <a:spLocks noGrp="1"/>
          </p:cNvSpPr>
          <p:nvPr>
            <p:ph type="sldNum" sz="quarter" idx="12"/>
          </p:nvPr>
        </p:nvSpPr>
        <p:spPr>
          <a:noFill/>
        </p:spPr>
        <p:txBody>
          <a:bodyPr/>
          <a:lstStyle/>
          <a:p>
            <a:fld id="{B260F52F-4EC9-4DD0-9550-9CF81E1628E3}" type="slidenum">
              <a:rPr lang="en-US" smtClean="0"/>
              <a:pPr/>
              <a:t>30</a:t>
            </a:fld>
            <a:endParaRPr lang="en-US" smtClean="0"/>
          </a:p>
        </p:txBody>
      </p:sp>
      <p:sp>
        <p:nvSpPr>
          <p:cNvPr id="28683" name="Footer Placeholder 10"/>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618"/>
                                        </p:tgtEl>
                                        <p:attrNameLst>
                                          <p:attrName>style.visibility</p:attrName>
                                        </p:attrNameLst>
                                      </p:cBhvr>
                                      <p:to>
                                        <p:strVal val="visible"/>
                                      </p:to>
                                    </p:set>
                                    <p:animEffect transition="in" filter="dissolve">
                                      <p:cBhvr>
                                        <p:cTn id="7" dur="500"/>
                                        <p:tgtEl>
                                          <p:spTgt spid="2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8763" y="457200"/>
            <a:ext cx="8885237" cy="1155700"/>
          </a:xfrm>
        </p:spPr>
        <p:txBody>
          <a:bodyPr/>
          <a:lstStyle/>
          <a:p>
            <a:pPr eaLnBrk="1" hangingPunct="1"/>
            <a:r>
              <a:rPr lang="en-US" smtClean="0"/>
              <a:t>Peripheral Vascular Disease </a:t>
            </a:r>
          </a:p>
        </p:txBody>
      </p:sp>
      <p:pic>
        <p:nvPicPr>
          <p:cNvPr id="29699" name="Picture 4" descr="artery[1]"/>
          <p:cNvPicPr>
            <a:picLocks noGrp="1" noChangeAspect="1" noChangeArrowheads="1"/>
          </p:cNvPicPr>
          <p:nvPr>
            <p:ph idx="1"/>
          </p:nvPr>
        </p:nvPicPr>
        <p:blipFill>
          <a:blip r:embed="rId4"/>
          <a:srcRect/>
          <a:stretch>
            <a:fillRect/>
          </a:stretch>
        </p:blipFill>
        <p:spPr>
          <a:xfrm>
            <a:off x="6858000" y="2209800"/>
            <a:ext cx="1835150" cy="2667000"/>
          </a:xfrm>
          <a:noFill/>
        </p:spPr>
      </p:pic>
      <p:pic>
        <p:nvPicPr>
          <p:cNvPr id="57350" name="Picture 6" descr="brazil_necrose"/>
          <p:cNvPicPr>
            <a:picLocks noChangeAspect="1" noChangeArrowheads="1"/>
          </p:cNvPicPr>
          <p:nvPr/>
        </p:nvPicPr>
        <p:blipFill>
          <a:blip r:embed="rId5"/>
          <a:srcRect/>
          <a:stretch>
            <a:fillRect/>
          </a:stretch>
        </p:blipFill>
        <p:spPr bwMode="auto">
          <a:xfrm>
            <a:off x="762000" y="2133600"/>
            <a:ext cx="1812925" cy="2667000"/>
          </a:xfrm>
          <a:prstGeom prst="rect">
            <a:avLst/>
          </a:prstGeom>
          <a:noFill/>
          <a:ln w="9525">
            <a:noFill/>
            <a:miter lim="800000"/>
            <a:headEnd/>
            <a:tailEnd/>
          </a:ln>
        </p:spPr>
      </p:pic>
      <p:pic>
        <p:nvPicPr>
          <p:cNvPr id="57351" name="Picture 7" descr="brazil_amputation"/>
          <p:cNvPicPr>
            <a:picLocks noChangeAspect="1" noChangeArrowheads="1"/>
          </p:cNvPicPr>
          <p:nvPr/>
        </p:nvPicPr>
        <p:blipFill>
          <a:blip r:embed="rId6"/>
          <a:srcRect/>
          <a:stretch>
            <a:fillRect/>
          </a:stretch>
        </p:blipFill>
        <p:spPr bwMode="auto">
          <a:xfrm>
            <a:off x="3048000" y="1676400"/>
            <a:ext cx="3173413" cy="3733800"/>
          </a:xfrm>
          <a:prstGeom prst="rect">
            <a:avLst/>
          </a:prstGeom>
          <a:noFill/>
          <a:ln w="9525">
            <a:noFill/>
            <a:miter lim="800000"/>
            <a:headEnd/>
            <a:tailEnd/>
          </a:ln>
        </p:spPr>
      </p:pic>
      <p:sp>
        <p:nvSpPr>
          <p:cNvPr id="29702" name="Date Placeholder 6"/>
          <p:cNvSpPr>
            <a:spLocks noGrp="1"/>
          </p:cNvSpPr>
          <p:nvPr>
            <p:ph type="dt" sz="quarter" idx="10"/>
          </p:nvPr>
        </p:nvSpPr>
        <p:spPr>
          <a:noFill/>
        </p:spPr>
        <p:txBody>
          <a:bodyPr/>
          <a:lstStyle/>
          <a:p>
            <a:fld id="{97F6CB78-6E37-4676-8793-D5E50D6E8279}" type="datetime3">
              <a:rPr lang="en-US" smtClean="0"/>
              <a:pPr/>
              <a:t>10 February 2013</a:t>
            </a:fld>
            <a:endParaRPr lang="en-US" smtClean="0"/>
          </a:p>
        </p:txBody>
      </p:sp>
      <p:sp>
        <p:nvSpPr>
          <p:cNvPr id="29703" name="Slide Number Placeholder 7"/>
          <p:cNvSpPr>
            <a:spLocks noGrp="1"/>
          </p:cNvSpPr>
          <p:nvPr>
            <p:ph type="sldNum" sz="quarter" idx="12"/>
          </p:nvPr>
        </p:nvSpPr>
        <p:spPr>
          <a:noFill/>
        </p:spPr>
        <p:txBody>
          <a:bodyPr/>
          <a:lstStyle/>
          <a:p>
            <a:fld id="{CF9806C8-0398-4AA5-94CC-F0507856E92C}" type="slidenum">
              <a:rPr lang="en-US" smtClean="0"/>
              <a:pPr/>
              <a:t>31</a:t>
            </a:fld>
            <a:endParaRPr lang="en-US" smtClean="0"/>
          </a:p>
        </p:txBody>
      </p:sp>
      <p:sp>
        <p:nvSpPr>
          <p:cNvPr id="29704" name="Footer Placeholder 8"/>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51"/>
                                        </p:tgtEl>
                                        <p:attrNameLst>
                                          <p:attrName>style.visibility</p:attrName>
                                        </p:attrNameLst>
                                      </p:cBhvr>
                                      <p:to>
                                        <p:strVal val="visible"/>
                                      </p:to>
                                    </p:set>
                                    <p:anim calcmode="lin" valueType="num">
                                      <p:cBhvr additive="base">
                                        <p:cTn id="7" dur="500" fill="hold"/>
                                        <p:tgtEl>
                                          <p:spTgt spid="57351"/>
                                        </p:tgtEl>
                                        <p:attrNameLst>
                                          <p:attrName>ppt_x</p:attrName>
                                        </p:attrNameLst>
                                      </p:cBhvr>
                                      <p:tavLst>
                                        <p:tav tm="0">
                                          <p:val>
                                            <p:strVal val="#ppt_x"/>
                                          </p:val>
                                        </p:tav>
                                        <p:tav tm="100000">
                                          <p:val>
                                            <p:strVal val="#ppt_x"/>
                                          </p:val>
                                        </p:tav>
                                      </p:tavLst>
                                    </p:anim>
                                    <p:anim calcmode="lin" valueType="num">
                                      <p:cBhvr additive="base">
                                        <p:cTn id="8" dur="500" fill="hold"/>
                                        <p:tgtEl>
                                          <p:spTgt spid="573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50"/>
                                        </p:tgtEl>
                                        <p:attrNameLst>
                                          <p:attrName>style.visibility</p:attrName>
                                        </p:attrNameLst>
                                      </p:cBhvr>
                                      <p:to>
                                        <p:strVal val="visible"/>
                                      </p:to>
                                    </p:set>
                                    <p:anim calcmode="lin" valueType="num">
                                      <p:cBhvr additive="base">
                                        <p:cTn id="13" dur="500" fill="hold"/>
                                        <p:tgtEl>
                                          <p:spTgt spid="57350"/>
                                        </p:tgtEl>
                                        <p:attrNameLst>
                                          <p:attrName>ppt_x</p:attrName>
                                        </p:attrNameLst>
                                      </p:cBhvr>
                                      <p:tavLst>
                                        <p:tav tm="0">
                                          <p:val>
                                            <p:strVal val="#ppt_x"/>
                                          </p:val>
                                        </p:tav>
                                        <p:tav tm="100000">
                                          <p:val>
                                            <p:strVal val="#ppt_x"/>
                                          </p:val>
                                        </p:tav>
                                      </p:tavLst>
                                    </p:anim>
                                    <p:anim calcmode="lin" valueType="num">
                                      <p:cBhvr additive="base">
                                        <p:cTn id="14" dur="500" fill="hold"/>
                                        <p:tgtEl>
                                          <p:spTgt spid="573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8763" y="838200"/>
            <a:ext cx="8885237" cy="1066800"/>
          </a:xfrm>
        </p:spPr>
        <p:txBody>
          <a:bodyPr/>
          <a:lstStyle/>
          <a:p>
            <a:pPr eaLnBrk="1" hangingPunct="1"/>
            <a:r>
              <a:rPr lang="en-US" sz="4000" smtClean="0"/>
              <a:t>Heart Attack: </a:t>
            </a:r>
            <a:br>
              <a:rPr lang="en-US" sz="4000" smtClean="0"/>
            </a:br>
            <a:endParaRPr lang="en-US" sz="1800" smtClean="0">
              <a:solidFill>
                <a:schemeClr val="tx1"/>
              </a:solidFill>
              <a:latin typeface="Tempus Sans ITC" pitchFamily="82" charset="0"/>
            </a:endParaRPr>
          </a:p>
        </p:txBody>
      </p:sp>
      <p:pic>
        <p:nvPicPr>
          <p:cNvPr id="30723" name="Picture 4" descr="artery[1]"/>
          <p:cNvPicPr>
            <a:picLocks noGrp="1" noChangeAspect="1" noChangeArrowheads="1"/>
          </p:cNvPicPr>
          <p:nvPr>
            <p:ph idx="1"/>
          </p:nvPr>
        </p:nvPicPr>
        <p:blipFill>
          <a:blip r:embed="rId3"/>
          <a:srcRect/>
          <a:stretch>
            <a:fillRect/>
          </a:stretch>
        </p:blipFill>
        <p:spPr>
          <a:xfrm>
            <a:off x="609600" y="1905000"/>
            <a:ext cx="3886200" cy="3057525"/>
          </a:xfrm>
          <a:noFill/>
        </p:spPr>
      </p:pic>
      <p:sp>
        <p:nvSpPr>
          <p:cNvPr id="30724" name="Text Box 6"/>
          <p:cNvSpPr txBox="1">
            <a:spLocks noChangeArrowheads="1"/>
          </p:cNvSpPr>
          <p:nvPr/>
        </p:nvSpPr>
        <p:spPr bwMode="auto">
          <a:xfrm>
            <a:off x="609600" y="5915025"/>
            <a:ext cx="4572000" cy="304800"/>
          </a:xfrm>
          <a:prstGeom prst="rect">
            <a:avLst/>
          </a:prstGeom>
          <a:noFill/>
          <a:ln w="12700" cap="sq">
            <a:noFill/>
            <a:miter lim="800000"/>
            <a:headEnd type="none" w="sm" len="sm"/>
            <a:tailEnd type="none" w="sm" len="sm"/>
          </a:ln>
        </p:spPr>
        <p:txBody>
          <a:bodyPr>
            <a:spAutoFit/>
          </a:bodyPr>
          <a:lstStyle/>
          <a:p>
            <a:pPr>
              <a:spcBef>
                <a:spcPct val="50000"/>
              </a:spcBef>
            </a:pPr>
            <a:endParaRPr lang="en-US" sz="1400" u="none">
              <a:latin typeface="Tempus Sans ITC" pitchFamily="82" charset="0"/>
            </a:endParaRPr>
          </a:p>
        </p:txBody>
      </p:sp>
      <p:sp>
        <p:nvSpPr>
          <p:cNvPr id="30725" name="Text Box 10"/>
          <p:cNvSpPr txBox="1">
            <a:spLocks noChangeArrowheads="1"/>
          </p:cNvSpPr>
          <p:nvPr/>
        </p:nvSpPr>
        <p:spPr bwMode="auto">
          <a:xfrm>
            <a:off x="4724400" y="4343400"/>
            <a:ext cx="4191000" cy="1384300"/>
          </a:xfrm>
          <a:prstGeom prst="rect">
            <a:avLst/>
          </a:prstGeom>
          <a:noFill/>
          <a:ln w="12700" cap="sq">
            <a:noFill/>
            <a:miter lim="800000"/>
            <a:headEnd type="none" w="sm" len="sm"/>
            <a:tailEnd type="none" w="sm" len="sm"/>
          </a:ln>
        </p:spPr>
        <p:txBody>
          <a:bodyPr>
            <a:spAutoFit/>
          </a:bodyPr>
          <a:lstStyle/>
          <a:p>
            <a:pPr algn="ctr">
              <a:spcBef>
                <a:spcPct val="50000"/>
              </a:spcBef>
            </a:pPr>
            <a:r>
              <a:rPr lang="en-US" sz="2800" i="0" u="none"/>
              <a:t>Quitting smoking rapidly reduces the risk of coronary heart disease</a:t>
            </a:r>
          </a:p>
        </p:txBody>
      </p:sp>
      <p:sp>
        <p:nvSpPr>
          <p:cNvPr id="30726" name="Text Box 11"/>
          <p:cNvSpPr txBox="1">
            <a:spLocks noChangeArrowheads="1"/>
          </p:cNvSpPr>
          <p:nvPr/>
        </p:nvSpPr>
        <p:spPr bwMode="auto">
          <a:xfrm>
            <a:off x="533400" y="1371600"/>
            <a:ext cx="8610600" cy="701675"/>
          </a:xfrm>
          <a:prstGeom prst="rect">
            <a:avLst/>
          </a:prstGeom>
          <a:noFill/>
          <a:ln w="12700" cap="sq">
            <a:noFill/>
            <a:miter lim="800000"/>
            <a:headEnd type="none" w="sm" len="sm"/>
            <a:tailEnd type="none" w="sm" len="sm"/>
          </a:ln>
        </p:spPr>
        <p:txBody>
          <a:bodyPr>
            <a:spAutoFit/>
          </a:bodyPr>
          <a:lstStyle/>
          <a:p>
            <a:pPr>
              <a:spcBef>
                <a:spcPct val="50000"/>
              </a:spcBef>
            </a:pPr>
            <a:endParaRPr lang="en-US"/>
          </a:p>
        </p:txBody>
      </p:sp>
      <p:sp>
        <p:nvSpPr>
          <p:cNvPr id="10247" name="Text Box 13"/>
          <p:cNvSpPr txBox="1">
            <a:spLocks noChangeArrowheads="1"/>
          </p:cNvSpPr>
          <p:nvPr/>
        </p:nvSpPr>
        <p:spPr bwMode="auto">
          <a:xfrm>
            <a:off x="609600" y="5105400"/>
            <a:ext cx="4191000" cy="892175"/>
          </a:xfrm>
          <a:prstGeom prst="rect">
            <a:avLst/>
          </a:prstGeom>
          <a:noFill/>
          <a:ln w="12700" cap="sq">
            <a:noFill/>
            <a:miter lim="800000"/>
            <a:headEnd type="none" w="sm" len="sm"/>
            <a:tailEnd type="none" w="sm" len="sm"/>
          </a:ln>
        </p:spPr>
        <p:txBody>
          <a:bodyPr>
            <a:spAutoFit/>
          </a:bodyPr>
          <a:lstStyle/>
          <a:p>
            <a:pPr>
              <a:spcBef>
                <a:spcPct val="50000"/>
              </a:spcBef>
              <a:defRPr/>
            </a:pPr>
            <a:r>
              <a:rPr lang="en-US" sz="2800" i="0" u="none" dirty="0">
                <a:latin typeface="+mj-lt"/>
              </a:rPr>
              <a:t>Torn heart wall: R</a:t>
            </a:r>
            <a:r>
              <a:rPr lang="en-US" sz="2400" i="0" u="none" dirty="0">
                <a:latin typeface="+mj-lt"/>
              </a:rPr>
              <a:t>esult of over-worked heart muscle</a:t>
            </a:r>
          </a:p>
        </p:txBody>
      </p:sp>
      <p:sp>
        <p:nvSpPr>
          <p:cNvPr id="10248" name="Rectangle 16"/>
          <p:cNvSpPr>
            <a:spLocks noChangeArrowheads="1"/>
          </p:cNvSpPr>
          <p:nvPr/>
        </p:nvSpPr>
        <p:spPr bwMode="auto">
          <a:xfrm>
            <a:off x="4724400" y="2590800"/>
            <a:ext cx="4038600" cy="1338263"/>
          </a:xfrm>
          <a:prstGeom prst="rect">
            <a:avLst/>
          </a:prstGeom>
          <a:noFill/>
          <a:ln w="25400" cap="rnd">
            <a:solidFill>
              <a:schemeClr val="tx1"/>
            </a:solidFill>
            <a:prstDash val="sysDot"/>
            <a:miter lim="800000"/>
            <a:headEnd type="none" w="sm" len="sm"/>
            <a:tailEnd type="none" w="sm" len="sm"/>
          </a:ln>
        </p:spPr>
        <p:txBody>
          <a:bodyPr>
            <a:spAutoFit/>
          </a:bodyPr>
          <a:lstStyle/>
          <a:p>
            <a:pPr algn="ctr">
              <a:spcBef>
                <a:spcPct val="50000"/>
              </a:spcBef>
              <a:defRPr/>
            </a:pPr>
            <a:r>
              <a:rPr lang="en-US" sz="2700" i="0" u="none" dirty="0">
                <a:latin typeface="+mj-lt"/>
              </a:rPr>
              <a:t>Smokers are twice as likely as Nonsmokers to have a heart attack</a:t>
            </a:r>
          </a:p>
        </p:txBody>
      </p:sp>
      <p:sp>
        <p:nvSpPr>
          <p:cNvPr id="30729" name="Date Placeholder 8"/>
          <p:cNvSpPr>
            <a:spLocks noGrp="1"/>
          </p:cNvSpPr>
          <p:nvPr>
            <p:ph type="dt" sz="quarter" idx="10"/>
          </p:nvPr>
        </p:nvSpPr>
        <p:spPr>
          <a:noFill/>
        </p:spPr>
        <p:txBody>
          <a:bodyPr/>
          <a:lstStyle/>
          <a:p>
            <a:fld id="{5E4A1336-5A4C-42F3-913C-3374AA938AE5}" type="datetime3">
              <a:rPr lang="en-US" smtClean="0"/>
              <a:pPr/>
              <a:t>10 February 2013</a:t>
            </a:fld>
            <a:endParaRPr lang="en-US" smtClean="0"/>
          </a:p>
        </p:txBody>
      </p:sp>
      <p:sp>
        <p:nvSpPr>
          <p:cNvPr id="30730" name="Slide Number Placeholder 9"/>
          <p:cNvSpPr>
            <a:spLocks noGrp="1"/>
          </p:cNvSpPr>
          <p:nvPr>
            <p:ph type="sldNum" sz="quarter" idx="12"/>
          </p:nvPr>
        </p:nvSpPr>
        <p:spPr>
          <a:noFill/>
        </p:spPr>
        <p:txBody>
          <a:bodyPr/>
          <a:lstStyle/>
          <a:p>
            <a:fld id="{3765D275-0D07-4075-B0AB-EB6A1F2D7C84}" type="slidenum">
              <a:rPr lang="en-US" smtClean="0"/>
              <a:pPr/>
              <a:t>32</a:t>
            </a:fld>
            <a:endParaRPr lang="en-US" smtClean="0"/>
          </a:p>
        </p:txBody>
      </p:sp>
      <p:sp>
        <p:nvSpPr>
          <p:cNvPr id="30731" name="Footer Placeholder 10"/>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8763" y="609600"/>
            <a:ext cx="8885237" cy="1155700"/>
          </a:xfrm>
        </p:spPr>
        <p:txBody>
          <a:bodyPr/>
          <a:lstStyle/>
          <a:p>
            <a:pPr eaLnBrk="1" hangingPunct="1"/>
            <a:r>
              <a:rPr lang="en-US" smtClean="0"/>
              <a:t>Stroke:</a:t>
            </a:r>
          </a:p>
        </p:txBody>
      </p:sp>
      <p:pic>
        <p:nvPicPr>
          <p:cNvPr id="31747" name="Picture 4" descr="artery[1]"/>
          <p:cNvPicPr>
            <a:picLocks noGrp="1" noChangeAspect="1" noChangeArrowheads="1"/>
          </p:cNvPicPr>
          <p:nvPr>
            <p:ph idx="1"/>
          </p:nvPr>
        </p:nvPicPr>
        <p:blipFill>
          <a:blip r:embed="rId3"/>
          <a:srcRect/>
          <a:stretch>
            <a:fillRect/>
          </a:stretch>
        </p:blipFill>
        <p:spPr>
          <a:xfrm>
            <a:off x="990600" y="1828800"/>
            <a:ext cx="4889500" cy="4135438"/>
          </a:xfrm>
          <a:noFill/>
        </p:spPr>
      </p:pic>
      <p:sp>
        <p:nvSpPr>
          <p:cNvPr id="31748" name="Text Box 7"/>
          <p:cNvSpPr txBox="1">
            <a:spLocks noChangeArrowheads="1"/>
          </p:cNvSpPr>
          <p:nvPr/>
        </p:nvSpPr>
        <p:spPr bwMode="auto">
          <a:xfrm>
            <a:off x="5791200" y="2362200"/>
            <a:ext cx="3124200" cy="396875"/>
          </a:xfrm>
          <a:prstGeom prst="rect">
            <a:avLst/>
          </a:prstGeom>
          <a:noFill/>
          <a:ln w="12700" cap="sq">
            <a:noFill/>
            <a:miter lim="800000"/>
            <a:headEnd type="none" w="sm" len="sm"/>
            <a:tailEnd type="none" w="sm" len="sm"/>
          </a:ln>
        </p:spPr>
        <p:txBody>
          <a:bodyPr>
            <a:spAutoFit/>
          </a:bodyPr>
          <a:lstStyle/>
          <a:p>
            <a:pPr algn="ctr">
              <a:spcBef>
                <a:spcPct val="50000"/>
              </a:spcBef>
            </a:pPr>
            <a:endParaRPr lang="en-US" sz="2000" i="0" u="none">
              <a:latin typeface="Tempus Sans ITC" pitchFamily="82" charset="0"/>
            </a:endParaRPr>
          </a:p>
        </p:txBody>
      </p:sp>
      <p:sp>
        <p:nvSpPr>
          <p:cNvPr id="12293" name="Text Box 8"/>
          <p:cNvSpPr txBox="1">
            <a:spLocks noChangeArrowheads="1"/>
          </p:cNvSpPr>
          <p:nvPr/>
        </p:nvSpPr>
        <p:spPr bwMode="auto">
          <a:xfrm>
            <a:off x="6019800" y="1981200"/>
            <a:ext cx="2743200" cy="3324225"/>
          </a:xfrm>
          <a:prstGeom prst="rect">
            <a:avLst/>
          </a:prstGeom>
          <a:noFill/>
          <a:ln w="28575" cap="sq">
            <a:solidFill>
              <a:schemeClr val="tx1"/>
            </a:solidFill>
            <a:miter lim="800000"/>
            <a:headEnd type="none" w="sm" len="sm"/>
            <a:tailEnd type="none" w="sm" len="sm"/>
          </a:ln>
        </p:spPr>
        <p:txBody>
          <a:bodyPr>
            <a:spAutoFit/>
          </a:bodyPr>
          <a:lstStyle/>
          <a:p>
            <a:pPr algn="ctr">
              <a:spcBef>
                <a:spcPct val="50000"/>
              </a:spcBef>
              <a:defRPr/>
            </a:pPr>
            <a:r>
              <a:rPr lang="en-US" sz="3000" i="0" u="none" dirty="0">
                <a:latin typeface="+mj-lt"/>
              </a:rPr>
              <a:t>This brain shows stroke damage, which can cause death or severe mental or physical disability</a:t>
            </a:r>
          </a:p>
        </p:txBody>
      </p:sp>
      <p:sp>
        <p:nvSpPr>
          <p:cNvPr id="31750" name="Date Placeholder 5"/>
          <p:cNvSpPr>
            <a:spLocks noGrp="1"/>
          </p:cNvSpPr>
          <p:nvPr>
            <p:ph type="dt" sz="quarter" idx="10"/>
          </p:nvPr>
        </p:nvSpPr>
        <p:spPr>
          <a:noFill/>
        </p:spPr>
        <p:txBody>
          <a:bodyPr/>
          <a:lstStyle/>
          <a:p>
            <a:fld id="{64A10F6C-D250-4B3C-855E-E7A7B17B6EBD}" type="datetime3">
              <a:rPr lang="en-US" smtClean="0"/>
              <a:pPr/>
              <a:t>10 February 2013</a:t>
            </a:fld>
            <a:endParaRPr lang="en-US" smtClean="0"/>
          </a:p>
        </p:txBody>
      </p:sp>
      <p:sp>
        <p:nvSpPr>
          <p:cNvPr id="31751" name="Slide Number Placeholder 6"/>
          <p:cNvSpPr>
            <a:spLocks noGrp="1"/>
          </p:cNvSpPr>
          <p:nvPr>
            <p:ph type="sldNum" sz="quarter" idx="12"/>
          </p:nvPr>
        </p:nvSpPr>
        <p:spPr>
          <a:noFill/>
        </p:spPr>
        <p:txBody>
          <a:bodyPr/>
          <a:lstStyle/>
          <a:p>
            <a:fld id="{D11FA8DB-34FC-4768-9E20-B0E726A3ECB4}" type="slidenum">
              <a:rPr lang="en-US" smtClean="0"/>
              <a:pPr/>
              <a:t>33</a:t>
            </a:fld>
            <a:endParaRPr lang="en-US" smtClean="0"/>
          </a:p>
        </p:txBody>
      </p:sp>
      <p:sp>
        <p:nvSpPr>
          <p:cNvPr id="31752" name="Footer Placeholder 7"/>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825500"/>
            <a:ext cx="8885238" cy="1155700"/>
          </a:xfrm>
        </p:spPr>
        <p:txBody>
          <a:bodyPr/>
          <a:lstStyle/>
          <a:p>
            <a:pPr eaLnBrk="1" hangingPunct="1"/>
            <a:r>
              <a:rPr lang="en-US" smtClean="0"/>
              <a:t>Fetal Smoking Syndrome: </a:t>
            </a:r>
          </a:p>
        </p:txBody>
      </p:sp>
      <p:pic>
        <p:nvPicPr>
          <p:cNvPr id="32771" name="Picture 8" descr="SHS[1]"/>
          <p:cNvPicPr>
            <a:picLocks noGrp="1" noChangeAspect="1" noChangeArrowheads="1"/>
          </p:cNvPicPr>
          <p:nvPr>
            <p:ph sz="half" idx="2"/>
          </p:nvPr>
        </p:nvPicPr>
        <p:blipFill>
          <a:blip r:embed="rId3"/>
          <a:srcRect/>
          <a:stretch>
            <a:fillRect/>
          </a:stretch>
        </p:blipFill>
        <p:spPr>
          <a:xfrm>
            <a:off x="5334000" y="2133600"/>
            <a:ext cx="3309938" cy="3173413"/>
          </a:xfrm>
          <a:noFill/>
        </p:spPr>
      </p:pic>
      <p:sp>
        <p:nvSpPr>
          <p:cNvPr id="15364" name="Text Box 11"/>
          <p:cNvSpPr txBox="1">
            <a:spLocks noChangeArrowheads="1"/>
          </p:cNvSpPr>
          <p:nvPr/>
        </p:nvSpPr>
        <p:spPr bwMode="auto">
          <a:xfrm>
            <a:off x="457200" y="2133600"/>
            <a:ext cx="4343400" cy="5262563"/>
          </a:xfrm>
          <a:prstGeom prst="rect">
            <a:avLst/>
          </a:prstGeom>
          <a:noFill/>
          <a:ln w="12700" cap="sq">
            <a:noFill/>
            <a:miter lim="800000"/>
            <a:headEnd type="none" w="sm" len="sm"/>
            <a:tailEnd type="none" w="sm" len="sm"/>
          </a:ln>
        </p:spPr>
        <p:txBody>
          <a:bodyPr>
            <a:spAutoFit/>
          </a:bodyPr>
          <a:lstStyle/>
          <a:p>
            <a:pPr>
              <a:spcBef>
                <a:spcPct val="50000"/>
              </a:spcBef>
              <a:buFontTx/>
              <a:buChar char="•"/>
              <a:defRPr/>
            </a:pPr>
            <a:r>
              <a:rPr lang="en-US" sz="2400" i="0" u="none" dirty="0">
                <a:latin typeface="+mj-lt"/>
              </a:rPr>
              <a:t>Birth defects</a:t>
            </a:r>
          </a:p>
          <a:p>
            <a:pPr>
              <a:spcBef>
                <a:spcPct val="50000"/>
              </a:spcBef>
              <a:buFontTx/>
              <a:buChar char="•"/>
              <a:defRPr/>
            </a:pPr>
            <a:r>
              <a:rPr lang="en-US" sz="2400" i="0" u="none" dirty="0">
                <a:latin typeface="+mj-lt"/>
              </a:rPr>
              <a:t>Premature stillbirth</a:t>
            </a:r>
          </a:p>
          <a:p>
            <a:pPr>
              <a:spcBef>
                <a:spcPct val="50000"/>
              </a:spcBef>
              <a:buFontTx/>
              <a:buChar char="•"/>
              <a:defRPr/>
            </a:pPr>
            <a:r>
              <a:rPr lang="en-US" sz="2400" i="0" u="none" dirty="0">
                <a:latin typeface="+mj-lt"/>
              </a:rPr>
              <a:t>Low birth weight</a:t>
            </a:r>
          </a:p>
          <a:p>
            <a:pPr>
              <a:spcBef>
                <a:spcPct val="50000"/>
              </a:spcBef>
              <a:buFontTx/>
              <a:buChar char="•"/>
              <a:defRPr/>
            </a:pPr>
            <a:r>
              <a:rPr lang="en-US" sz="2400" i="0" u="none" dirty="0">
                <a:latin typeface="+mj-lt"/>
              </a:rPr>
              <a:t>Lowered immune capacity</a:t>
            </a:r>
          </a:p>
          <a:p>
            <a:pPr>
              <a:spcBef>
                <a:spcPct val="50000"/>
              </a:spcBef>
              <a:buFontTx/>
              <a:buChar char="•"/>
              <a:defRPr/>
            </a:pPr>
            <a:r>
              <a:rPr lang="en-US" sz="2400" i="0" u="none" dirty="0">
                <a:latin typeface="+mj-lt"/>
              </a:rPr>
              <a:t>Proneness to Sudden Infant Death Syndrome (SIDS)</a:t>
            </a:r>
          </a:p>
          <a:p>
            <a:pPr>
              <a:spcBef>
                <a:spcPct val="50000"/>
              </a:spcBef>
              <a:buFontTx/>
              <a:buChar char="•"/>
              <a:defRPr/>
            </a:pPr>
            <a:endParaRPr lang="en-US" sz="2400" u="none" dirty="0">
              <a:latin typeface="Tempus Sans ITC" pitchFamily="82" charset="0"/>
            </a:endParaRPr>
          </a:p>
          <a:p>
            <a:pPr>
              <a:spcBef>
                <a:spcPct val="50000"/>
              </a:spcBef>
              <a:buFontTx/>
              <a:buChar char="•"/>
              <a:defRPr/>
            </a:pPr>
            <a:endParaRPr lang="en-US" sz="2400" u="none" dirty="0">
              <a:latin typeface="Tempus Sans ITC" pitchFamily="82" charset="0"/>
            </a:endParaRPr>
          </a:p>
          <a:p>
            <a:pPr>
              <a:spcBef>
                <a:spcPct val="50000"/>
              </a:spcBef>
              <a:buFontTx/>
              <a:buChar char="•"/>
              <a:defRPr/>
            </a:pPr>
            <a:endParaRPr lang="en-US" sz="2400" u="none" dirty="0">
              <a:latin typeface="Tempus Sans ITC" pitchFamily="82" charset="0"/>
            </a:endParaRPr>
          </a:p>
          <a:p>
            <a:pPr>
              <a:spcBef>
                <a:spcPct val="50000"/>
              </a:spcBef>
              <a:defRPr/>
            </a:pPr>
            <a:endParaRPr lang="en-US" sz="2400" u="none" dirty="0">
              <a:latin typeface="Tempus Sans ITC" pitchFamily="82" charset="0"/>
            </a:endParaRPr>
          </a:p>
        </p:txBody>
      </p:sp>
      <p:sp>
        <p:nvSpPr>
          <p:cNvPr id="32773" name="Date Placeholder 4"/>
          <p:cNvSpPr>
            <a:spLocks noGrp="1"/>
          </p:cNvSpPr>
          <p:nvPr>
            <p:ph type="dt" sz="quarter" idx="10"/>
          </p:nvPr>
        </p:nvSpPr>
        <p:spPr>
          <a:noFill/>
        </p:spPr>
        <p:txBody>
          <a:bodyPr/>
          <a:lstStyle/>
          <a:p>
            <a:fld id="{ECFD6325-F441-4B1F-A2F7-647E21D71BBC}" type="datetime3">
              <a:rPr lang="en-US" smtClean="0"/>
              <a:pPr/>
              <a:t>10 February 2013</a:t>
            </a:fld>
            <a:endParaRPr lang="en-US" smtClean="0"/>
          </a:p>
        </p:txBody>
      </p:sp>
      <p:sp>
        <p:nvSpPr>
          <p:cNvPr id="32774" name="Slide Number Placeholder 5"/>
          <p:cNvSpPr>
            <a:spLocks noGrp="1"/>
          </p:cNvSpPr>
          <p:nvPr>
            <p:ph type="sldNum" sz="quarter" idx="12"/>
          </p:nvPr>
        </p:nvSpPr>
        <p:spPr>
          <a:noFill/>
        </p:spPr>
        <p:txBody>
          <a:bodyPr/>
          <a:lstStyle/>
          <a:p>
            <a:fld id="{9C97ADB6-5F1F-482D-970D-75D903ABD150}" type="slidenum">
              <a:rPr lang="en-US" smtClean="0"/>
              <a:pPr/>
              <a:t>34</a:t>
            </a:fld>
            <a:endParaRPr lang="en-US" smtClean="0"/>
          </a:p>
        </p:txBody>
      </p:sp>
      <p:sp>
        <p:nvSpPr>
          <p:cNvPr id="32775" name="Footer Placeholder 6"/>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8763" y="914400"/>
            <a:ext cx="8885237" cy="914400"/>
          </a:xfrm>
        </p:spPr>
        <p:txBody>
          <a:bodyPr/>
          <a:lstStyle/>
          <a:p>
            <a:pPr eaLnBrk="1" hangingPunct="1"/>
            <a:r>
              <a:rPr lang="en-US" sz="4000" smtClean="0"/>
              <a:t>Secondhand smoke (Passive Smoking) </a:t>
            </a:r>
            <a:br>
              <a:rPr lang="en-US" sz="4000" smtClean="0"/>
            </a:br>
            <a:endParaRPr lang="en-US" sz="2400" smtClean="0"/>
          </a:p>
        </p:txBody>
      </p:sp>
      <p:pic>
        <p:nvPicPr>
          <p:cNvPr id="33795" name="Picture 4" descr="SHS"/>
          <p:cNvPicPr>
            <a:picLocks noChangeAspect="1" noChangeArrowheads="1"/>
          </p:cNvPicPr>
          <p:nvPr/>
        </p:nvPicPr>
        <p:blipFill>
          <a:blip r:embed="rId3"/>
          <a:srcRect/>
          <a:stretch>
            <a:fillRect/>
          </a:stretch>
        </p:blipFill>
        <p:spPr bwMode="auto">
          <a:xfrm>
            <a:off x="685800" y="1905000"/>
            <a:ext cx="7772400" cy="3886200"/>
          </a:xfrm>
          <a:prstGeom prst="rect">
            <a:avLst/>
          </a:prstGeom>
          <a:noFill/>
          <a:ln w="9525">
            <a:noFill/>
            <a:miter lim="800000"/>
            <a:headEnd/>
            <a:tailEnd/>
          </a:ln>
        </p:spPr>
      </p:pic>
      <p:sp>
        <p:nvSpPr>
          <p:cNvPr id="33796" name="Date Placeholder 3"/>
          <p:cNvSpPr>
            <a:spLocks noGrp="1"/>
          </p:cNvSpPr>
          <p:nvPr>
            <p:ph type="dt" sz="quarter" idx="10"/>
          </p:nvPr>
        </p:nvSpPr>
        <p:spPr>
          <a:noFill/>
        </p:spPr>
        <p:txBody>
          <a:bodyPr/>
          <a:lstStyle/>
          <a:p>
            <a:fld id="{48A853FC-9305-422C-A05B-0830D934DC44}" type="datetime3">
              <a:rPr lang="en-US" smtClean="0"/>
              <a:pPr/>
              <a:t>10 February 2013</a:t>
            </a:fld>
            <a:endParaRPr lang="en-US" smtClean="0"/>
          </a:p>
        </p:txBody>
      </p:sp>
      <p:sp>
        <p:nvSpPr>
          <p:cNvPr id="33797" name="Slide Number Placeholder 4"/>
          <p:cNvSpPr>
            <a:spLocks noGrp="1"/>
          </p:cNvSpPr>
          <p:nvPr>
            <p:ph type="sldNum" sz="quarter" idx="12"/>
          </p:nvPr>
        </p:nvSpPr>
        <p:spPr>
          <a:noFill/>
        </p:spPr>
        <p:txBody>
          <a:bodyPr/>
          <a:lstStyle/>
          <a:p>
            <a:fld id="{62DDE009-D390-4C20-94C4-7CD935595406}" type="slidenum">
              <a:rPr lang="en-US" smtClean="0"/>
              <a:pPr/>
              <a:t>35</a:t>
            </a:fld>
            <a:endParaRPr lang="en-US" smtClean="0"/>
          </a:p>
        </p:txBody>
      </p:sp>
      <p:sp>
        <p:nvSpPr>
          <p:cNvPr id="33798" name="Footer Placeholder 5"/>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type="sldNum" sz="quarter" idx="12"/>
          </p:nvPr>
        </p:nvSpPr>
        <p:spPr/>
        <p:txBody>
          <a:bodyPr/>
          <a:lstStyle/>
          <a:p>
            <a:pPr>
              <a:defRPr/>
            </a:pPr>
            <a:fld id="{4ECA0421-AFEF-489F-A6F6-60B41450F349}" type="slidenum">
              <a:rPr lang="en-US" smtClean="0"/>
              <a:pPr>
                <a:defRPr/>
              </a:pPr>
              <a:t>36</a:t>
            </a:fld>
            <a:endParaRPr lang="en-US" smtClean="0"/>
          </a:p>
        </p:txBody>
      </p:sp>
      <p:sp>
        <p:nvSpPr>
          <p:cNvPr id="8196" name="Title 6"/>
          <p:cNvSpPr>
            <a:spLocks noGrp="1"/>
          </p:cNvSpPr>
          <p:nvPr>
            <p:ph type="title" idx="4294967295"/>
          </p:nvPr>
        </p:nvSpPr>
        <p:spPr>
          <a:xfrm>
            <a:off x="838200" y="762000"/>
            <a:ext cx="6553200" cy="457200"/>
          </a:xfrm>
        </p:spPr>
        <p:txBody>
          <a:bodyPr lIns="91440">
            <a:normAutofit fontScale="90000"/>
          </a:bodyPr>
          <a:lstStyle/>
          <a:p>
            <a:pPr eaLnBrk="1" hangingPunct="1"/>
            <a:r>
              <a:rPr lang="en-US" dirty="0" smtClean="0"/>
              <a:t>Secondhand Smoke Exposure</a:t>
            </a:r>
          </a:p>
        </p:txBody>
      </p:sp>
      <p:sp>
        <p:nvSpPr>
          <p:cNvPr id="8197" name="Content Placeholder 7"/>
          <p:cNvSpPr>
            <a:spLocks noGrp="1"/>
          </p:cNvSpPr>
          <p:nvPr>
            <p:ph sz="quarter" idx="4294967295"/>
          </p:nvPr>
        </p:nvSpPr>
        <p:spPr>
          <a:xfrm>
            <a:off x="457200" y="2590800"/>
            <a:ext cx="3962400" cy="3124200"/>
          </a:xfrm>
        </p:spPr>
        <p:txBody>
          <a:bodyPr/>
          <a:lstStyle/>
          <a:p>
            <a:pPr marL="319088" indent="-319088" eaLnBrk="1" hangingPunct="1">
              <a:buFontTx/>
              <a:buChar char="•"/>
            </a:pPr>
            <a:r>
              <a:rPr lang="en-US" sz="2400" smtClean="0"/>
              <a:t>You breathe in more than 4,000 chemicals when you are around someone who is smoking.     </a:t>
            </a:r>
          </a:p>
          <a:p>
            <a:pPr marL="319088" indent="-319088" eaLnBrk="1" hangingPunct="1">
              <a:buFontTx/>
              <a:buChar char="•"/>
            </a:pPr>
            <a:r>
              <a:rPr lang="en-US" sz="2400" smtClean="0"/>
              <a:t>The chemicals found in secondhand smoke hurt your health, and many are known to cause cancer. </a:t>
            </a:r>
          </a:p>
        </p:txBody>
      </p:sp>
      <p:sp>
        <p:nvSpPr>
          <p:cNvPr id="8198" name="Text Placeholder 4"/>
          <p:cNvSpPr>
            <a:spLocks noGrp="1"/>
          </p:cNvSpPr>
          <p:nvPr>
            <p:ph type="body" sz="quarter" idx="4294967295"/>
          </p:nvPr>
        </p:nvSpPr>
        <p:spPr>
          <a:xfrm>
            <a:off x="457200" y="1600200"/>
            <a:ext cx="3962400" cy="990600"/>
          </a:xfrm>
          <a:solidFill>
            <a:schemeClr val="accent2"/>
          </a:solidFill>
        </p:spPr>
        <p:txBody>
          <a:bodyPr anchor="ctr"/>
          <a:lstStyle/>
          <a:p>
            <a:pPr eaLnBrk="1" hangingPunct="1"/>
            <a:r>
              <a:rPr lang="en-US" b="1" smtClean="0">
                <a:solidFill>
                  <a:srgbClr val="FFFFFF"/>
                </a:solidFill>
                <a:latin typeface="Arial Narrow" pitchFamily="34" charset="0"/>
              </a:rPr>
              <a:t>Is secondhand smoke toxic? </a:t>
            </a:r>
          </a:p>
        </p:txBody>
      </p:sp>
      <p:sp>
        <p:nvSpPr>
          <p:cNvPr id="8199" name="Text Placeholder 5"/>
          <p:cNvSpPr>
            <a:spLocks noGrp="1"/>
          </p:cNvSpPr>
          <p:nvPr>
            <p:ph type="body" sz="quarter" idx="4294967295"/>
          </p:nvPr>
        </p:nvSpPr>
        <p:spPr>
          <a:xfrm>
            <a:off x="4648200" y="1600200"/>
            <a:ext cx="4114800" cy="990600"/>
          </a:xfrm>
          <a:solidFill>
            <a:srgbClr val="7E4300"/>
          </a:solidFill>
        </p:spPr>
        <p:txBody>
          <a:bodyPr anchor="ctr"/>
          <a:lstStyle/>
          <a:p>
            <a:pPr eaLnBrk="1" hangingPunct="1">
              <a:lnSpc>
                <a:spcPct val="90000"/>
              </a:lnSpc>
            </a:pPr>
            <a:r>
              <a:rPr lang="en-US" b="1" smtClean="0">
                <a:solidFill>
                  <a:srgbClr val="FFFFFF"/>
                </a:solidFill>
                <a:latin typeface="Arial Narrow" pitchFamily="34" charset="0"/>
              </a:rPr>
              <a:t>Secondhand smoke contains poisons. </a:t>
            </a:r>
          </a:p>
        </p:txBody>
      </p:sp>
      <p:sp>
        <p:nvSpPr>
          <p:cNvPr id="8200" name="Text Box 8"/>
          <p:cNvSpPr txBox="1">
            <a:spLocks noChangeArrowheads="1"/>
          </p:cNvSpPr>
          <p:nvPr/>
        </p:nvSpPr>
        <p:spPr bwMode="auto">
          <a:xfrm>
            <a:off x="4876800" y="2895600"/>
            <a:ext cx="3886200" cy="427038"/>
          </a:xfrm>
          <a:prstGeom prst="rect">
            <a:avLst/>
          </a:prstGeom>
          <a:noFill/>
          <a:ln w="9525">
            <a:noFill/>
            <a:miter lim="800000"/>
            <a:headEnd/>
            <a:tailEnd/>
          </a:ln>
        </p:spPr>
        <p:txBody>
          <a:bodyPr>
            <a:spAutoFit/>
          </a:bodyPr>
          <a:lstStyle/>
          <a:p>
            <a:pPr algn="ctr">
              <a:spcBef>
                <a:spcPct val="50000"/>
              </a:spcBef>
            </a:pPr>
            <a:r>
              <a:rPr lang="en-US" b="1"/>
              <a:t>Permission needed</a:t>
            </a:r>
          </a:p>
        </p:txBody>
      </p:sp>
      <p:pic>
        <p:nvPicPr>
          <p:cNvPr id="8201" name="Picture 12" descr="Skull_Crossbone"/>
          <p:cNvPicPr>
            <a:picLocks noChangeAspect="1" noChangeArrowheads="1"/>
          </p:cNvPicPr>
          <p:nvPr/>
        </p:nvPicPr>
        <p:blipFill>
          <a:blip r:embed="rId3"/>
          <a:srcRect/>
          <a:stretch>
            <a:fillRect/>
          </a:stretch>
        </p:blipFill>
        <p:spPr bwMode="auto">
          <a:xfrm>
            <a:off x="4724400" y="2678113"/>
            <a:ext cx="3886200" cy="36464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Grp="1" noChangeArrowheads="1"/>
          </p:cNvSpPr>
          <p:nvPr>
            <p:ph type="sldNum" sz="quarter" idx="12"/>
          </p:nvPr>
        </p:nvSpPr>
        <p:spPr/>
        <p:txBody>
          <a:bodyPr/>
          <a:lstStyle/>
          <a:p>
            <a:pPr>
              <a:defRPr/>
            </a:pPr>
            <a:fld id="{8C83C2C5-2723-4CC4-B557-ABD47D04F856}" type="slidenum">
              <a:rPr lang="en-US" smtClean="0"/>
              <a:pPr>
                <a:defRPr/>
              </a:pPr>
              <a:t>37</a:t>
            </a:fld>
            <a:endParaRPr lang="en-US" smtClean="0"/>
          </a:p>
        </p:txBody>
      </p:sp>
      <p:sp>
        <p:nvSpPr>
          <p:cNvPr id="9220" name="Title 1"/>
          <p:cNvSpPr>
            <a:spLocks noGrp="1"/>
          </p:cNvSpPr>
          <p:nvPr>
            <p:ph type="title" idx="4294967295"/>
          </p:nvPr>
        </p:nvSpPr>
        <p:spPr>
          <a:xfrm>
            <a:off x="381000" y="838200"/>
            <a:ext cx="8153400" cy="457200"/>
          </a:xfrm>
        </p:spPr>
        <p:txBody>
          <a:bodyPr lIns="91440" anchor="b"/>
          <a:lstStyle/>
          <a:p>
            <a:pPr eaLnBrk="1" hangingPunct="1"/>
            <a:r>
              <a:rPr lang="en-US" dirty="0" smtClean="0"/>
              <a:t>Secondhand Smoke Exposure</a:t>
            </a:r>
          </a:p>
        </p:txBody>
      </p:sp>
      <p:sp>
        <p:nvSpPr>
          <p:cNvPr id="9221" name="Text Placeholder 4"/>
          <p:cNvSpPr>
            <a:spLocks noGrp="1"/>
          </p:cNvSpPr>
          <p:nvPr>
            <p:ph type="body" sz="quarter" idx="4294967295"/>
          </p:nvPr>
        </p:nvSpPr>
        <p:spPr>
          <a:xfrm>
            <a:off x="0" y="1600200"/>
            <a:ext cx="4419600" cy="990600"/>
          </a:xfrm>
          <a:solidFill>
            <a:schemeClr val="accent2"/>
          </a:solidFill>
        </p:spPr>
        <p:txBody>
          <a:bodyPr anchor="ctr"/>
          <a:lstStyle/>
          <a:p>
            <a:pPr eaLnBrk="1" hangingPunct="1">
              <a:lnSpc>
                <a:spcPct val="90000"/>
              </a:lnSpc>
            </a:pPr>
            <a:r>
              <a:rPr lang="en-US" sz="2800" dirty="0" smtClean="0">
                <a:solidFill>
                  <a:srgbClr val="FFFFFF"/>
                </a:solidFill>
                <a:latin typeface="Arial Narrow" pitchFamily="34" charset="0"/>
              </a:rPr>
              <a:t>What problems does secondhand smoke create for youth?</a:t>
            </a:r>
          </a:p>
        </p:txBody>
      </p:sp>
      <p:sp>
        <p:nvSpPr>
          <p:cNvPr id="9222" name="Text Placeholder 5"/>
          <p:cNvSpPr>
            <a:spLocks noGrp="1"/>
          </p:cNvSpPr>
          <p:nvPr>
            <p:ph type="body" sz="quarter" idx="4294967295"/>
          </p:nvPr>
        </p:nvSpPr>
        <p:spPr>
          <a:xfrm>
            <a:off x="4648200" y="1600200"/>
            <a:ext cx="4114800" cy="990600"/>
          </a:xfrm>
          <a:solidFill>
            <a:srgbClr val="7E4300"/>
          </a:solidFill>
        </p:spPr>
        <p:txBody>
          <a:bodyPr anchor="ctr"/>
          <a:lstStyle/>
          <a:p>
            <a:pPr eaLnBrk="1" hangingPunct="1"/>
            <a:r>
              <a:rPr lang="en-US" b="1" smtClean="0">
                <a:solidFill>
                  <a:srgbClr val="FFFFFF"/>
                </a:solidFill>
                <a:latin typeface="Arial Narrow" pitchFamily="34" charset="0"/>
              </a:rPr>
              <a:t>Secondhand smoke harms children. </a:t>
            </a:r>
          </a:p>
        </p:txBody>
      </p:sp>
      <p:pic>
        <p:nvPicPr>
          <p:cNvPr id="9223" name="Picture 12" descr="iStock_000018476290Small"/>
          <p:cNvPicPr>
            <a:picLocks noChangeAspect="1" noChangeArrowheads="1"/>
          </p:cNvPicPr>
          <p:nvPr/>
        </p:nvPicPr>
        <p:blipFill>
          <a:blip r:embed="rId3"/>
          <a:srcRect/>
          <a:stretch>
            <a:fillRect/>
          </a:stretch>
        </p:blipFill>
        <p:spPr bwMode="auto">
          <a:xfrm>
            <a:off x="5097463" y="2743200"/>
            <a:ext cx="3241675" cy="3581400"/>
          </a:xfrm>
          <a:prstGeom prst="rect">
            <a:avLst/>
          </a:prstGeom>
          <a:noFill/>
          <a:ln w="9525">
            <a:noFill/>
            <a:miter lim="800000"/>
            <a:headEnd/>
            <a:tailEnd/>
          </a:ln>
        </p:spPr>
      </p:pic>
      <p:sp>
        <p:nvSpPr>
          <p:cNvPr id="9224" name="Content Placeholder 3"/>
          <p:cNvSpPr>
            <a:spLocks/>
          </p:cNvSpPr>
          <p:nvPr/>
        </p:nvSpPr>
        <p:spPr bwMode="auto">
          <a:xfrm>
            <a:off x="457200" y="2895600"/>
            <a:ext cx="4114800" cy="2895600"/>
          </a:xfrm>
          <a:prstGeom prst="rect">
            <a:avLst/>
          </a:prstGeom>
          <a:noFill/>
          <a:ln w="9525">
            <a:noFill/>
            <a:miter lim="800000"/>
            <a:headEnd/>
            <a:tailEnd/>
          </a:ln>
        </p:spPr>
        <p:txBody>
          <a:bodyPr/>
          <a:lstStyle/>
          <a:p>
            <a:pPr eaLnBrk="1" hangingPunct="1">
              <a:spcBef>
                <a:spcPct val="20000"/>
              </a:spcBef>
              <a:spcAft>
                <a:spcPts val="600"/>
              </a:spcAft>
            </a:pPr>
            <a:r>
              <a:rPr lang="en-US" sz="2400">
                <a:solidFill>
                  <a:schemeClr val="tx1"/>
                </a:solidFill>
                <a:latin typeface="Arial" pitchFamily="34" charset="0"/>
              </a:rPr>
              <a:t>Children who are around smoke are more likely to have the following:</a:t>
            </a:r>
          </a:p>
          <a:p>
            <a:pPr lvl="1" indent="-239713" eaLnBrk="1" hangingPunct="1">
              <a:spcBef>
                <a:spcPct val="20000"/>
              </a:spcBef>
              <a:spcAft>
                <a:spcPts val="600"/>
              </a:spcAft>
              <a:buFontTx/>
              <a:buChar char="•"/>
            </a:pPr>
            <a:r>
              <a:rPr lang="en-US">
                <a:solidFill>
                  <a:schemeClr val="tx1"/>
                </a:solidFill>
                <a:latin typeface="Arial" pitchFamily="34" charset="0"/>
              </a:rPr>
              <a:t>Lung problems</a:t>
            </a:r>
          </a:p>
          <a:p>
            <a:pPr lvl="1" indent="-239713" eaLnBrk="1" hangingPunct="1">
              <a:spcBef>
                <a:spcPct val="20000"/>
              </a:spcBef>
              <a:spcAft>
                <a:spcPts val="600"/>
              </a:spcAft>
              <a:buFontTx/>
              <a:buChar char="•"/>
            </a:pPr>
            <a:r>
              <a:rPr lang="en-US">
                <a:solidFill>
                  <a:schemeClr val="tx1"/>
                </a:solidFill>
                <a:latin typeface="Arial" pitchFamily="34" charset="0"/>
              </a:rPr>
              <a:t>Ear infections</a:t>
            </a:r>
          </a:p>
          <a:p>
            <a:pPr lvl="1" indent="-239713" eaLnBrk="1" hangingPunct="1">
              <a:spcBef>
                <a:spcPct val="20000"/>
              </a:spcBef>
              <a:spcAft>
                <a:spcPts val="600"/>
              </a:spcAft>
              <a:buFontTx/>
              <a:buChar char="•"/>
            </a:pPr>
            <a:r>
              <a:rPr lang="en-US">
                <a:solidFill>
                  <a:schemeClr val="tx1"/>
                </a:solidFill>
                <a:latin typeface="Arial" pitchFamily="34" charset="0"/>
              </a:rPr>
              <a:t>Severe asthma</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752600"/>
            <a:ext cx="8885238" cy="2438400"/>
          </a:xfrm>
        </p:spPr>
        <p:txBody>
          <a:bodyPr/>
          <a:lstStyle/>
          <a:p>
            <a:pPr eaLnBrk="1" hangingPunct="1"/>
            <a:r>
              <a:rPr lang="en-US" sz="5000" smtClean="0">
                <a:solidFill>
                  <a:srgbClr val="FFFF00"/>
                </a:solidFill>
              </a:rPr>
              <a:t>If smoking is so bad for us, </a:t>
            </a:r>
            <a:br>
              <a:rPr lang="en-US" sz="5000" smtClean="0">
                <a:solidFill>
                  <a:srgbClr val="FFFF00"/>
                </a:solidFill>
              </a:rPr>
            </a:br>
            <a:r>
              <a:rPr lang="en-US" sz="5000" smtClean="0">
                <a:solidFill>
                  <a:srgbClr val="FFFF00"/>
                </a:solidFill>
              </a:rPr>
              <a:t>why do we start ?</a:t>
            </a:r>
          </a:p>
        </p:txBody>
      </p:sp>
      <p:sp>
        <p:nvSpPr>
          <p:cNvPr id="35843" name="Date Placeholder 2"/>
          <p:cNvSpPr>
            <a:spLocks noGrp="1"/>
          </p:cNvSpPr>
          <p:nvPr>
            <p:ph type="dt" sz="quarter" idx="10"/>
          </p:nvPr>
        </p:nvSpPr>
        <p:spPr>
          <a:noFill/>
        </p:spPr>
        <p:txBody>
          <a:bodyPr/>
          <a:lstStyle/>
          <a:p>
            <a:fld id="{B1E8D01D-EB25-4C40-90F1-7CE3FD6EAA01}" type="datetime3">
              <a:rPr lang="en-US" smtClean="0"/>
              <a:pPr/>
              <a:t>10 February 2013</a:t>
            </a:fld>
            <a:endParaRPr lang="en-US" smtClean="0"/>
          </a:p>
        </p:txBody>
      </p:sp>
      <p:sp>
        <p:nvSpPr>
          <p:cNvPr id="35844" name="Slide Number Placeholder 3"/>
          <p:cNvSpPr>
            <a:spLocks noGrp="1"/>
          </p:cNvSpPr>
          <p:nvPr>
            <p:ph type="sldNum" sz="quarter" idx="12"/>
          </p:nvPr>
        </p:nvSpPr>
        <p:spPr>
          <a:noFill/>
        </p:spPr>
        <p:txBody>
          <a:bodyPr/>
          <a:lstStyle/>
          <a:p>
            <a:fld id="{ACB11763-4BAD-4397-B996-A40696898845}" type="slidenum">
              <a:rPr lang="en-US" smtClean="0"/>
              <a:pPr/>
              <a:t>38</a:t>
            </a:fld>
            <a:endParaRPr lang="en-US" smtClean="0"/>
          </a:p>
        </p:txBody>
      </p:sp>
      <p:sp>
        <p:nvSpPr>
          <p:cNvPr id="35845" name="Footer Placeholder 4"/>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70" y="460168"/>
            <a:ext cx="6316662" cy="1143000"/>
          </a:xfrm>
        </p:spPr>
        <p:txBody>
          <a:bodyPr/>
          <a:lstStyle/>
          <a:p>
            <a:pPr algn="r" rtl="0"/>
            <a:endParaRPr lang="ar-SA" dirty="0"/>
          </a:p>
        </p:txBody>
      </p:sp>
      <p:sp>
        <p:nvSpPr>
          <p:cNvPr id="3" name="Content Placeholder 2"/>
          <p:cNvSpPr>
            <a:spLocks noGrp="1"/>
          </p:cNvSpPr>
          <p:nvPr>
            <p:ph idx="1"/>
          </p:nvPr>
        </p:nvSpPr>
        <p:spPr>
          <a:xfrm>
            <a:off x="228600" y="1997765"/>
            <a:ext cx="8686800" cy="4525963"/>
          </a:xfrm>
        </p:spPr>
        <p:txBody>
          <a:bodyPr>
            <a:normAutofit/>
          </a:bodyPr>
          <a:lstStyle/>
          <a:p>
            <a:pPr algn="l" rtl="0"/>
            <a:endParaRPr lang="en-US" sz="2400" dirty="0" smtClean="0"/>
          </a:p>
          <a:p>
            <a:pPr algn="l" rtl="0"/>
            <a:r>
              <a:rPr lang="en-US" sz="3600" dirty="0" smtClean="0"/>
              <a:t>There’s </a:t>
            </a:r>
            <a:r>
              <a:rPr lang="en-US" sz="3600" dirty="0" smtClean="0">
                <a:solidFill>
                  <a:srgbClr val="FF0000"/>
                </a:solidFill>
              </a:rPr>
              <a:t>no single reason </a:t>
            </a:r>
            <a:r>
              <a:rPr lang="en-US" sz="3600" dirty="0" smtClean="0"/>
              <a:t>why people begin to smoke.</a:t>
            </a:r>
            <a:br>
              <a:rPr lang="en-US" sz="3600" dirty="0" smtClean="0"/>
            </a:br>
            <a:endParaRPr lang="en-US" sz="3600" dirty="0"/>
          </a:p>
          <a:p>
            <a:pPr algn="l" rtl="0"/>
            <a:r>
              <a:rPr lang="en-US" sz="3600" dirty="0" smtClean="0"/>
              <a:t> It Has been estimated that </a:t>
            </a:r>
            <a:r>
              <a:rPr lang="en-US" sz="3600" dirty="0" smtClean="0">
                <a:solidFill>
                  <a:srgbClr val="FF0000"/>
                </a:solidFill>
              </a:rPr>
              <a:t>80%</a:t>
            </a:r>
            <a:r>
              <a:rPr lang="en-US" sz="3600" dirty="0" smtClean="0"/>
              <a:t> of Adult smokers </a:t>
            </a:r>
            <a:r>
              <a:rPr lang="en-US" sz="3600" dirty="0" smtClean="0">
                <a:solidFill>
                  <a:srgbClr val="FF0000"/>
                </a:solidFill>
              </a:rPr>
              <a:t>start smoking as children</a:t>
            </a:r>
            <a:r>
              <a:rPr lang="en-US" sz="3600" dirty="0" smtClean="0"/>
              <a:t>, and 30% of children have tried smoking by the age of 11.</a:t>
            </a:r>
          </a:p>
          <a:p>
            <a:pPr algn="l" rtl="0">
              <a:buNone/>
            </a:pPr>
            <a:endParaRPr lang="en-US" sz="2400" dirty="0"/>
          </a:p>
        </p:txBody>
      </p:sp>
      <p:pic>
        <p:nvPicPr>
          <p:cNvPr id="5" name="Picture 4" descr="smoking crop.jpg"/>
          <p:cNvPicPr>
            <a:picLocks noChangeAspect="1"/>
          </p:cNvPicPr>
          <p:nvPr/>
        </p:nvPicPr>
        <p:blipFill>
          <a:blip r:embed="rId2" cstate="print"/>
          <a:stretch>
            <a:fillRect/>
          </a:stretch>
        </p:blipFill>
        <p:spPr>
          <a:xfrm>
            <a:off x="397565" y="188641"/>
            <a:ext cx="8327911" cy="18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sz="4000" dirty="0" smtClean="0">
                <a:solidFill>
                  <a:schemeClr val="accent1"/>
                </a:solidFill>
              </a:rPr>
              <a:t>Tobacco’s Deadly Toll</a:t>
            </a:r>
          </a:p>
        </p:txBody>
      </p:sp>
      <p:sp>
        <p:nvSpPr>
          <p:cNvPr id="21507" name="Rectangle 3"/>
          <p:cNvSpPr>
            <a:spLocks noGrp="1" noChangeArrowheads="1"/>
          </p:cNvSpPr>
          <p:nvPr>
            <p:ph idx="1"/>
          </p:nvPr>
        </p:nvSpPr>
        <p:spPr>
          <a:xfrm>
            <a:off x="228600" y="1981200"/>
            <a:ext cx="8686800" cy="4495800"/>
          </a:xfrm>
        </p:spPr>
        <p:txBody>
          <a:bodyPr/>
          <a:lstStyle/>
          <a:p>
            <a:pPr eaLnBrk="1" hangingPunct="1">
              <a:defRPr/>
            </a:pPr>
            <a:r>
              <a:rPr lang="en-US" altLang="en-US" kern="1200" dirty="0" smtClean="0">
                <a:latin typeface="Times New Roman" pitchFamily="18" charset="0"/>
                <a:cs typeface="Times New Roman" pitchFamily="18" charset="0"/>
              </a:rPr>
              <a:t>5 million deaths world wide each year</a:t>
            </a:r>
          </a:p>
          <a:p>
            <a:pPr eaLnBrk="1" hangingPunct="1">
              <a:defRPr/>
            </a:pPr>
            <a:endParaRPr lang="en-US" altLang="en-US" kern="1200" dirty="0" smtClean="0">
              <a:latin typeface="Times New Roman" pitchFamily="18" charset="0"/>
              <a:cs typeface="Times New Roman" pitchFamily="18" charset="0"/>
            </a:endParaRPr>
          </a:p>
          <a:p>
            <a:pPr eaLnBrk="1" hangingPunct="1">
              <a:defRPr/>
            </a:pPr>
            <a:r>
              <a:rPr lang="en-US" altLang="en-US" kern="1200" dirty="0" smtClean="0">
                <a:latin typeface="Times New Roman" pitchFamily="18" charset="0"/>
                <a:cs typeface="Times New Roman" pitchFamily="18" charset="0"/>
              </a:rPr>
              <a:t>10 million deaths estimated by year 2030</a:t>
            </a:r>
          </a:p>
          <a:p>
            <a:pPr eaLnBrk="1" hangingPunct="1">
              <a:defRPr/>
            </a:pPr>
            <a:endParaRPr lang="en-US" altLang="en-US" kern="1200" dirty="0" smtClean="0">
              <a:latin typeface="Times New Roman" pitchFamily="18" charset="0"/>
              <a:cs typeface="Times New Roman" pitchFamily="18" charset="0"/>
            </a:endParaRPr>
          </a:p>
          <a:p>
            <a:pPr eaLnBrk="1" hangingPunct="1">
              <a:defRPr/>
            </a:pPr>
            <a:r>
              <a:rPr lang="en-US" dirty="0" smtClean="0"/>
              <a:t>WHO estimates, there are approximately 1.1 billion smokers in the world</a:t>
            </a:r>
            <a:endParaRPr lang="en-US" altLang="en-US" kern="1200" dirty="0" smtClean="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F3369A6-BFB7-41A7-A745-0586F213F752}" type="slidenum">
              <a:rPr lang="en-US"/>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r>
              <a:rPr lang="en-US" dirty="0" smtClean="0"/>
              <a:t>Social Factors </a:t>
            </a:r>
            <a:endParaRPr lang="en-US" dirty="0"/>
          </a:p>
        </p:txBody>
      </p:sp>
      <p:sp>
        <p:nvSpPr>
          <p:cNvPr id="3" name="عنصر نائب للمحتوى 2"/>
          <p:cNvSpPr>
            <a:spLocks noGrp="1"/>
          </p:cNvSpPr>
          <p:nvPr>
            <p:ph idx="1"/>
          </p:nvPr>
        </p:nvSpPr>
        <p:spPr/>
        <p:txBody>
          <a:bodyPr/>
          <a:lstStyle/>
          <a:p>
            <a:pPr lvl="0"/>
            <a:r>
              <a:rPr lang="en-US" dirty="0" smtClean="0"/>
              <a:t>Parental influences</a:t>
            </a:r>
            <a:endParaRPr lang="ar-SA" dirty="0" smtClean="0"/>
          </a:p>
          <a:p>
            <a:pPr lvl="0"/>
            <a:r>
              <a:rPr lang="en-US" dirty="0" smtClean="0"/>
              <a:t>friendship groups</a:t>
            </a:r>
            <a:endParaRPr lang="ar-SA" dirty="0" smtClean="0"/>
          </a:p>
          <a:p>
            <a:pPr lvl="0"/>
            <a:r>
              <a:rPr lang="en-US" dirty="0" smtClean="0"/>
              <a:t>Influence of peer</a:t>
            </a:r>
            <a:endParaRPr lang="ar-SA" dirty="0" smtClean="0"/>
          </a:p>
          <a:p>
            <a:pPr lvl="0"/>
            <a:r>
              <a:rPr lang="en-US" dirty="0" smtClean="0"/>
              <a:t>Low socioeconomic status</a:t>
            </a:r>
            <a:endParaRPr lang="ar-SA" dirty="0" smtClean="0"/>
          </a:p>
          <a:p>
            <a:pPr lvl="0"/>
            <a:r>
              <a:rPr lang="en-US" dirty="0" smtClean="0"/>
              <a:t>The need to fit In.</a:t>
            </a:r>
            <a:endParaRPr lang="ar-SA" dirty="0" smtClean="0"/>
          </a:p>
          <a:p>
            <a:pPr lvl="0"/>
            <a:r>
              <a:rPr lang="en-US" dirty="0" smtClean="0"/>
              <a:t>It looks cool.</a:t>
            </a:r>
            <a:endParaRPr lang="ar-SA" dirty="0" smtClean="0"/>
          </a:p>
        </p:txBody>
      </p:sp>
      <p:sp>
        <p:nvSpPr>
          <p:cNvPr id="4" name="عنصر نائب للتاريخ 3"/>
          <p:cNvSpPr>
            <a:spLocks noGrp="1"/>
          </p:cNvSpPr>
          <p:nvPr>
            <p:ph type="dt" sz="half" idx="10"/>
          </p:nvPr>
        </p:nvSpPr>
        <p:spPr/>
        <p:txBody>
          <a:bodyPr/>
          <a:lstStyle/>
          <a:p>
            <a:pPr>
              <a:defRPr/>
            </a:pPr>
            <a:fld id="{9C9AB9D5-8666-45A7-8DC6-223485A28180}" type="datetime3">
              <a:rPr lang="en-US" smtClean="0"/>
              <a:pPr>
                <a:defRPr/>
              </a:pPr>
              <a:t>10 February 2013</a:t>
            </a:fld>
            <a:endParaRPr lang="en-US"/>
          </a:p>
        </p:txBody>
      </p:sp>
      <p:sp>
        <p:nvSpPr>
          <p:cNvPr id="5" name="عنصر نائب للتذييل 4"/>
          <p:cNvSpPr>
            <a:spLocks noGrp="1"/>
          </p:cNvSpPr>
          <p:nvPr>
            <p:ph type="ftr" sz="quarter" idx="11"/>
          </p:nvPr>
        </p:nvSpPr>
        <p:spPr/>
        <p:txBody>
          <a:bodyPr/>
          <a:lstStyle/>
          <a:p>
            <a:pPr>
              <a:defRPr/>
            </a:pPr>
            <a:r>
              <a:rPr lang="en-US" smtClean="0"/>
              <a:t>Tobacco Use</a:t>
            </a:r>
            <a:endParaRPr lang="en-US"/>
          </a:p>
        </p:txBody>
      </p:sp>
      <p:sp>
        <p:nvSpPr>
          <p:cNvPr id="6" name="عنصر نائب لرقم الشريحة 5"/>
          <p:cNvSpPr>
            <a:spLocks noGrp="1"/>
          </p:cNvSpPr>
          <p:nvPr>
            <p:ph type="sldNum" sz="quarter" idx="12"/>
          </p:nvPr>
        </p:nvSpPr>
        <p:spPr/>
        <p:txBody>
          <a:bodyPr/>
          <a:lstStyle/>
          <a:p>
            <a:pPr>
              <a:defRPr/>
            </a:pPr>
            <a:fld id="{07E12AF9-2C70-44B2-93C9-F33BEDE7F48E}"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r>
              <a:rPr lang="en-US" dirty="0" smtClean="0"/>
              <a:t>Individual influence </a:t>
            </a:r>
            <a:endParaRPr lang="en-US" dirty="0"/>
          </a:p>
        </p:txBody>
      </p:sp>
      <p:sp>
        <p:nvSpPr>
          <p:cNvPr id="3" name="عنصر نائب للمحتوى 2"/>
          <p:cNvSpPr>
            <a:spLocks noGrp="1"/>
          </p:cNvSpPr>
          <p:nvPr>
            <p:ph idx="1"/>
          </p:nvPr>
        </p:nvSpPr>
        <p:spPr/>
        <p:txBody>
          <a:bodyPr/>
          <a:lstStyle/>
          <a:p>
            <a:pPr lvl="0"/>
            <a:r>
              <a:rPr lang="en-US" dirty="0" smtClean="0"/>
              <a:t>Wrong personal beliefs and values about smoking</a:t>
            </a:r>
            <a:endParaRPr lang="ar-SA" dirty="0" smtClean="0"/>
          </a:p>
          <a:p>
            <a:pPr lvl="0"/>
            <a:r>
              <a:rPr lang="en-US" dirty="0" smtClean="0"/>
              <a:t>Self esteem</a:t>
            </a:r>
            <a:endParaRPr lang="ar-SA" dirty="0" smtClean="0"/>
          </a:p>
          <a:p>
            <a:pPr lvl="0"/>
            <a:r>
              <a:rPr lang="en-US" dirty="0" smtClean="0"/>
              <a:t>Curiosity</a:t>
            </a:r>
            <a:endParaRPr lang="ar-SA" dirty="0" smtClean="0"/>
          </a:p>
          <a:p>
            <a:endParaRPr lang="en-US" dirty="0"/>
          </a:p>
        </p:txBody>
      </p:sp>
      <p:sp>
        <p:nvSpPr>
          <p:cNvPr id="4" name="عنصر نائب للتاريخ 3"/>
          <p:cNvSpPr>
            <a:spLocks noGrp="1"/>
          </p:cNvSpPr>
          <p:nvPr>
            <p:ph type="dt" sz="half" idx="10"/>
          </p:nvPr>
        </p:nvSpPr>
        <p:spPr/>
        <p:txBody>
          <a:bodyPr/>
          <a:lstStyle/>
          <a:p>
            <a:pPr>
              <a:defRPr/>
            </a:pPr>
            <a:fld id="{9C9AB9D5-8666-45A7-8DC6-223485A28180}" type="datetime3">
              <a:rPr lang="en-US" smtClean="0"/>
              <a:pPr>
                <a:defRPr/>
              </a:pPr>
              <a:t>10 February 2013</a:t>
            </a:fld>
            <a:endParaRPr lang="en-US"/>
          </a:p>
        </p:txBody>
      </p:sp>
      <p:sp>
        <p:nvSpPr>
          <p:cNvPr id="5" name="عنصر نائب للتذييل 4"/>
          <p:cNvSpPr>
            <a:spLocks noGrp="1"/>
          </p:cNvSpPr>
          <p:nvPr>
            <p:ph type="ftr" sz="quarter" idx="11"/>
          </p:nvPr>
        </p:nvSpPr>
        <p:spPr/>
        <p:txBody>
          <a:bodyPr/>
          <a:lstStyle/>
          <a:p>
            <a:pPr>
              <a:defRPr/>
            </a:pPr>
            <a:r>
              <a:rPr lang="en-US" smtClean="0"/>
              <a:t>Tobacco Use</a:t>
            </a:r>
            <a:endParaRPr lang="en-US"/>
          </a:p>
        </p:txBody>
      </p:sp>
      <p:sp>
        <p:nvSpPr>
          <p:cNvPr id="6" name="عنصر نائب لرقم الشريحة 5"/>
          <p:cNvSpPr>
            <a:spLocks noGrp="1"/>
          </p:cNvSpPr>
          <p:nvPr>
            <p:ph type="sldNum" sz="quarter" idx="12"/>
          </p:nvPr>
        </p:nvSpPr>
        <p:spPr/>
        <p:txBody>
          <a:bodyPr/>
          <a:lstStyle/>
          <a:p>
            <a:pPr>
              <a:defRPr/>
            </a:pPr>
            <a:fld id="{07E12AF9-2C70-44B2-93C9-F33BEDE7F48E}"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r>
              <a:rPr lang="en-US" dirty="0" smtClean="0"/>
              <a:t>Environmental influence </a:t>
            </a:r>
            <a:endParaRPr lang="en-US" dirty="0"/>
          </a:p>
        </p:txBody>
      </p:sp>
      <p:sp>
        <p:nvSpPr>
          <p:cNvPr id="3" name="عنصر نائب للمحتوى 2"/>
          <p:cNvSpPr>
            <a:spLocks noGrp="1"/>
          </p:cNvSpPr>
          <p:nvPr>
            <p:ph idx="1"/>
          </p:nvPr>
        </p:nvSpPr>
        <p:spPr/>
        <p:txBody>
          <a:bodyPr/>
          <a:lstStyle/>
          <a:p>
            <a:pPr lvl="0"/>
            <a:r>
              <a:rPr lang="en-US" dirty="0" smtClean="0"/>
              <a:t>Availability</a:t>
            </a:r>
            <a:endParaRPr lang="ar-SA" dirty="0" smtClean="0"/>
          </a:p>
          <a:p>
            <a:pPr lvl="0"/>
            <a:r>
              <a:rPr lang="en-US" dirty="0" smtClean="0"/>
              <a:t>Accessibility</a:t>
            </a:r>
            <a:endParaRPr lang="ar-SA" dirty="0" smtClean="0"/>
          </a:p>
          <a:p>
            <a:pPr lvl="0"/>
            <a:r>
              <a:rPr lang="en-US" dirty="0" smtClean="0"/>
              <a:t>Price</a:t>
            </a:r>
            <a:endParaRPr lang="ar-SA" dirty="0" smtClean="0"/>
          </a:p>
          <a:p>
            <a:pPr lvl="0"/>
            <a:r>
              <a:rPr lang="en-US" dirty="0" smtClean="0"/>
              <a:t>Media</a:t>
            </a:r>
          </a:p>
          <a:p>
            <a:r>
              <a:rPr lang="en-US" dirty="0" smtClean="0"/>
              <a:t>Tobacco industry intensive advertising</a:t>
            </a:r>
          </a:p>
          <a:p>
            <a:pPr lvl="0">
              <a:buNone/>
            </a:pPr>
            <a:endParaRPr lang="ar-SA" dirty="0" smtClean="0"/>
          </a:p>
          <a:p>
            <a:pPr>
              <a:buNone/>
            </a:pPr>
            <a:endParaRPr lang="en-US" dirty="0"/>
          </a:p>
        </p:txBody>
      </p:sp>
      <p:sp>
        <p:nvSpPr>
          <p:cNvPr id="4" name="عنصر نائب للتاريخ 3"/>
          <p:cNvSpPr>
            <a:spLocks noGrp="1"/>
          </p:cNvSpPr>
          <p:nvPr>
            <p:ph type="dt" sz="half" idx="10"/>
          </p:nvPr>
        </p:nvSpPr>
        <p:spPr/>
        <p:txBody>
          <a:bodyPr/>
          <a:lstStyle/>
          <a:p>
            <a:pPr>
              <a:defRPr/>
            </a:pPr>
            <a:fld id="{9C9AB9D5-8666-45A7-8DC6-223485A28180}" type="datetime3">
              <a:rPr lang="en-US" smtClean="0"/>
              <a:pPr>
                <a:defRPr/>
              </a:pPr>
              <a:t>10 February 2013</a:t>
            </a:fld>
            <a:endParaRPr lang="en-US"/>
          </a:p>
        </p:txBody>
      </p:sp>
      <p:sp>
        <p:nvSpPr>
          <p:cNvPr id="5" name="عنصر نائب للتذييل 4"/>
          <p:cNvSpPr>
            <a:spLocks noGrp="1"/>
          </p:cNvSpPr>
          <p:nvPr>
            <p:ph type="ftr" sz="quarter" idx="11"/>
          </p:nvPr>
        </p:nvSpPr>
        <p:spPr/>
        <p:txBody>
          <a:bodyPr/>
          <a:lstStyle/>
          <a:p>
            <a:pPr>
              <a:defRPr/>
            </a:pPr>
            <a:r>
              <a:rPr lang="en-US" smtClean="0"/>
              <a:t>Tobacco Use</a:t>
            </a:r>
            <a:endParaRPr lang="en-US"/>
          </a:p>
        </p:txBody>
      </p:sp>
      <p:sp>
        <p:nvSpPr>
          <p:cNvPr id="6" name="عنصر نائب لرقم الشريحة 5"/>
          <p:cNvSpPr>
            <a:spLocks noGrp="1"/>
          </p:cNvSpPr>
          <p:nvPr>
            <p:ph type="sldNum" sz="quarter" idx="12"/>
          </p:nvPr>
        </p:nvSpPr>
        <p:spPr/>
        <p:txBody>
          <a:bodyPr/>
          <a:lstStyle/>
          <a:p>
            <a:pPr>
              <a:defRPr/>
            </a:pPr>
            <a:fld id="{07E12AF9-2C70-44B2-93C9-F33BEDE7F48E}"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34938" y="889000"/>
            <a:ext cx="8885237" cy="635000"/>
          </a:xfrm>
        </p:spPr>
        <p:txBody>
          <a:bodyPr/>
          <a:lstStyle/>
          <a:p>
            <a:r>
              <a:rPr lang="en-US" smtClean="0"/>
              <a:t>Why targeting youth ?</a:t>
            </a:r>
          </a:p>
        </p:txBody>
      </p:sp>
      <p:sp>
        <p:nvSpPr>
          <p:cNvPr id="37891" name="Content Placeholder 2"/>
          <p:cNvSpPr>
            <a:spLocks noGrp="1"/>
          </p:cNvSpPr>
          <p:nvPr>
            <p:ph idx="1"/>
          </p:nvPr>
        </p:nvSpPr>
        <p:spPr>
          <a:xfrm>
            <a:off x="134938" y="1676400"/>
            <a:ext cx="8896350" cy="4575175"/>
          </a:xfrm>
        </p:spPr>
        <p:txBody>
          <a:bodyPr/>
          <a:lstStyle/>
          <a:p>
            <a:r>
              <a:rPr lang="en-US" sz="2600" dirty="0" smtClean="0"/>
              <a:t>Philip Morris executive: "hitting the youth can be more efficient even though the cost to reach them is higher, because they are willing to experiment. </a:t>
            </a:r>
          </a:p>
          <a:p>
            <a:r>
              <a:rPr lang="en-US" sz="2600" dirty="0" smtClean="0"/>
              <a:t>They have more influence over others in their age group than they will later in life, and they are far more loyal to their starting brand." </a:t>
            </a:r>
          </a:p>
          <a:p>
            <a:r>
              <a:rPr lang="en-US" sz="2600" dirty="0" smtClean="0"/>
              <a:t>The younger the age when smoking begins, the longer the smoking cycle. </a:t>
            </a:r>
          </a:p>
          <a:p>
            <a:r>
              <a:rPr lang="en-US" sz="2600" dirty="0" smtClean="0"/>
              <a:t>Young persons are also more vulnerable because they are likely to be less aware of the addictive nature of nicotine and the harmful effects of tobacco consumption.</a:t>
            </a:r>
          </a:p>
        </p:txBody>
      </p:sp>
      <p:sp>
        <p:nvSpPr>
          <p:cNvPr id="37892" name="Date Placeholder 3"/>
          <p:cNvSpPr>
            <a:spLocks noGrp="1"/>
          </p:cNvSpPr>
          <p:nvPr>
            <p:ph type="dt" sz="quarter" idx="10"/>
          </p:nvPr>
        </p:nvSpPr>
        <p:spPr>
          <a:noFill/>
        </p:spPr>
        <p:txBody>
          <a:bodyPr/>
          <a:lstStyle/>
          <a:p>
            <a:fld id="{95A75BF1-B82A-42D2-90FC-32E4CFCE934B}" type="datetime3">
              <a:rPr lang="en-US" smtClean="0"/>
              <a:pPr/>
              <a:t>10 February 2013</a:t>
            </a:fld>
            <a:endParaRPr lang="en-US" smtClean="0"/>
          </a:p>
        </p:txBody>
      </p:sp>
      <p:sp>
        <p:nvSpPr>
          <p:cNvPr id="37893" name="Footer Placeholder 4"/>
          <p:cNvSpPr>
            <a:spLocks noGrp="1"/>
          </p:cNvSpPr>
          <p:nvPr>
            <p:ph type="ftr" sz="quarter" idx="11"/>
          </p:nvPr>
        </p:nvSpPr>
        <p:spPr>
          <a:noFill/>
        </p:spPr>
        <p:txBody>
          <a:bodyPr/>
          <a:lstStyle/>
          <a:p>
            <a:r>
              <a:rPr lang="en-US" smtClean="0"/>
              <a:t>Tobacco Use</a:t>
            </a:r>
          </a:p>
        </p:txBody>
      </p:sp>
      <p:sp>
        <p:nvSpPr>
          <p:cNvPr id="37894" name="Slide Number Placeholder 5"/>
          <p:cNvSpPr>
            <a:spLocks noGrp="1"/>
          </p:cNvSpPr>
          <p:nvPr>
            <p:ph type="sldNum" sz="quarter" idx="12"/>
          </p:nvPr>
        </p:nvSpPr>
        <p:spPr>
          <a:noFill/>
        </p:spPr>
        <p:txBody>
          <a:bodyPr/>
          <a:lstStyle/>
          <a:p>
            <a:fld id="{5FD1525B-2F4B-450B-870E-20E49720A50D}" type="slidenum">
              <a:rPr lang="en-US" smtClean="0"/>
              <a:pPr/>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4938" y="889000"/>
            <a:ext cx="8885237" cy="787400"/>
          </a:xfrm>
        </p:spPr>
        <p:txBody>
          <a:bodyPr/>
          <a:lstStyle/>
          <a:p>
            <a:pPr eaLnBrk="1" hangingPunct="1"/>
            <a:r>
              <a:rPr lang="en-US" sz="3600" smtClean="0"/>
              <a:t>Targeting youth through activities and media</a:t>
            </a:r>
          </a:p>
        </p:txBody>
      </p:sp>
      <p:sp>
        <p:nvSpPr>
          <p:cNvPr id="38915" name="Rectangle 12"/>
          <p:cNvSpPr>
            <a:spLocks noGrp="1" noChangeArrowheads="1"/>
          </p:cNvSpPr>
          <p:nvPr>
            <p:ph type="body" idx="1"/>
          </p:nvPr>
        </p:nvSpPr>
        <p:spPr>
          <a:xfrm>
            <a:off x="609600" y="1981200"/>
            <a:ext cx="3352800" cy="4343400"/>
          </a:xfrm>
        </p:spPr>
        <p:txBody>
          <a:bodyPr/>
          <a:lstStyle/>
          <a:p>
            <a:pPr eaLnBrk="1" hangingPunct="1"/>
            <a:r>
              <a:rPr lang="en-US" smtClean="0"/>
              <a:t>These principles also work for:</a:t>
            </a:r>
          </a:p>
          <a:p>
            <a:pPr lvl="1" eaLnBrk="1" hangingPunct="1"/>
            <a:r>
              <a:rPr lang="en-US" smtClean="0"/>
              <a:t>Sports</a:t>
            </a:r>
          </a:p>
          <a:p>
            <a:pPr lvl="1" eaLnBrk="1" hangingPunct="1"/>
            <a:r>
              <a:rPr lang="en-US" smtClean="0"/>
              <a:t>Concerts</a:t>
            </a:r>
          </a:p>
          <a:p>
            <a:pPr lvl="1" eaLnBrk="1" hangingPunct="1"/>
            <a:r>
              <a:rPr lang="en-US" smtClean="0"/>
              <a:t>Parties</a:t>
            </a:r>
          </a:p>
          <a:p>
            <a:pPr lvl="1" eaLnBrk="1" hangingPunct="1"/>
            <a:r>
              <a:rPr lang="en-US" smtClean="0"/>
              <a:t>Movies</a:t>
            </a:r>
          </a:p>
          <a:p>
            <a:pPr lvl="1" eaLnBrk="1" hangingPunct="1"/>
            <a:r>
              <a:rPr lang="en-US" smtClean="0"/>
              <a:t>Other media</a:t>
            </a:r>
          </a:p>
          <a:p>
            <a:pPr eaLnBrk="1" hangingPunct="1"/>
            <a:endParaRPr lang="en-US" smtClean="0"/>
          </a:p>
        </p:txBody>
      </p:sp>
      <p:pic>
        <p:nvPicPr>
          <p:cNvPr id="38916" name="Picture 6" descr="C:\My Documents\My Pictures\Marlboro racing car"/>
          <p:cNvPicPr>
            <a:picLocks noChangeAspect="1" noChangeArrowheads="1"/>
          </p:cNvPicPr>
          <p:nvPr/>
        </p:nvPicPr>
        <p:blipFill>
          <a:blip r:embed="rId3"/>
          <a:srcRect t="5658" b="59700"/>
          <a:stretch>
            <a:fillRect/>
          </a:stretch>
        </p:blipFill>
        <p:spPr bwMode="auto">
          <a:xfrm>
            <a:off x="4114800" y="2057400"/>
            <a:ext cx="4419600" cy="1066800"/>
          </a:xfrm>
          <a:prstGeom prst="rect">
            <a:avLst/>
          </a:prstGeom>
          <a:noFill/>
          <a:ln w="9525">
            <a:noFill/>
            <a:miter lim="800000"/>
            <a:headEnd/>
            <a:tailEnd/>
          </a:ln>
        </p:spPr>
      </p:pic>
      <p:pic>
        <p:nvPicPr>
          <p:cNvPr id="38917" name="Picture 9" descr="C:\Documents and Settings\pling\My Documents\My Pictures\otkoolcoupon1.jpg"/>
          <p:cNvPicPr>
            <a:picLocks noChangeAspect="1" noChangeArrowheads="1"/>
          </p:cNvPicPr>
          <p:nvPr/>
        </p:nvPicPr>
        <p:blipFill>
          <a:blip r:embed="rId4"/>
          <a:srcRect l="39345" r="20493"/>
          <a:stretch>
            <a:fillRect/>
          </a:stretch>
        </p:blipFill>
        <p:spPr bwMode="auto">
          <a:xfrm>
            <a:off x="4419600" y="3276600"/>
            <a:ext cx="1447800" cy="2332038"/>
          </a:xfrm>
          <a:prstGeom prst="rect">
            <a:avLst/>
          </a:prstGeom>
          <a:noFill/>
          <a:ln w="9525">
            <a:noFill/>
            <a:miter lim="800000"/>
            <a:headEnd/>
            <a:tailEnd/>
          </a:ln>
        </p:spPr>
      </p:pic>
      <p:pic>
        <p:nvPicPr>
          <p:cNvPr id="38918" name="Picture 14" descr="C:\Documents and Settings\pling\My Documents\My Pictures\72lrg.jpg"/>
          <p:cNvPicPr>
            <a:picLocks noChangeAspect="1" noChangeArrowheads="1"/>
          </p:cNvPicPr>
          <p:nvPr/>
        </p:nvPicPr>
        <p:blipFill>
          <a:blip r:embed="rId5" cstate="print"/>
          <a:srcRect/>
          <a:stretch>
            <a:fillRect/>
          </a:stretch>
        </p:blipFill>
        <p:spPr bwMode="auto">
          <a:xfrm>
            <a:off x="6553200" y="3352800"/>
            <a:ext cx="1652588" cy="1981200"/>
          </a:xfrm>
          <a:prstGeom prst="rect">
            <a:avLst/>
          </a:prstGeom>
          <a:noFill/>
          <a:ln w="9525">
            <a:noFill/>
            <a:miter lim="800000"/>
            <a:headEnd/>
            <a:tailEnd/>
          </a:ln>
        </p:spPr>
      </p:pic>
      <p:sp>
        <p:nvSpPr>
          <p:cNvPr id="38919" name="Date Placeholder 6"/>
          <p:cNvSpPr>
            <a:spLocks noGrp="1"/>
          </p:cNvSpPr>
          <p:nvPr>
            <p:ph type="dt" sz="quarter" idx="10"/>
          </p:nvPr>
        </p:nvSpPr>
        <p:spPr>
          <a:noFill/>
        </p:spPr>
        <p:txBody>
          <a:bodyPr/>
          <a:lstStyle/>
          <a:p>
            <a:fld id="{EDB4B54A-5BC7-4D31-8C15-CDAD9AA7C0F3}" type="datetime3">
              <a:rPr lang="en-US" smtClean="0"/>
              <a:pPr/>
              <a:t>10 February 2013</a:t>
            </a:fld>
            <a:endParaRPr lang="en-US" smtClean="0"/>
          </a:p>
        </p:txBody>
      </p:sp>
      <p:sp>
        <p:nvSpPr>
          <p:cNvPr id="38920" name="Slide Number Placeholder 7"/>
          <p:cNvSpPr>
            <a:spLocks noGrp="1"/>
          </p:cNvSpPr>
          <p:nvPr>
            <p:ph type="sldNum" sz="quarter" idx="12"/>
          </p:nvPr>
        </p:nvSpPr>
        <p:spPr>
          <a:noFill/>
        </p:spPr>
        <p:txBody>
          <a:bodyPr/>
          <a:lstStyle/>
          <a:p>
            <a:fld id="{735940B1-99C0-4324-9877-C49964B9CE6E}" type="slidenum">
              <a:rPr lang="en-US" smtClean="0"/>
              <a:pPr/>
              <a:t>44</a:t>
            </a:fld>
            <a:endParaRPr lang="en-US" smtClean="0"/>
          </a:p>
        </p:txBody>
      </p:sp>
      <p:sp>
        <p:nvSpPr>
          <p:cNvPr id="38921" name="Footer Placeholder 8"/>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Industry attempts to make more socially acceptable cigarettes</a:t>
            </a:r>
          </a:p>
        </p:txBody>
      </p:sp>
      <p:pic>
        <p:nvPicPr>
          <p:cNvPr id="39939" name="Picture 3" descr="C:\Documents and Settings\pling\My Documents\My Pictures\otcapricoup1a.jpg"/>
          <p:cNvPicPr>
            <a:picLocks noChangeAspect="1" noChangeArrowheads="1"/>
          </p:cNvPicPr>
          <p:nvPr/>
        </p:nvPicPr>
        <p:blipFill>
          <a:blip r:embed="rId3"/>
          <a:srcRect l="3334" t="16875" r="3334" b="8125"/>
          <a:stretch>
            <a:fillRect/>
          </a:stretch>
        </p:blipFill>
        <p:spPr bwMode="auto">
          <a:xfrm>
            <a:off x="2057400" y="2595563"/>
            <a:ext cx="4648200" cy="1660525"/>
          </a:xfrm>
          <a:prstGeom prst="rect">
            <a:avLst/>
          </a:prstGeom>
          <a:noFill/>
          <a:ln w="9525">
            <a:noFill/>
            <a:miter lim="800000"/>
            <a:headEnd/>
            <a:tailEnd/>
          </a:ln>
        </p:spPr>
      </p:pic>
      <p:sp>
        <p:nvSpPr>
          <p:cNvPr id="39940" name="Text Box 4"/>
          <p:cNvSpPr txBox="1">
            <a:spLocks noChangeArrowheads="1"/>
          </p:cNvSpPr>
          <p:nvPr/>
        </p:nvSpPr>
        <p:spPr bwMode="auto">
          <a:xfrm>
            <a:off x="1143000" y="4495800"/>
            <a:ext cx="6934200" cy="1200150"/>
          </a:xfrm>
          <a:prstGeom prst="rect">
            <a:avLst/>
          </a:prstGeom>
          <a:noFill/>
          <a:ln w="9525">
            <a:noFill/>
            <a:miter lim="800000"/>
            <a:headEnd/>
            <a:tailEnd/>
          </a:ln>
        </p:spPr>
        <p:txBody>
          <a:bodyPr>
            <a:spAutoFit/>
          </a:bodyPr>
          <a:lstStyle/>
          <a:p>
            <a:pPr>
              <a:spcBef>
                <a:spcPct val="50000"/>
              </a:spcBef>
            </a:pPr>
            <a:r>
              <a:rPr lang="en-US" sz="2400"/>
              <a:t>“You’re clearly someone who considers others.  That’s why Superslim Capri is the choice for you…great tobacco flavor, but less smoke for those around you.”</a:t>
            </a:r>
          </a:p>
        </p:txBody>
      </p:sp>
      <p:sp>
        <p:nvSpPr>
          <p:cNvPr id="39941" name="Line 5"/>
          <p:cNvSpPr>
            <a:spLocks noChangeShapeType="1"/>
          </p:cNvSpPr>
          <p:nvPr/>
        </p:nvSpPr>
        <p:spPr bwMode="auto">
          <a:xfrm flipH="1">
            <a:off x="5334000" y="3200400"/>
            <a:ext cx="990600" cy="1371600"/>
          </a:xfrm>
          <a:prstGeom prst="line">
            <a:avLst/>
          </a:prstGeom>
          <a:noFill/>
          <a:ln w="57150">
            <a:solidFill>
              <a:srgbClr val="FF0000"/>
            </a:solidFill>
            <a:round/>
            <a:headEnd/>
            <a:tailEnd type="triangle" w="med" len="med"/>
          </a:ln>
        </p:spPr>
        <p:txBody>
          <a:bodyPr wrap="none"/>
          <a:lstStyle/>
          <a:p>
            <a:endParaRPr lang="en-US"/>
          </a:p>
        </p:txBody>
      </p:sp>
      <p:sp>
        <p:nvSpPr>
          <p:cNvPr id="39942" name="Date Placeholder 5"/>
          <p:cNvSpPr>
            <a:spLocks noGrp="1"/>
          </p:cNvSpPr>
          <p:nvPr>
            <p:ph type="dt" sz="quarter" idx="10"/>
          </p:nvPr>
        </p:nvSpPr>
        <p:spPr>
          <a:noFill/>
        </p:spPr>
        <p:txBody>
          <a:bodyPr/>
          <a:lstStyle/>
          <a:p>
            <a:fld id="{70F90DCF-D20E-420A-96A7-24A190337845}" type="datetime3">
              <a:rPr lang="en-US" smtClean="0"/>
              <a:pPr/>
              <a:t>10 February 2013</a:t>
            </a:fld>
            <a:endParaRPr lang="en-US" smtClean="0"/>
          </a:p>
        </p:txBody>
      </p:sp>
      <p:sp>
        <p:nvSpPr>
          <p:cNvPr id="39943" name="Slide Number Placeholder 6"/>
          <p:cNvSpPr>
            <a:spLocks noGrp="1"/>
          </p:cNvSpPr>
          <p:nvPr>
            <p:ph type="sldNum" sz="quarter" idx="12"/>
          </p:nvPr>
        </p:nvSpPr>
        <p:spPr>
          <a:noFill/>
        </p:spPr>
        <p:txBody>
          <a:bodyPr/>
          <a:lstStyle/>
          <a:p>
            <a:fld id="{65AB61A3-7BC6-4AFF-ABE4-CF773F5AB202}" type="slidenum">
              <a:rPr lang="en-US" smtClean="0"/>
              <a:pPr/>
              <a:t>45</a:t>
            </a:fld>
            <a:endParaRPr lang="en-US" smtClean="0"/>
          </a:p>
        </p:txBody>
      </p:sp>
      <p:sp>
        <p:nvSpPr>
          <p:cNvPr id="39944" name="Footer Placeholder 7"/>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endParaRPr lang="en-US" smtClean="0"/>
          </a:p>
        </p:txBody>
      </p:sp>
      <p:pic>
        <p:nvPicPr>
          <p:cNvPr id="19459" name="Picture 4" descr="More doctors smoke Camels ad"/>
          <p:cNvPicPr>
            <a:picLocks noGrp="1" noChangeAspect="1" noChangeArrowheads="1"/>
          </p:cNvPicPr>
          <p:nvPr>
            <p:ph idx="1"/>
          </p:nvPr>
        </p:nvPicPr>
        <p:blipFill>
          <a:blip r:embed="rId2"/>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sz="quarter"/>
          </p:nvPr>
        </p:nvSpPr>
        <p:spPr>
          <a:ln w="9525">
            <a:headEnd/>
            <a:tailEnd/>
          </a:ln>
        </p:spPr>
        <p:txBody>
          <a:bodyPr/>
          <a:lstStyle/>
          <a:p>
            <a:r>
              <a:rPr lang="en-US" smtClean="0">
                <a:solidFill>
                  <a:srgbClr val="FFFF00"/>
                </a:solidFill>
              </a:rPr>
              <a:t>Solutions: Prevention &amp; Control</a:t>
            </a:r>
          </a:p>
        </p:txBody>
      </p:sp>
      <p:sp>
        <p:nvSpPr>
          <p:cNvPr id="40963" name="Subtitle 2"/>
          <p:cNvSpPr>
            <a:spLocks noGrp="1"/>
          </p:cNvSpPr>
          <p:nvPr>
            <p:ph type="subTitle" sz="quarter" idx="1"/>
          </p:nvPr>
        </p:nvSpPr>
        <p:spPr>
          <a:xfrm>
            <a:off x="1371600" y="5029200"/>
            <a:ext cx="6400800" cy="990600"/>
          </a:xfrm>
          <a:ln w="9525">
            <a:headEnd/>
            <a:tailEnd/>
          </a:ln>
        </p:spPr>
        <p:txBody>
          <a:bodyPr/>
          <a:lstStyle/>
          <a:p>
            <a:endParaRPr lang="en-US" sz="2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ABCcover[1]"/>
          <p:cNvPicPr>
            <a:picLocks noGrp="1" noChangeAspect="1" noChangeArrowheads="1"/>
          </p:cNvPicPr>
          <p:nvPr>
            <p:ph idx="1"/>
          </p:nvPr>
        </p:nvPicPr>
        <p:blipFill>
          <a:blip r:embed="rId3"/>
          <a:srcRect/>
          <a:stretch>
            <a:fillRect/>
          </a:stretch>
        </p:blipFill>
        <p:spPr>
          <a:xfrm>
            <a:off x="3657600" y="2740025"/>
            <a:ext cx="1752600" cy="2898775"/>
          </a:xfrm>
          <a:noFill/>
        </p:spPr>
      </p:pic>
      <p:sp>
        <p:nvSpPr>
          <p:cNvPr id="34819" name="Text Box 7"/>
          <p:cNvSpPr txBox="1">
            <a:spLocks noChangeArrowheads="1"/>
          </p:cNvSpPr>
          <p:nvPr/>
        </p:nvSpPr>
        <p:spPr bwMode="auto">
          <a:xfrm>
            <a:off x="250825" y="1058863"/>
            <a:ext cx="8512175" cy="457200"/>
          </a:xfrm>
          <a:prstGeom prst="rect">
            <a:avLst/>
          </a:prstGeom>
          <a:noFill/>
          <a:ln w="12700" cap="sq">
            <a:noFill/>
            <a:miter lim="800000"/>
            <a:headEnd type="none" w="sm" len="sm"/>
            <a:tailEnd type="none" w="sm" len="sm"/>
          </a:ln>
        </p:spPr>
        <p:txBody>
          <a:bodyPr>
            <a:spAutoFit/>
          </a:bodyPr>
          <a:lstStyle/>
          <a:p>
            <a:pPr algn="ctr">
              <a:spcBef>
                <a:spcPct val="50000"/>
              </a:spcBef>
            </a:pPr>
            <a:endParaRPr lang="en-US" sz="2400" i="0" u="none">
              <a:latin typeface="Tempus Sans ITC" pitchFamily="82" charset="0"/>
            </a:endParaRPr>
          </a:p>
        </p:txBody>
      </p:sp>
      <p:sp>
        <p:nvSpPr>
          <p:cNvPr id="34820" name="Rectangle 10"/>
          <p:cNvSpPr>
            <a:spLocks noGrp="1" noChangeArrowheads="1"/>
          </p:cNvSpPr>
          <p:nvPr>
            <p:ph type="title"/>
          </p:nvPr>
        </p:nvSpPr>
        <p:spPr>
          <a:xfrm>
            <a:off x="258763" y="990600"/>
            <a:ext cx="8885237" cy="990600"/>
          </a:xfrm>
        </p:spPr>
        <p:txBody>
          <a:bodyPr/>
          <a:lstStyle/>
          <a:p>
            <a:pPr eaLnBrk="1" hangingPunct="1">
              <a:buFontTx/>
              <a:buChar char="•"/>
            </a:pPr>
            <a:r>
              <a:rPr lang="en-US" sz="2800" smtClean="0">
                <a:solidFill>
                  <a:schemeClr val="tx1"/>
                </a:solidFill>
                <a:latin typeface="Tempus Sans ITC" pitchFamily="82" charset="0"/>
              </a:rPr>
              <a:t/>
            </a:r>
            <a:br>
              <a:rPr lang="en-US" sz="2800" smtClean="0">
                <a:solidFill>
                  <a:schemeClr val="tx1"/>
                </a:solidFill>
                <a:latin typeface="Tempus Sans ITC" pitchFamily="82" charset="0"/>
              </a:rPr>
            </a:br>
            <a:r>
              <a:rPr lang="en-US" sz="2800" smtClean="0">
                <a:solidFill>
                  <a:schemeClr val="tx1"/>
                </a:solidFill>
                <a:latin typeface="Tempus Sans ITC" pitchFamily="82" charset="0"/>
              </a:rPr>
              <a:t/>
            </a:r>
            <a:br>
              <a:rPr lang="en-US" sz="2800" smtClean="0">
                <a:solidFill>
                  <a:schemeClr val="tx1"/>
                </a:solidFill>
                <a:latin typeface="Tempus Sans ITC" pitchFamily="82" charset="0"/>
              </a:rPr>
            </a:br>
            <a:r>
              <a:rPr lang="en-US" sz="2800" smtClean="0">
                <a:solidFill>
                  <a:schemeClr val="tx1"/>
                </a:solidFill>
              </a:rPr>
              <a:t>Remember that Tobacco use is: </a:t>
            </a:r>
            <a:br>
              <a:rPr lang="en-US" sz="2800" smtClean="0">
                <a:solidFill>
                  <a:schemeClr val="tx1"/>
                </a:solidFill>
              </a:rPr>
            </a:br>
            <a:r>
              <a:rPr lang="en-US" sz="2800" smtClean="0">
                <a:solidFill>
                  <a:schemeClr val="tx1"/>
                </a:solidFill>
              </a:rPr>
              <a:t>The single largest cause of preventable death</a:t>
            </a:r>
            <a:br>
              <a:rPr lang="en-US" sz="2800" smtClean="0">
                <a:solidFill>
                  <a:schemeClr val="tx1"/>
                </a:solidFill>
              </a:rPr>
            </a:br>
            <a:r>
              <a:rPr lang="en-US" sz="2800" smtClean="0"/>
              <a:t> A long-term tobacco user has a 50% chance of dying prematurely from tobacco-related diseases.</a:t>
            </a:r>
            <a:r>
              <a:rPr lang="en-US" sz="2800" smtClean="0">
                <a:solidFill>
                  <a:schemeClr val="tx1"/>
                </a:solidFill>
              </a:rPr>
              <a:t>.</a:t>
            </a:r>
            <a:r>
              <a:rPr lang="en-US" sz="2800" b="1" smtClean="0">
                <a:solidFill>
                  <a:schemeClr val="tx1"/>
                </a:solidFill>
              </a:rPr>
              <a:t/>
            </a:r>
            <a:br>
              <a:rPr lang="en-US" sz="2800" b="1" smtClean="0">
                <a:solidFill>
                  <a:schemeClr val="tx1"/>
                </a:solidFill>
              </a:rPr>
            </a:br>
            <a:r>
              <a:rPr lang="en-US" sz="2500" smtClean="0">
                <a:solidFill>
                  <a:schemeClr val="tx1"/>
                </a:solidFill>
                <a:latin typeface="Tempus Sans ITC" pitchFamily="82" charset="0"/>
              </a:rPr>
              <a:t> </a:t>
            </a:r>
          </a:p>
        </p:txBody>
      </p:sp>
      <p:sp>
        <p:nvSpPr>
          <p:cNvPr id="34821" name="Date Placeholder 4"/>
          <p:cNvSpPr>
            <a:spLocks noGrp="1"/>
          </p:cNvSpPr>
          <p:nvPr>
            <p:ph type="dt" sz="quarter" idx="10"/>
          </p:nvPr>
        </p:nvSpPr>
        <p:spPr>
          <a:noFill/>
        </p:spPr>
        <p:txBody>
          <a:bodyPr/>
          <a:lstStyle/>
          <a:p>
            <a:fld id="{65F9D1FA-3B6D-4FF0-8E49-55134C4071BE}" type="datetime3">
              <a:rPr lang="en-US" smtClean="0"/>
              <a:pPr/>
              <a:t>10 February 2013</a:t>
            </a:fld>
            <a:endParaRPr lang="en-US" smtClean="0"/>
          </a:p>
        </p:txBody>
      </p:sp>
      <p:sp>
        <p:nvSpPr>
          <p:cNvPr id="34822" name="Slide Number Placeholder 5"/>
          <p:cNvSpPr>
            <a:spLocks noGrp="1"/>
          </p:cNvSpPr>
          <p:nvPr>
            <p:ph type="sldNum" sz="quarter" idx="12"/>
          </p:nvPr>
        </p:nvSpPr>
        <p:spPr>
          <a:noFill/>
        </p:spPr>
        <p:txBody>
          <a:bodyPr/>
          <a:lstStyle/>
          <a:p>
            <a:fld id="{DE36D408-B318-4D05-94AB-C68195EBDEAE}" type="slidenum">
              <a:rPr lang="en-US" smtClean="0"/>
              <a:pPr/>
              <a:t>48</a:t>
            </a:fld>
            <a:endParaRPr lang="en-US" smtClean="0"/>
          </a:p>
        </p:txBody>
      </p:sp>
      <p:sp>
        <p:nvSpPr>
          <p:cNvPr id="34823" name="Footer Placeholder 6"/>
          <p:cNvSpPr>
            <a:spLocks noGrp="1"/>
          </p:cNvSpPr>
          <p:nvPr>
            <p:ph type="ftr" sz="quarter" idx="11"/>
          </p:nvPr>
        </p:nvSpPr>
        <p:spPr>
          <a:noFill/>
        </p:spPr>
        <p:txBody>
          <a:bodyPr/>
          <a:lstStyle/>
          <a:p>
            <a:r>
              <a:rPr lang="en-US" smtClean="0"/>
              <a:t>Tobacco Use</a:t>
            </a:r>
          </a:p>
        </p:txBody>
      </p:sp>
    </p:spTree>
    <p:extLst>
      <p:ext uri="{BB962C8B-B14F-4D97-AF65-F5344CB8AC3E}">
        <p14:creationId xmlns:p14="http://schemas.microsoft.com/office/powerpoint/2010/main" val="3299638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34938" y="889000"/>
            <a:ext cx="8885237" cy="406400"/>
          </a:xfrm>
        </p:spPr>
        <p:txBody>
          <a:bodyPr/>
          <a:lstStyle/>
          <a:p>
            <a:r>
              <a:rPr lang="en-US" sz="4000" smtClean="0"/>
              <a:t>Prevention &amp; Control</a:t>
            </a:r>
          </a:p>
        </p:txBody>
      </p:sp>
      <p:sp>
        <p:nvSpPr>
          <p:cNvPr id="41987" name="Content Placeholder 2"/>
          <p:cNvSpPr>
            <a:spLocks noGrp="1"/>
          </p:cNvSpPr>
          <p:nvPr>
            <p:ph idx="1"/>
          </p:nvPr>
        </p:nvSpPr>
        <p:spPr>
          <a:xfrm>
            <a:off x="134938" y="1524000"/>
            <a:ext cx="8896350" cy="4727575"/>
          </a:xfrm>
        </p:spPr>
        <p:txBody>
          <a:bodyPr/>
          <a:lstStyle/>
          <a:p>
            <a:r>
              <a:rPr lang="en-US" sz="2800" smtClean="0">
                <a:solidFill>
                  <a:srgbClr val="FF0000"/>
                </a:solidFill>
              </a:rPr>
              <a:t>Globally</a:t>
            </a:r>
            <a:r>
              <a:rPr lang="en-US" sz="2800" smtClean="0"/>
              <a:t>: governed / advised by the Framework Convention on Tobacco Control </a:t>
            </a:r>
            <a:r>
              <a:rPr lang="en-US" sz="2800" smtClean="0">
                <a:solidFill>
                  <a:srgbClr val="FFFF00"/>
                </a:solidFill>
              </a:rPr>
              <a:t>FCTC</a:t>
            </a:r>
            <a:r>
              <a:rPr lang="en-US" sz="2800" smtClean="0"/>
              <a:t> (ratified by KSA in 2005); </a:t>
            </a:r>
            <a:r>
              <a:rPr lang="en-US" sz="2800" smtClean="0">
                <a:solidFill>
                  <a:srgbClr val="FFFF00"/>
                </a:solidFill>
              </a:rPr>
              <a:t>WHO-MPOWER</a:t>
            </a:r>
            <a:r>
              <a:rPr lang="en-US" sz="2800" smtClean="0"/>
              <a:t> (first launched in 2008)</a:t>
            </a:r>
          </a:p>
          <a:p>
            <a:r>
              <a:rPr lang="en-US" sz="2800" smtClean="0">
                <a:solidFill>
                  <a:srgbClr val="FF0000"/>
                </a:solidFill>
              </a:rPr>
              <a:t>Nationally</a:t>
            </a:r>
            <a:r>
              <a:rPr lang="en-US" sz="2800" smtClean="0"/>
              <a:t>: coordinated by Ministry of Health - Tobacco Control Program in KSA (TCP); other agencies’ efforts</a:t>
            </a:r>
          </a:p>
          <a:p>
            <a:r>
              <a:rPr lang="en-US" sz="2800" smtClean="0">
                <a:solidFill>
                  <a:srgbClr val="FF0000"/>
                </a:solidFill>
              </a:rPr>
              <a:t>Conceptually: </a:t>
            </a:r>
          </a:p>
          <a:p>
            <a:pPr lvl="1"/>
            <a:r>
              <a:rPr lang="en-US" sz="2400" smtClean="0"/>
              <a:t>Primary prevention = tobacco use [smoking] </a:t>
            </a:r>
            <a:r>
              <a:rPr lang="en-US" sz="2400" smtClean="0">
                <a:solidFill>
                  <a:srgbClr val="FF0000"/>
                </a:solidFill>
              </a:rPr>
              <a:t>prevention</a:t>
            </a:r>
            <a:endParaRPr lang="en-US" sz="2400" smtClean="0"/>
          </a:p>
          <a:p>
            <a:pPr lvl="1"/>
            <a:r>
              <a:rPr lang="en-US" sz="2400" smtClean="0"/>
              <a:t>Secondary prevention = tobacco use [smoking] </a:t>
            </a:r>
            <a:r>
              <a:rPr lang="en-US" sz="2400" smtClean="0">
                <a:solidFill>
                  <a:srgbClr val="FF0000"/>
                </a:solidFill>
              </a:rPr>
              <a:t>cessation (quitting smoking)</a:t>
            </a:r>
            <a:r>
              <a:rPr lang="en-US" sz="2400" smtClean="0"/>
              <a:t> </a:t>
            </a:r>
          </a:p>
          <a:p>
            <a:pPr lvl="1"/>
            <a:r>
              <a:rPr lang="en-US" sz="2400" smtClean="0"/>
              <a:t>Tertiary prevention = dealing with its consequences</a:t>
            </a:r>
          </a:p>
          <a:p>
            <a:endParaRPr lang="en-US" sz="4600" smtClean="0"/>
          </a:p>
          <a:p>
            <a:endParaRPr lang="en-US" smtClean="0"/>
          </a:p>
        </p:txBody>
      </p:sp>
      <p:sp>
        <p:nvSpPr>
          <p:cNvPr id="41988" name="Date Placeholder 3"/>
          <p:cNvSpPr>
            <a:spLocks noGrp="1"/>
          </p:cNvSpPr>
          <p:nvPr>
            <p:ph type="dt" sz="quarter" idx="10"/>
          </p:nvPr>
        </p:nvSpPr>
        <p:spPr>
          <a:noFill/>
        </p:spPr>
        <p:txBody>
          <a:bodyPr/>
          <a:lstStyle/>
          <a:p>
            <a:fld id="{760E19B7-AFD0-4F9E-A51D-8417F0054D2E}" type="datetime3">
              <a:rPr lang="en-US" smtClean="0"/>
              <a:pPr/>
              <a:t>10 February 2013</a:t>
            </a:fld>
            <a:endParaRPr lang="en-US" smtClean="0"/>
          </a:p>
        </p:txBody>
      </p:sp>
      <p:sp>
        <p:nvSpPr>
          <p:cNvPr id="41989" name="Footer Placeholder 4"/>
          <p:cNvSpPr>
            <a:spLocks noGrp="1"/>
          </p:cNvSpPr>
          <p:nvPr>
            <p:ph type="ftr" sz="quarter" idx="11"/>
          </p:nvPr>
        </p:nvSpPr>
        <p:spPr>
          <a:noFill/>
        </p:spPr>
        <p:txBody>
          <a:bodyPr/>
          <a:lstStyle/>
          <a:p>
            <a:r>
              <a:rPr lang="en-US" smtClean="0"/>
              <a:t>Tobacco Use</a:t>
            </a:r>
          </a:p>
        </p:txBody>
      </p:sp>
      <p:sp>
        <p:nvSpPr>
          <p:cNvPr id="41990" name="Slide Number Placeholder 5"/>
          <p:cNvSpPr>
            <a:spLocks noGrp="1"/>
          </p:cNvSpPr>
          <p:nvPr>
            <p:ph type="sldNum" sz="quarter" idx="12"/>
          </p:nvPr>
        </p:nvSpPr>
        <p:spPr>
          <a:noFill/>
        </p:spPr>
        <p:txBody>
          <a:bodyPr/>
          <a:lstStyle/>
          <a:p>
            <a:fld id="{EF3535DE-8157-4607-8DC4-536C22A08834}" type="slidenum">
              <a:rPr lang="en-US" smtClean="0"/>
              <a:pPr/>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ChangeArrowheads="1"/>
          </p:cNvSpPr>
          <p:nvPr/>
        </p:nvSpPr>
        <p:spPr bwMode="auto">
          <a:xfrm>
            <a:off x="1295400" y="2297113"/>
            <a:ext cx="3886200" cy="23812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5126" name="Rectangle 6"/>
          <p:cNvSpPr>
            <a:spLocks noChangeArrowheads="1"/>
          </p:cNvSpPr>
          <p:nvPr/>
        </p:nvSpPr>
        <p:spPr bwMode="auto">
          <a:xfrm>
            <a:off x="4343400" y="2932113"/>
            <a:ext cx="838200" cy="238125"/>
          </a:xfrm>
          <a:prstGeom prst="rect">
            <a:avLst/>
          </a:prstGeom>
          <a:solidFill>
            <a:schemeClr val="folHlink"/>
          </a:solidFill>
          <a:ln w="9525">
            <a:solidFill>
              <a:schemeClr val="tx1"/>
            </a:solidFill>
            <a:miter lim="800000"/>
            <a:headEnd/>
            <a:tailEnd/>
          </a:ln>
          <a:effectLst/>
        </p:spPr>
        <p:txBody>
          <a:bodyPr wrap="none" anchor="ctr"/>
          <a:lstStyle/>
          <a:p>
            <a:endParaRPr lang="en-US"/>
          </a:p>
        </p:txBody>
      </p:sp>
      <p:sp>
        <p:nvSpPr>
          <p:cNvPr id="5127" name="Rectangle 7"/>
          <p:cNvSpPr>
            <a:spLocks noChangeArrowheads="1"/>
          </p:cNvSpPr>
          <p:nvPr/>
        </p:nvSpPr>
        <p:spPr bwMode="auto">
          <a:xfrm>
            <a:off x="4724400" y="3486150"/>
            <a:ext cx="457200" cy="23971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5128" name="Rectangle 8"/>
          <p:cNvSpPr>
            <a:spLocks noChangeArrowheads="1"/>
          </p:cNvSpPr>
          <p:nvPr/>
        </p:nvSpPr>
        <p:spPr bwMode="auto">
          <a:xfrm>
            <a:off x="4876800" y="4597400"/>
            <a:ext cx="304800" cy="238125"/>
          </a:xfrm>
          <a:prstGeom prst="rect">
            <a:avLst/>
          </a:prstGeom>
          <a:solidFill>
            <a:srgbClr val="FFFF66"/>
          </a:solidFill>
          <a:ln w="9525">
            <a:solidFill>
              <a:schemeClr val="tx1"/>
            </a:solidFill>
            <a:miter lim="800000"/>
            <a:headEnd/>
            <a:tailEnd/>
          </a:ln>
          <a:effectLst/>
        </p:spPr>
        <p:txBody>
          <a:bodyPr wrap="none" anchor="ctr"/>
          <a:lstStyle/>
          <a:p>
            <a:endParaRPr lang="en-US"/>
          </a:p>
        </p:txBody>
      </p:sp>
      <p:sp>
        <p:nvSpPr>
          <p:cNvPr id="5129" name="Rectangle 9"/>
          <p:cNvSpPr>
            <a:spLocks noChangeArrowheads="1"/>
          </p:cNvSpPr>
          <p:nvPr/>
        </p:nvSpPr>
        <p:spPr bwMode="auto">
          <a:xfrm>
            <a:off x="4876800" y="5151438"/>
            <a:ext cx="304800" cy="236537"/>
          </a:xfrm>
          <a:prstGeom prst="rect">
            <a:avLst/>
          </a:prstGeom>
          <a:solidFill>
            <a:srgbClr val="00FFFF"/>
          </a:solidFill>
          <a:ln w="9525">
            <a:solidFill>
              <a:schemeClr val="tx1"/>
            </a:solidFill>
            <a:miter lim="800000"/>
            <a:headEnd/>
            <a:tailEnd/>
          </a:ln>
          <a:effectLst/>
        </p:spPr>
        <p:txBody>
          <a:bodyPr wrap="none" anchor="ctr"/>
          <a:lstStyle/>
          <a:p>
            <a:endParaRPr lang="en-US"/>
          </a:p>
        </p:txBody>
      </p:sp>
      <p:sp>
        <p:nvSpPr>
          <p:cNvPr id="5130" name="Rectangle 10"/>
          <p:cNvSpPr>
            <a:spLocks noChangeArrowheads="1"/>
          </p:cNvSpPr>
          <p:nvPr/>
        </p:nvSpPr>
        <p:spPr bwMode="auto">
          <a:xfrm>
            <a:off x="4953000" y="5707063"/>
            <a:ext cx="228600" cy="236537"/>
          </a:xfrm>
          <a:prstGeom prst="rect">
            <a:avLst/>
          </a:prstGeom>
          <a:solidFill>
            <a:srgbClr val="CC6600"/>
          </a:solidFill>
          <a:ln w="9525">
            <a:solidFill>
              <a:schemeClr val="tx1"/>
            </a:solidFill>
            <a:miter lim="800000"/>
            <a:headEnd/>
            <a:tailEnd/>
          </a:ln>
          <a:effectLst/>
        </p:spPr>
        <p:txBody>
          <a:bodyPr wrap="none" anchor="ctr"/>
          <a:lstStyle/>
          <a:p>
            <a:endParaRPr lang="en-US"/>
          </a:p>
        </p:txBody>
      </p:sp>
      <p:sp>
        <p:nvSpPr>
          <p:cNvPr id="5131" name="Rectangle 11"/>
          <p:cNvSpPr>
            <a:spLocks noChangeArrowheads="1"/>
          </p:cNvSpPr>
          <p:nvPr/>
        </p:nvSpPr>
        <p:spPr bwMode="auto">
          <a:xfrm>
            <a:off x="5029200" y="6261100"/>
            <a:ext cx="152400" cy="236538"/>
          </a:xfrm>
          <a:prstGeom prst="rect">
            <a:avLst/>
          </a:prstGeom>
          <a:solidFill>
            <a:srgbClr val="FF99CC"/>
          </a:solidFill>
          <a:ln w="9525">
            <a:solidFill>
              <a:schemeClr val="tx1"/>
            </a:solidFill>
            <a:miter lim="800000"/>
            <a:headEnd/>
            <a:tailEnd/>
          </a:ln>
          <a:effectLst/>
        </p:spPr>
        <p:txBody>
          <a:bodyPr wrap="none" anchor="ctr"/>
          <a:lstStyle/>
          <a:p>
            <a:endParaRPr lang="en-US"/>
          </a:p>
        </p:txBody>
      </p:sp>
      <p:sp>
        <p:nvSpPr>
          <p:cNvPr id="5132" name="Text Box 12"/>
          <p:cNvSpPr txBox="1">
            <a:spLocks noChangeArrowheads="1"/>
          </p:cNvSpPr>
          <p:nvPr/>
        </p:nvSpPr>
        <p:spPr bwMode="auto">
          <a:xfrm>
            <a:off x="5410200" y="2219325"/>
            <a:ext cx="2533650" cy="412750"/>
          </a:xfrm>
          <a:prstGeom prst="rect">
            <a:avLst/>
          </a:prstGeom>
          <a:noFill/>
          <a:ln w="9525">
            <a:noFill/>
            <a:miter lim="800000"/>
            <a:headEnd/>
            <a:tailEnd/>
          </a:ln>
          <a:effectLst/>
        </p:spPr>
        <p:txBody>
          <a:bodyPr wrap="none">
            <a:spAutoFit/>
          </a:bodyPr>
          <a:lstStyle/>
          <a:p>
            <a:r>
              <a:rPr lang="en-US" altLang="en-US" sz="2100" b="1" i="0" u="none" dirty="0">
                <a:latin typeface="Tahoma" pitchFamily="34" charset="0"/>
              </a:rPr>
              <a:t>Smoking 400,000</a:t>
            </a:r>
          </a:p>
        </p:txBody>
      </p:sp>
      <p:sp>
        <p:nvSpPr>
          <p:cNvPr id="5133" name="Line 13"/>
          <p:cNvSpPr>
            <a:spLocks noChangeShapeType="1"/>
          </p:cNvSpPr>
          <p:nvPr/>
        </p:nvSpPr>
        <p:spPr bwMode="auto">
          <a:xfrm>
            <a:off x="5181600" y="2139950"/>
            <a:ext cx="0" cy="4357688"/>
          </a:xfrm>
          <a:prstGeom prst="line">
            <a:avLst/>
          </a:prstGeom>
          <a:noFill/>
          <a:ln w="9525">
            <a:solidFill>
              <a:schemeClr val="tx1"/>
            </a:solidFill>
            <a:round/>
            <a:headEnd/>
            <a:tailEnd/>
          </a:ln>
          <a:effectLst/>
        </p:spPr>
        <p:txBody>
          <a:bodyPr/>
          <a:lstStyle/>
          <a:p>
            <a:endParaRPr lang="en-US"/>
          </a:p>
        </p:txBody>
      </p:sp>
      <p:sp>
        <p:nvSpPr>
          <p:cNvPr id="5134" name="Text Box 14"/>
          <p:cNvSpPr txBox="1">
            <a:spLocks noChangeArrowheads="1"/>
          </p:cNvSpPr>
          <p:nvPr/>
        </p:nvSpPr>
        <p:spPr bwMode="auto">
          <a:xfrm>
            <a:off x="5410200" y="2616200"/>
            <a:ext cx="3733800" cy="4211638"/>
          </a:xfrm>
          <a:prstGeom prst="rect">
            <a:avLst/>
          </a:prstGeom>
          <a:noFill/>
          <a:ln w="9525">
            <a:noFill/>
            <a:miter lim="800000"/>
            <a:headEnd/>
            <a:tailEnd/>
          </a:ln>
          <a:effectLst/>
        </p:spPr>
        <p:txBody>
          <a:bodyPr>
            <a:spAutoFit/>
          </a:bodyPr>
          <a:lstStyle/>
          <a:p>
            <a:endParaRPr lang="en-US" altLang="en-US" sz="1800" b="1" i="0" u="none" dirty="0">
              <a:latin typeface="Tahoma" pitchFamily="34" charset="0"/>
            </a:endParaRPr>
          </a:p>
          <a:p>
            <a:r>
              <a:rPr lang="en-US" altLang="en-US" sz="1800" b="1" i="0" u="none" dirty="0">
                <a:latin typeface="Tahoma" pitchFamily="34" charset="0"/>
              </a:rPr>
              <a:t>Accidents  94,000</a:t>
            </a:r>
          </a:p>
          <a:p>
            <a:endParaRPr lang="en-US" altLang="en-US" sz="1800" b="1" i="0" u="none" dirty="0">
              <a:latin typeface="Tahoma" pitchFamily="34" charset="0"/>
            </a:endParaRPr>
          </a:p>
          <a:p>
            <a:r>
              <a:rPr lang="en-US" altLang="en-US" sz="1800" b="1" i="0" u="none" dirty="0">
                <a:latin typeface="Tahoma" pitchFamily="34" charset="0"/>
              </a:rPr>
              <a:t>2</a:t>
            </a:r>
            <a:r>
              <a:rPr lang="en-US" altLang="en-US" sz="1800" b="1" i="0" u="none" baseline="30000" dirty="0">
                <a:latin typeface="Tahoma" pitchFamily="34" charset="0"/>
              </a:rPr>
              <a:t>nd</a:t>
            </a:r>
            <a:r>
              <a:rPr lang="en-US" altLang="en-US" sz="1800" b="1" i="0" u="none" dirty="0">
                <a:latin typeface="Tahoma" pitchFamily="34" charset="0"/>
              </a:rPr>
              <a:t> Hand Smoke 38,000</a:t>
            </a:r>
          </a:p>
          <a:p>
            <a:endParaRPr lang="en-US" altLang="en-US" sz="1800" b="1" i="0" u="none" dirty="0">
              <a:latin typeface="Tahoma" pitchFamily="34" charset="0"/>
            </a:endParaRPr>
          </a:p>
          <a:p>
            <a:r>
              <a:rPr lang="en-US" altLang="en-US" sz="1800" b="1" i="0" u="none" dirty="0">
                <a:latin typeface="Tahoma" pitchFamily="34" charset="0"/>
              </a:rPr>
              <a:t>Alcohol  45,000</a:t>
            </a:r>
          </a:p>
          <a:p>
            <a:endParaRPr lang="en-US" altLang="en-US" sz="1800" b="1" i="0" u="none" dirty="0">
              <a:latin typeface="Tahoma" pitchFamily="34" charset="0"/>
            </a:endParaRPr>
          </a:p>
          <a:p>
            <a:r>
              <a:rPr lang="en-US" altLang="en-US" sz="1800" b="1" i="0" u="none" dirty="0">
                <a:latin typeface="Tahoma" pitchFamily="34" charset="0"/>
              </a:rPr>
              <a:t>HIV/AIDS  32,600</a:t>
            </a:r>
          </a:p>
          <a:p>
            <a:endParaRPr lang="en-US" altLang="en-US" sz="1800" b="1" i="0" u="none" dirty="0">
              <a:latin typeface="Tahoma" pitchFamily="34" charset="0"/>
            </a:endParaRPr>
          </a:p>
          <a:p>
            <a:r>
              <a:rPr lang="en-US" altLang="en-US" sz="1800" b="1" i="0" u="none" dirty="0">
                <a:latin typeface="Tahoma" pitchFamily="34" charset="0"/>
              </a:rPr>
              <a:t>Suicide  31,000</a:t>
            </a:r>
          </a:p>
          <a:p>
            <a:endParaRPr lang="en-US" altLang="en-US" sz="1800" b="1" i="0" u="none" dirty="0">
              <a:latin typeface="Tahoma" pitchFamily="34" charset="0"/>
            </a:endParaRPr>
          </a:p>
          <a:p>
            <a:r>
              <a:rPr lang="en-US" altLang="en-US" sz="1800" b="1" i="0" u="none" dirty="0">
                <a:latin typeface="Tahoma" pitchFamily="34" charset="0"/>
              </a:rPr>
              <a:t>Homicide  21,000</a:t>
            </a:r>
          </a:p>
          <a:p>
            <a:endParaRPr lang="en-US" altLang="en-US" sz="1800" b="1" i="0" u="none" dirty="0">
              <a:latin typeface="Tahoma" pitchFamily="34" charset="0"/>
            </a:endParaRPr>
          </a:p>
          <a:p>
            <a:r>
              <a:rPr lang="en-US" altLang="en-US" sz="1800" b="1" i="0" u="none" dirty="0">
                <a:latin typeface="Tahoma" pitchFamily="34" charset="0"/>
              </a:rPr>
              <a:t>Drugs  14,200</a:t>
            </a:r>
          </a:p>
          <a:p>
            <a:endParaRPr lang="en-US" altLang="en-US" sz="1800" b="1" i="0" u="none" dirty="0">
              <a:latin typeface="Tahoma" pitchFamily="34" charset="0"/>
            </a:endParaRPr>
          </a:p>
        </p:txBody>
      </p:sp>
      <p:sp>
        <p:nvSpPr>
          <p:cNvPr id="5135" name="Rectangle 15"/>
          <p:cNvSpPr>
            <a:spLocks noChangeArrowheads="1"/>
          </p:cNvSpPr>
          <p:nvPr/>
        </p:nvSpPr>
        <p:spPr bwMode="auto">
          <a:xfrm>
            <a:off x="4648200" y="3486150"/>
            <a:ext cx="533400" cy="239713"/>
          </a:xfrm>
          <a:prstGeom prst="rect">
            <a:avLst/>
          </a:prstGeom>
          <a:solidFill>
            <a:srgbClr val="FF5050"/>
          </a:solidFill>
          <a:ln w="9525">
            <a:solidFill>
              <a:schemeClr val="tx1"/>
            </a:solidFill>
            <a:miter lim="800000"/>
            <a:headEnd/>
            <a:tailEnd/>
          </a:ln>
          <a:effectLst/>
        </p:spPr>
        <p:txBody>
          <a:bodyPr wrap="none" anchor="ctr"/>
          <a:lstStyle/>
          <a:p>
            <a:endParaRPr lang="en-US"/>
          </a:p>
        </p:txBody>
      </p:sp>
      <p:sp>
        <p:nvSpPr>
          <p:cNvPr id="5136" name="Rectangle 16"/>
          <p:cNvSpPr>
            <a:spLocks noChangeArrowheads="1"/>
          </p:cNvSpPr>
          <p:nvPr/>
        </p:nvSpPr>
        <p:spPr bwMode="auto">
          <a:xfrm>
            <a:off x="4800600" y="4041775"/>
            <a:ext cx="381000" cy="238125"/>
          </a:xfrm>
          <a:prstGeom prst="rect">
            <a:avLst/>
          </a:prstGeom>
          <a:solidFill>
            <a:srgbClr val="9966FF"/>
          </a:solidFill>
          <a:ln w="9525">
            <a:solidFill>
              <a:schemeClr val="tx1"/>
            </a:solidFill>
            <a:miter lim="800000"/>
            <a:headEnd/>
            <a:tailEnd/>
          </a:ln>
          <a:effectLst/>
        </p:spPr>
        <p:txBody>
          <a:bodyPr wrap="none" anchor="ctr"/>
          <a:lstStyle/>
          <a:p>
            <a:endParaRPr lang="en-US"/>
          </a:p>
        </p:txBody>
      </p:sp>
      <p:sp>
        <p:nvSpPr>
          <p:cNvPr id="5137" name="Rectangle 17"/>
          <p:cNvSpPr>
            <a:spLocks noGrp="1" noChangeArrowheads="1"/>
          </p:cNvSpPr>
          <p:nvPr>
            <p:ph type="title"/>
          </p:nvPr>
        </p:nvSpPr>
        <p:spPr>
          <a:xfrm>
            <a:off x="258763" y="914400"/>
            <a:ext cx="8885237" cy="1155700"/>
          </a:xfrm>
        </p:spPr>
        <p:txBody>
          <a:bodyPr/>
          <a:lstStyle/>
          <a:p>
            <a:r>
              <a:rPr lang="en-US" altLang="en-US" sz="3600"/>
              <a:t>Consequences of Tobacco-Use:</a:t>
            </a:r>
            <a:r>
              <a:rPr lang="en-US" altLang="en-US"/>
              <a:t> </a:t>
            </a:r>
            <a:br>
              <a:rPr lang="en-US" altLang="en-US"/>
            </a:br>
            <a:r>
              <a:rPr lang="en-US" altLang="en-US" sz="2400"/>
              <a:t>Preventable Causes of Death</a:t>
            </a:r>
            <a:br>
              <a:rPr lang="en-US" altLang="en-US" sz="2400"/>
            </a:br>
            <a:endParaRPr lang="en-US" sz="2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34938" y="889000"/>
            <a:ext cx="8885237" cy="1016000"/>
          </a:xfrm>
        </p:spPr>
        <p:txBody>
          <a:bodyPr/>
          <a:lstStyle/>
          <a:p>
            <a:r>
              <a:rPr lang="en-US" smtClean="0"/>
              <a:t>WHO-MPOWER</a:t>
            </a:r>
          </a:p>
        </p:txBody>
      </p:sp>
      <p:sp>
        <p:nvSpPr>
          <p:cNvPr id="43011" name="Content Placeholder 2"/>
          <p:cNvSpPr>
            <a:spLocks noGrp="1"/>
          </p:cNvSpPr>
          <p:nvPr>
            <p:ph idx="1"/>
          </p:nvPr>
        </p:nvSpPr>
        <p:spPr>
          <a:xfrm>
            <a:off x="134938" y="1905000"/>
            <a:ext cx="8896350" cy="4346575"/>
          </a:xfrm>
        </p:spPr>
        <p:txBody>
          <a:bodyPr/>
          <a:lstStyle/>
          <a:p>
            <a:r>
              <a:rPr lang="en-US" smtClean="0"/>
              <a:t>Monitoring tobacco use and prevention policies</a:t>
            </a:r>
          </a:p>
          <a:p>
            <a:r>
              <a:rPr lang="en-US" smtClean="0"/>
              <a:t>Protecting people from tobacco smoke</a:t>
            </a:r>
          </a:p>
          <a:p>
            <a:r>
              <a:rPr lang="en-US" smtClean="0"/>
              <a:t>Offering help to quit</a:t>
            </a:r>
          </a:p>
          <a:p>
            <a:r>
              <a:rPr lang="en-US" smtClean="0"/>
              <a:t>Warning of dangers of tobacco</a:t>
            </a:r>
          </a:p>
          <a:p>
            <a:r>
              <a:rPr lang="en-US" smtClean="0"/>
              <a:t>Banning tobacco advertising, promotion and sponsorship </a:t>
            </a:r>
          </a:p>
          <a:p>
            <a:r>
              <a:rPr lang="en-US" smtClean="0"/>
              <a:t>Increasing taxing on tobacco</a:t>
            </a:r>
          </a:p>
        </p:txBody>
      </p:sp>
      <p:sp>
        <p:nvSpPr>
          <p:cNvPr id="43012" name="Date Placeholder 3"/>
          <p:cNvSpPr>
            <a:spLocks noGrp="1"/>
          </p:cNvSpPr>
          <p:nvPr>
            <p:ph type="dt" sz="quarter" idx="10"/>
          </p:nvPr>
        </p:nvSpPr>
        <p:spPr>
          <a:noFill/>
        </p:spPr>
        <p:txBody>
          <a:bodyPr/>
          <a:lstStyle/>
          <a:p>
            <a:fld id="{66190D26-DE75-4DA4-BEBE-94984A8562B4}" type="datetime3">
              <a:rPr lang="en-US" smtClean="0"/>
              <a:pPr/>
              <a:t>10 February 2013</a:t>
            </a:fld>
            <a:endParaRPr lang="en-US" smtClean="0"/>
          </a:p>
        </p:txBody>
      </p:sp>
      <p:sp>
        <p:nvSpPr>
          <p:cNvPr id="43013" name="Footer Placeholder 4"/>
          <p:cNvSpPr>
            <a:spLocks noGrp="1"/>
          </p:cNvSpPr>
          <p:nvPr>
            <p:ph type="ftr" sz="quarter" idx="11"/>
          </p:nvPr>
        </p:nvSpPr>
        <p:spPr>
          <a:noFill/>
        </p:spPr>
        <p:txBody>
          <a:bodyPr/>
          <a:lstStyle/>
          <a:p>
            <a:r>
              <a:rPr lang="en-US" smtClean="0"/>
              <a:t>Tobacco Use</a:t>
            </a:r>
          </a:p>
        </p:txBody>
      </p:sp>
      <p:sp>
        <p:nvSpPr>
          <p:cNvPr id="43014" name="Slide Number Placeholder 5"/>
          <p:cNvSpPr>
            <a:spLocks noGrp="1"/>
          </p:cNvSpPr>
          <p:nvPr>
            <p:ph type="sldNum" sz="quarter" idx="12"/>
          </p:nvPr>
        </p:nvSpPr>
        <p:spPr>
          <a:noFill/>
        </p:spPr>
        <p:txBody>
          <a:bodyPr/>
          <a:lstStyle/>
          <a:p>
            <a:fld id="{D4F378A2-2358-453B-8D21-A24E0DB8C8EB}" type="slidenum">
              <a:rPr lang="en-US" smtClean="0"/>
              <a:pPr/>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58763" y="762000"/>
            <a:ext cx="8885237" cy="609600"/>
          </a:xfrm>
        </p:spPr>
        <p:txBody>
          <a:bodyPr/>
          <a:lstStyle/>
          <a:p>
            <a:r>
              <a:rPr lang="en-US" smtClean="0"/>
              <a:t>Primary Prevention</a:t>
            </a:r>
          </a:p>
        </p:txBody>
      </p:sp>
      <p:sp>
        <p:nvSpPr>
          <p:cNvPr id="44035" name="Content Placeholder 2"/>
          <p:cNvSpPr>
            <a:spLocks noGrp="1"/>
          </p:cNvSpPr>
          <p:nvPr>
            <p:ph idx="1"/>
          </p:nvPr>
        </p:nvSpPr>
        <p:spPr>
          <a:xfrm>
            <a:off x="134938" y="1676400"/>
            <a:ext cx="8896350" cy="4575175"/>
          </a:xfrm>
        </p:spPr>
        <p:txBody>
          <a:bodyPr/>
          <a:lstStyle/>
          <a:p>
            <a:r>
              <a:rPr lang="en-US" sz="2800" smtClean="0"/>
              <a:t>Strengthening religious beliefs / “fatwas”</a:t>
            </a:r>
          </a:p>
          <a:p>
            <a:r>
              <a:rPr lang="en-US" sz="2800" smtClean="0"/>
              <a:t>Legislations for banning smoking in public places</a:t>
            </a:r>
          </a:p>
          <a:p>
            <a:r>
              <a:rPr lang="en-US" sz="2800" smtClean="0"/>
              <a:t>Banning advertising, especially to youngsters</a:t>
            </a:r>
          </a:p>
          <a:p>
            <a:r>
              <a:rPr lang="en-US" sz="2800" smtClean="0"/>
              <a:t>Increasing taxation on tobacco products</a:t>
            </a:r>
          </a:p>
          <a:p>
            <a:r>
              <a:rPr lang="en-US" sz="2800" smtClean="0"/>
              <a:t>Public health education through:</a:t>
            </a:r>
          </a:p>
          <a:p>
            <a:pPr lvl="1"/>
            <a:r>
              <a:rPr lang="en-US" smtClean="0"/>
              <a:t>Health warning labeling on tobacco products</a:t>
            </a:r>
          </a:p>
          <a:p>
            <a:pPr lvl="1"/>
            <a:r>
              <a:rPr lang="en-US" smtClean="0"/>
              <a:t>Using mini and mass media</a:t>
            </a:r>
          </a:p>
          <a:p>
            <a:pPr lvl="1"/>
            <a:r>
              <a:rPr lang="en-US" smtClean="0"/>
              <a:t>Banning smoking in drama </a:t>
            </a:r>
          </a:p>
        </p:txBody>
      </p:sp>
      <p:sp>
        <p:nvSpPr>
          <p:cNvPr id="44036" name="Date Placeholder 3"/>
          <p:cNvSpPr>
            <a:spLocks noGrp="1"/>
          </p:cNvSpPr>
          <p:nvPr>
            <p:ph type="dt" sz="quarter" idx="10"/>
          </p:nvPr>
        </p:nvSpPr>
        <p:spPr>
          <a:noFill/>
        </p:spPr>
        <p:txBody>
          <a:bodyPr/>
          <a:lstStyle/>
          <a:p>
            <a:fld id="{1E58A7B1-AC09-4AA4-BAAD-4D83C8FF1860}" type="datetime3">
              <a:rPr lang="en-US" smtClean="0"/>
              <a:pPr/>
              <a:t>10 February 2013</a:t>
            </a:fld>
            <a:endParaRPr lang="en-US" smtClean="0"/>
          </a:p>
        </p:txBody>
      </p:sp>
      <p:sp>
        <p:nvSpPr>
          <p:cNvPr id="44037" name="Footer Placeholder 4"/>
          <p:cNvSpPr>
            <a:spLocks noGrp="1"/>
          </p:cNvSpPr>
          <p:nvPr>
            <p:ph type="ftr" sz="quarter" idx="11"/>
          </p:nvPr>
        </p:nvSpPr>
        <p:spPr>
          <a:noFill/>
        </p:spPr>
        <p:txBody>
          <a:bodyPr/>
          <a:lstStyle/>
          <a:p>
            <a:r>
              <a:rPr lang="en-US" smtClean="0"/>
              <a:t>Tobacco Use</a:t>
            </a:r>
          </a:p>
        </p:txBody>
      </p:sp>
      <p:sp>
        <p:nvSpPr>
          <p:cNvPr id="44038" name="Slide Number Placeholder 5"/>
          <p:cNvSpPr>
            <a:spLocks noGrp="1"/>
          </p:cNvSpPr>
          <p:nvPr>
            <p:ph type="sldNum" sz="quarter" idx="12"/>
          </p:nvPr>
        </p:nvSpPr>
        <p:spPr>
          <a:noFill/>
        </p:spPr>
        <p:txBody>
          <a:bodyPr/>
          <a:lstStyle/>
          <a:p>
            <a:fld id="{2D03B9DD-2270-41C4-B9E2-EF3F5C00C9D2}" type="slidenum">
              <a:rPr lang="en-US" smtClean="0"/>
              <a:pPr/>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it-smoking-4.gif"/>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362790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34938" y="889000"/>
            <a:ext cx="8885237" cy="787400"/>
          </a:xfrm>
        </p:spPr>
        <p:txBody>
          <a:bodyPr/>
          <a:lstStyle/>
          <a:p>
            <a:r>
              <a:rPr lang="en-US" dirty="0" smtClean="0"/>
              <a:t>Smoking Cessation </a:t>
            </a:r>
          </a:p>
        </p:txBody>
      </p:sp>
      <p:sp>
        <p:nvSpPr>
          <p:cNvPr id="45059" name="Content Placeholder 2"/>
          <p:cNvSpPr>
            <a:spLocks noGrp="1"/>
          </p:cNvSpPr>
          <p:nvPr>
            <p:ph idx="1"/>
          </p:nvPr>
        </p:nvSpPr>
        <p:spPr>
          <a:xfrm>
            <a:off x="134938" y="1905000"/>
            <a:ext cx="8896350" cy="4346575"/>
          </a:xfrm>
        </p:spPr>
        <p:txBody>
          <a:bodyPr/>
          <a:lstStyle/>
          <a:p>
            <a:r>
              <a:rPr lang="en-US" dirty="0" smtClean="0"/>
              <a:t>dramatically reduces the risk of most smoking-related diseases. </a:t>
            </a:r>
          </a:p>
          <a:p>
            <a:r>
              <a:rPr lang="en-US" dirty="0" smtClean="0"/>
              <a:t>One year after quitting, the risk of coronary heart disease decreases (CHD) by 50%.</a:t>
            </a:r>
          </a:p>
          <a:p>
            <a:r>
              <a:rPr lang="en-US" dirty="0" smtClean="0"/>
              <a:t> Within 15 years, the relative risk of dying from CHD for an ex-smoker approaches that of a lifetime non-smoker.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45060" name="Date Placeholder 3"/>
          <p:cNvSpPr>
            <a:spLocks noGrp="1"/>
          </p:cNvSpPr>
          <p:nvPr>
            <p:ph type="dt" sz="quarter" idx="10"/>
          </p:nvPr>
        </p:nvSpPr>
        <p:spPr>
          <a:noFill/>
        </p:spPr>
        <p:txBody>
          <a:bodyPr/>
          <a:lstStyle/>
          <a:p>
            <a:fld id="{EF5C0A79-A26A-4679-A21B-D865516696A0}" type="datetime3">
              <a:rPr lang="en-US" smtClean="0"/>
              <a:pPr/>
              <a:t>10 February 2013</a:t>
            </a:fld>
            <a:endParaRPr lang="en-US" smtClean="0"/>
          </a:p>
        </p:txBody>
      </p:sp>
      <p:sp>
        <p:nvSpPr>
          <p:cNvPr id="45061" name="Footer Placeholder 4"/>
          <p:cNvSpPr>
            <a:spLocks noGrp="1"/>
          </p:cNvSpPr>
          <p:nvPr>
            <p:ph type="ftr" sz="quarter" idx="11"/>
          </p:nvPr>
        </p:nvSpPr>
        <p:spPr>
          <a:noFill/>
        </p:spPr>
        <p:txBody>
          <a:bodyPr/>
          <a:lstStyle/>
          <a:p>
            <a:r>
              <a:rPr lang="en-US" smtClean="0"/>
              <a:t>Tobacco Use</a:t>
            </a:r>
          </a:p>
        </p:txBody>
      </p:sp>
      <p:sp>
        <p:nvSpPr>
          <p:cNvPr id="45062" name="Slide Number Placeholder 5"/>
          <p:cNvSpPr>
            <a:spLocks noGrp="1"/>
          </p:cNvSpPr>
          <p:nvPr>
            <p:ph type="sldNum" sz="quarter" idx="12"/>
          </p:nvPr>
        </p:nvSpPr>
        <p:spPr>
          <a:noFill/>
        </p:spPr>
        <p:txBody>
          <a:bodyPr/>
          <a:lstStyle/>
          <a:p>
            <a:fld id="{609BE6B5-D2FC-4912-A39F-F98FB295F543}" type="slidenum">
              <a:rPr lang="en-US" smtClean="0"/>
              <a:pPr/>
              <a:t>53</a:t>
            </a:fld>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34938" y="889000"/>
            <a:ext cx="8885237" cy="1016000"/>
          </a:xfrm>
        </p:spPr>
        <p:txBody>
          <a:bodyPr/>
          <a:lstStyle/>
          <a:p>
            <a:r>
              <a:rPr lang="en-US" dirty="0" smtClean="0"/>
              <a:t>Smoking Cessation </a:t>
            </a:r>
          </a:p>
        </p:txBody>
      </p:sp>
      <p:sp>
        <p:nvSpPr>
          <p:cNvPr id="46083" name="Content Placeholder 2"/>
          <p:cNvSpPr>
            <a:spLocks noGrp="1"/>
          </p:cNvSpPr>
          <p:nvPr>
            <p:ph idx="1"/>
          </p:nvPr>
        </p:nvSpPr>
        <p:spPr>
          <a:xfrm>
            <a:off x="134938" y="1981200"/>
            <a:ext cx="8896350" cy="4270375"/>
          </a:xfrm>
        </p:spPr>
        <p:txBody>
          <a:bodyPr/>
          <a:lstStyle/>
          <a:p>
            <a:r>
              <a:rPr lang="en-US" sz="2800" dirty="0" smtClean="0"/>
              <a:t>No amount of tobacco use is safe</a:t>
            </a:r>
          </a:p>
          <a:p>
            <a:r>
              <a:rPr lang="en-US" sz="2800" dirty="0" smtClean="0"/>
              <a:t> Moreover, the relative risks of developing lung cancer, chronic obstructive lung diseases and strokes also decrease, but more slowly</a:t>
            </a:r>
          </a:p>
          <a:p>
            <a:r>
              <a:rPr lang="en-US" sz="2800" dirty="0" smtClean="0"/>
              <a:t>Smoking cessation also shows a beneficial effect on pulmonary function, particularly in younger subjects, and the rate of decline among former smokers returns to that of those who have never smoked. </a:t>
            </a:r>
            <a:br>
              <a:rPr lang="en-US" sz="2800" dirty="0" smtClean="0"/>
            </a:br>
            <a:endParaRPr lang="en-US" sz="2800" dirty="0" smtClean="0"/>
          </a:p>
        </p:txBody>
      </p:sp>
      <p:sp>
        <p:nvSpPr>
          <p:cNvPr id="46084" name="Date Placeholder 3"/>
          <p:cNvSpPr>
            <a:spLocks noGrp="1"/>
          </p:cNvSpPr>
          <p:nvPr>
            <p:ph type="dt" sz="quarter" idx="10"/>
          </p:nvPr>
        </p:nvSpPr>
        <p:spPr>
          <a:noFill/>
        </p:spPr>
        <p:txBody>
          <a:bodyPr/>
          <a:lstStyle/>
          <a:p>
            <a:fld id="{F7876DDC-0B1C-4C41-945B-38A73445B422}" type="datetime3">
              <a:rPr lang="en-US" smtClean="0"/>
              <a:pPr/>
              <a:t>10 February 2013</a:t>
            </a:fld>
            <a:endParaRPr lang="en-US" smtClean="0"/>
          </a:p>
        </p:txBody>
      </p:sp>
      <p:sp>
        <p:nvSpPr>
          <p:cNvPr id="46085" name="Footer Placeholder 4"/>
          <p:cNvSpPr>
            <a:spLocks noGrp="1"/>
          </p:cNvSpPr>
          <p:nvPr>
            <p:ph type="ftr" sz="quarter" idx="11"/>
          </p:nvPr>
        </p:nvSpPr>
        <p:spPr>
          <a:noFill/>
        </p:spPr>
        <p:txBody>
          <a:bodyPr/>
          <a:lstStyle/>
          <a:p>
            <a:r>
              <a:rPr lang="en-US" smtClean="0"/>
              <a:t>Tobacco Use</a:t>
            </a:r>
          </a:p>
        </p:txBody>
      </p:sp>
      <p:sp>
        <p:nvSpPr>
          <p:cNvPr id="46086" name="Slide Number Placeholder 5"/>
          <p:cNvSpPr>
            <a:spLocks noGrp="1"/>
          </p:cNvSpPr>
          <p:nvPr>
            <p:ph type="sldNum" sz="quarter" idx="12"/>
          </p:nvPr>
        </p:nvSpPr>
        <p:spPr>
          <a:noFill/>
        </p:spPr>
        <p:txBody>
          <a:bodyPr/>
          <a:lstStyle/>
          <a:p>
            <a:fld id="{917F84BD-A142-4B07-9440-D2FE1FF56ED6}" type="slidenum">
              <a:rPr lang="en-US" smtClean="0"/>
              <a:pPr/>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34938" y="889000"/>
            <a:ext cx="8885237" cy="711200"/>
          </a:xfrm>
        </p:spPr>
        <p:txBody>
          <a:bodyPr/>
          <a:lstStyle/>
          <a:p>
            <a:pPr eaLnBrk="1" hangingPunct="1"/>
            <a:r>
              <a:rPr lang="en-US" sz="3600" dirty="0" smtClean="0"/>
              <a:t>Smoking Cessation </a:t>
            </a:r>
            <a:br>
              <a:rPr lang="en-US" sz="3600" dirty="0" smtClean="0"/>
            </a:br>
            <a:r>
              <a:rPr lang="en-US" sz="3600" dirty="0" smtClean="0"/>
              <a:t> </a:t>
            </a:r>
            <a:r>
              <a:rPr lang="en-US" sz="3600" dirty="0" smtClean="0">
                <a:solidFill>
                  <a:srgbClr val="FF0000"/>
                </a:solidFill>
              </a:rPr>
              <a:t>Thinking about quitting</a:t>
            </a:r>
          </a:p>
        </p:txBody>
      </p:sp>
      <p:sp>
        <p:nvSpPr>
          <p:cNvPr id="48131" name="Rectangle 3"/>
          <p:cNvSpPr>
            <a:spLocks noGrp="1" noChangeArrowheads="1"/>
          </p:cNvSpPr>
          <p:nvPr>
            <p:ph type="body" idx="1"/>
          </p:nvPr>
        </p:nvSpPr>
        <p:spPr>
          <a:xfrm>
            <a:off x="457200" y="2057400"/>
            <a:ext cx="8574088" cy="4194175"/>
          </a:xfrm>
        </p:spPr>
        <p:txBody>
          <a:bodyPr/>
          <a:lstStyle/>
          <a:p>
            <a:pPr eaLnBrk="1" hangingPunct="1">
              <a:lnSpc>
                <a:spcPct val="90000"/>
              </a:lnSpc>
            </a:pPr>
            <a:r>
              <a:rPr lang="en-US" altLang="en-US" sz="2800" smtClean="0"/>
              <a:t>Picking a quit date</a:t>
            </a:r>
          </a:p>
          <a:p>
            <a:pPr eaLnBrk="1" hangingPunct="1">
              <a:lnSpc>
                <a:spcPct val="90000"/>
              </a:lnSpc>
            </a:pPr>
            <a:r>
              <a:rPr lang="en-US" altLang="en-US" sz="2800" smtClean="0"/>
              <a:t>Keeping a record of why, when, where and with whom you smoke</a:t>
            </a:r>
          </a:p>
          <a:p>
            <a:pPr eaLnBrk="1" hangingPunct="1">
              <a:lnSpc>
                <a:spcPct val="90000"/>
              </a:lnSpc>
            </a:pPr>
            <a:r>
              <a:rPr lang="en-US" altLang="en-US" sz="2800" smtClean="0"/>
              <a:t>Getting support and encouragement from your family, friends, and health providers.</a:t>
            </a:r>
          </a:p>
          <a:p>
            <a:pPr eaLnBrk="1" hangingPunct="1">
              <a:lnSpc>
                <a:spcPct val="90000"/>
              </a:lnSpc>
            </a:pPr>
            <a:r>
              <a:rPr lang="en-US" altLang="en-US" sz="2800" smtClean="0"/>
              <a:t>Joining a quit group</a:t>
            </a:r>
          </a:p>
          <a:p>
            <a:pPr eaLnBrk="1" hangingPunct="1">
              <a:lnSpc>
                <a:spcPct val="90000"/>
              </a:lnSpc>
            </a:pPr>
            <a:r>
              <a:rPr lang="en-US" altLang="en-US" sz="2800" smtClean="0"/>
              <a:t>Getting individual counseling </a:t>
            </a:r>
          </a:p>
          <a:p>
            <a:pPr eaLnBrk="1" hangingPunct="1">
              <a:lnSpc>
                <a:spcPct val="90000"/>
              </a:lnSpc>
            </a:pPr>
            <a:r>
              <a:rPr lang="en-US" altLang="en-US" sz="2800" smtClean="0"/>
              <a:t>Quitting Clinics available at: KSU; MoH-TCP; Naqa’ (Charitable Society for Tobacco Control), others</a:t>
            </a:r>
          </a:p>
          <a:p>
            <a:pPr eaLnBrk="1" hangingPunct="1">
              <a:lnSpc>
                <a:spcPct val="90000"/>
              </a:lnSpc>
            </a:pPr>
            <a:endParaRPr lang="en-US" smtClean="0"/>
          </a:p>
        </p:txBody>
      </p:sp>
      <p:sp>
        <p:nvSpPr>
          <p:cNvPr id="48132" name="Date Placeholder 3"/>
          <p:cNvSpPr>
            <a:spLocks noGrp="1"/>
          </p:cNvSpPr>
          <p:nvPr>
            <p:ph type="dt" sz="quarter" idx="10"/>
          </p:nvPr>
        </p:nvSpPr>
        <p:spPr>
          <a:noFill/>
        </p:spPr>
        <p:txBody>
          <a:bodyPr/>
          <a:lstStyle/>
          <a:p>
            <a:fld id="{308E4D9D-AB29-4AE8-B003-302DD5A919C4}" type="datetime3">
              <a:rPr lang="en-US" smtClean="0"/>
              <a:pPr/>
              <a:t>10 February 2013</a:t>
            </a:fld>
            <a:endParaRPr lang="en-US" smtClean="0"/>
          </a:p>
        </p:txBody>
      </p:sp>
      <p:sp>
        <p:nvSpPr>
          <p:cNvPr id="48133" name="Slide Number Placeholder 4"/>
          <p:cNvSpPr>
            <a:spLocks noGrp="1"/>
          </p:cNvSpPr>
          <p:nvPr>
            <p:ph type="sldNum" sz="quarter" idx="12"/>
          </p:nvPr>
        </p:nvSpPr>
        <p:spPr>
          <a:noFill/>
        </p:spPr>
        <p:txBody>
          <a:bodyPr/>
          <a:lstStyle/>
          <a:p>
            <a:fld id="{67B9E240-7E8C-49CF-B67B-F38CA28B711D}" type="slidenum">
              <a:rPr lang="en-US" smtClean="0"/>
              <a:pPr/>
              <a:t>55</a:t>
            </a:fld>
            <a:endParaRPr lang="en-US" smtClean="0"/>
          </a:p>
        </p:txBody>
      </p:sp>
      <p:sp>
        <p:nvSpPr>
          <p:cNvPr id="48134" name="Footer Placeholder 5"/>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4938" y="889000"/>
            <a:ext cx="8885237" cy="558800"/>
          </a:xfrm>
        </p:spPr>
        <p:txBody>
          <a:bodyPr/>
          <a:lstStyle/>
          <a:p>
            <a:pPr eaLnBrk="1" hangingPunct="1"/>
            <a:r>
              <a:rPr lang="en-US" sz="3600" dirty="0" smtClean="0"/>
              <a:t>Smoking Cessation </a:t>
            </a:r>
            <a:br>
              <a:rPr lang="en-US" sz="3600" dirty="0" smtClean="0"/>
            </a:br>
            <a:r>
              <a:rPr lang="en-US" sz="3600" dirty="0" smtClean="0"/>
              <a:t> </a:t>
            </a:r>
            <a:r>
              <a:rPr lang="en-US" altLang="en-US" sz="3600" dirty="0" smtClean="0">
                <a:solidFill>
                  <a:srgbClr val="FF0000"/>
                </a:solidFill>
              </a:rPr>
              <a:t>The Quitting Plan</a:t>
            </a:r>
            <a:endParaRPr lang="en-US" sz="3600" dirty="0" smtClean="0">
              <a:solidFill>
                <a:srgbClr val="FF0000"/>
              </a:solidFill>
            </a:endParaRPr>
          </a:p>
        </p:txBody>
      </p:sp>
      <p:sp>
        <p:nvSpPr>
          <p:cNvPr id="49155" name="Rectangle 3"/>
          <p:cNvSpPr>
            <a:spLocks noGrp="1" noChangeArrowheads="1"/>
          </p:cNvSpPr>
          <p:nvPr>
            <p:ph type="body" idx="1"/>
          </p:nvPr>
        </p:nvSpPr>
        <p:spPr>
          <a:xfrm>
            <a:off x="762000" y="1981200"/>
            <a:ext cx="8153400" cy="3886200"/>
          </a:xfrm>
        </p:spPr>
        <p:txBody>
          <a:bodyPr/>
          <a:lstStyle/>
          <a:p>
            <a:pPr eaLnBrk="1" hangingPunct="1">
              <a:lnSpc>
                <a:spcPct val="90000"/>
              </a:lnSpc>
            </a:pPr>
            <a:r>
              <a:rPr lang="en-US" altLang="en-US" sz="2800" dirty="0" smtClean="0"/>
              <a:t>Treating oneself well</a:t>
            </a:r>
          </a:p>
          <a:p>
            <a:pPr eaLnBrk="1" hangingPunct="1">
              <a:lnSpc>
                <a:spcPct val="90000"/>
              </a:lnSpc>
            </a:pPr>
            <a:r>
              <a:rPr lang="en-US" altLang="en-US" sz="2800" dirty="0" smtClean="0"/>
              <a:t>Drinking lots of water</a:t>
            </a:r>
          </a:p>
          <a:p>
            <a:pPr eaLnBrk="1" hangingPunct="1">
              <a:lnSpc>
                <a:spcPct val="90000"/>
              </a:lnSpc>
            </a:pPr>
            <a:r>
              <a:rPr lang="en-US" altLang="en-US" sz="2800" dirty="0" smtClean="0"/>
              <a:t>Changing routines</a:t>
            </a:r>
          </a:p>
          <a:p>
            <a:pPr eaLnBrk="1" hangingPunct="1">
              <a:lnSpc>
                <a:spcPct val="90000"/>
              </a:lnSpc>
            </a:pPr>
            <a:r>
              <a:rPr lang="en-US" altLang="en-US" sz="2800" dirty="0" smtClean="0"/>
              <a:t>Reducing stress</a:t>
            </a:r>
          </a:p>
          <a:p>
            <a:pPr eaLnBrk="1" hangingPunct="1">
              <a:lnSpc>
                <a:spcPct val="90000"/>
              </a:lnSpc>
            </a:pPr>
            <a:r>
              <a:rPr lang="en-US" altLang="en-US" sz="2800" dirty="0" smtClean="0"/>
              <a:t>Deep breathing</a:t>
            </a:r>
          </a:p>
          <a:p>
            <a:pPr eaLnBrk="1" hangingPunct="1">
              <a:lnSpc>
                <a:spcPct val="90000"/>
              </a:lnSpc>
            </a:pPr>
            <a:r>
              <a:rPr lang="en-US" altLang="en-US" sz="2800" dirty="0" smtClean="0"/>
              <a:t>Regular exercise</a:t>
            </a:r>
          </a:p>
          <a:p>
            <a:pPr eaLnBrk="1" hangingPunct="1">
              <a:lnSpc>
                <a:spcPct val="90000"/>
              </a:lnSpc>
            </a:pPr>
            <a:r>
              <a:rPr lang="en-US" altLang="en-US" sz="2800" dirty="0" smtClean="0"/>
              <a:t>Doing something enjoyable every day</a:t>
            </a:r>
          </a:p>
          <a:p>
            <a:pPr eaLnBrk="1" hangingPunct="1">
              <a:lnSpc>
                <a:spcPct val="90000"/>
              </a:lnSpc>
            </a:pPr>
            <a:r>
              <a:rPr lang="en-US" altLang="en-US" sz="2800" dirty="0" smtClean="0"/>
              <a:t>Increasing non-smoking social support</a:t>
            </a:r>
          </a:p>
          <a:p>
            <a:pPr algn="ctr" eaLnBrk="1" hangingPunct="1">
              <a:lnSpc>
                <a:spcPct val="90000"/>
              </a:lnSpc>
            </a:pPr>
            <a:endParaRPr lang="en-US" altLang="en-US" sz="2800" dirty="0" smtClean="0"/>
          </a:p>
          <a:p>
            <a:pPr eaLnBrk="1" hangingPunct="1">
              <a:lnSpc>
                <a:spcPct val="90000"/>
              </a:lnSpc>
            </a:pPr>
            <a:endParaRPr lang="en-US" sz="2800" dirty="0" smtClean="0"/>
          </a:p>
        </p:txBody>
      </p:sp>
      <p:sp>
        <p:nvSpPr>
          <p:cNvPr id="49156" name="Date Placeholder 3"/>
          <p:cNvSpPr>
            <a:spLocks noGrp="1"/>
          </p:cNvSpPr>
          <p:nvPr>
            <p:ph type="dt" sz="quarter" idx="10"/>
          </p:nvPr>
        </p:nvSpPr>
        <p:spPr>
          <a:noFill/>
        </p:spPr>
        <p:txBody>
          <a:bodyPr/>
          <a:lstStyle/>
          <a:p>
            <a:fld id="{73B66DB9-34E1-4CF4-80B8-AC838D24ABDB}" type="datetime3">
              <a:rPr lang="en-US" smtClean="0"/>
              <a:pPr/>
              <a:t>10 February 2013</a:t>
            </a:fld>
            <a:endParaRPr lang="en-US" smtClean="0"/>
          </a:p>
        </p:txBody>
      </p:sp>
      <p:sp>
        <p:nvSpPr>
          <p:cNvPr id="49157" name="Slide Number Placeholder 4"/>
          <p:cNvSpPr>
            <a:spLocks noGrp="1"/>
          </p:cNvSpPr>
          <p:nvPr>
            <p:ph type="sldNum" sz="quarter" idx="12"/>
          </p:nvPr>
        </p:nvSpPr>
        <p:spPr>
          <a:noFill/>
        </p:spPr>
        <p:txBody>
          <a:bodyPr/>
          <a:lstStyle/>
          <a:p>
            <a:fld id="{0556AF05-BD61-4909-93C2-BA15F09AB7AE}" type="slidenum">
              <a:rPr lang="en-US" smtClean="0"/>
              <a:pPr/>
              <a:t>56</a:t>
            </a:fld>
            <a:endParaRPr lang="en-US" smtClean="0"/>
          </a:p>
        </p:txBody>
      </p:sp>
      <p:sp>
        <p:nvSpPr>
          <p:cNvPr id="49158" name="Footer Placeholder 5"/>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971800" y="1066800"/>
            <a:ext cx="5638800" cy="2209800"/>
          </a:xfrm>
        </p:spPr>
        <p:txBody>
          <a:bodyPr/>
          <a:lstStyle/>
          <a:p>
            <a:r>
              <a:rPr lang="en-US" sz="2600" smtClean="0">
                <a:solidFill>
                  <a:srgbClr val="FF0000"/>
                </a:solidFill>
              </a:rPr>
              <a:t>KSA Tobacco Control Program Website:</a:t>
            </a:r>
            <a:br>
              <a:rPr lang="en-US" sz="2600" smtClean="0">
                <a:solidFill>
                  <a:srgbClr val="FF0000"/>
                </a:solidFill>
              </a:rPr>
            </a:br>
            <a:r>
              <a:rPr lang="en-US" sz="2400" smtClean="0"/>
              <a:t>http://www.sa-tcp.com/newsite/</a:t>
            </a:r>
          </a:p>
        </p:txBody>
      </p:sp>
      <p:sp>
        <p:nvSpPr>
          <p:cNvPr id="50179" name="Date Placeholder 3"/>
          <p:cNvSpPr>
            <a:spLocks noGrp="1"/>
          </p:cNvSpPr>
          <p:nvPr>
            <p:ph type="dt" sz="quarter" idx="10"/>
          </p:nvPr>
        </p:nvSpPr>
        <p:spPr>
          <a:noFill/>
        </p:spPr>
        <p:txBody>
          <a:bodyPr/>
          <a:lstStyle/>
          <a:p>
            <a:fld id="{677AF40B-8A4D-43FF-B980-57AECA710E78}" type="datetime3">
              <a:rPr lang="en-US" smtClean="0"/>
              <a:pPr/>
              <a:t>10 February 2013</a:t>
            </a:fld>
            <a:endParaRPr lang="en-US" smtClean="0"/>
          </a:p>
        </p:txBody>
      </p:sp>
      <p:sp>
        <p:nvSpPr>
          <p:cNvPr id="50180" name="Footer Placeholder 4"/>
          <p:cNvSpPr>
            <a:spLocks noGrp="1"/>
          </p:cNvSpPr>
          <p:nvPr>
            <p:ph type="ftr" sz="quarter" idx="11"/>
          </p:nvPr>
        </p:nvSpPr>
        <p:spPr>
          <a:noFill/>
        </p:spPr>
        <p:txBody>
          <a:bodyPr/>
          <a:lstStyle/>
          <a:p>
            <a:r>
              <a:rPr lang="en-US" smtClean="0"/>
              <a:t>Tobacco Use</a:t>
            </a:r>
          </a:p>
        </p:txBody>
      </p:sp>
      <p:sp>
        <p:nvSpPr>
          <p:cNvPr id="50181" name="Slide Number Placeholder 5"/>
          <p:cNvSpPr>
            <a:spLocks noGrp="1"/>
          </p:cNvSpPr>
          <p:nvPr>
            <p:ph type="sldNum" sz="quarter" idx="12"/>
          </p:nvPr>
        </p:nvSpPr>
        <p:spPr>
          <a:noFill/>
        </p:spPr>
        <p:txBody>
          <a:bodyPr/>
          <a:lstStyle/>
          <a:p>
            <a:fld id="{C2448E06-D0BA-47BC-AD23-19B2DC9EF51A}" type="slidenum">
              <a:rPr lang="en-US" smtClean="0"/>
              <a:pPr/>
              <a:t>57</a:t>
            </a:fld>
            <a:endParaRPr lang="en-US" smtClean="0"/>
          </a:p>
        </p:txBody>
      </p:sp>
      <p:pic>
        <p:nvPicPr>
          <p:cNvPr id="50182" name="Content Placeholder 6" descr="http://www.sa-tcp.com/newsite/images/WEB_Kingdom_of_Saudi_Arabiaa4_03.gif"/>
          <p:cNvPicPr>
            <a:picLocks noGrp="1"/>
          </p:cNvPicPr>
          <p:nvPr>
            <p:ph idx="1"/>
          </p:nvPr>
        </p:nvPicPr>
        <p:blipFill>
          <a:blip r:embed="rId3"/>
          <a:srcRect/>
          <a:stretch>
            <a:fillRect/>
          </a:stretch>
        </p:blipFill>
        <p:spPr>
          <a:xfrm>
            <a:off x="838200" y="2743200"/>
            <a:ext cx="7772400" cy="28194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34938" y="762000"/>
            <a:ext cx="8885237" cy="685800"/>
          </a:xfrm>
        </p:spPr>
        <p:txBody>
          <a:bodyPr/>
          <a:lstStyle/>
          <a:p>
            <a:r>
              <a:rPr lang="en-US" smtClean="0"/>
              <a:t>References</a:t>
            </a:r>
          </a:p>
        </p:txBody>
      </p:sp>
      <p:sp>
        <p:nvSpPr>
          <p:cNvPr id="51203" name="Content Placeholder 2"/>
          <p:cNvSpPr>
            <a:spLocks noGrp="1"/>
          </p:cNvSpPr>
          <p:nvPr>
            <p:ph idx="1"/>
          </p:nvPr>
        </p:nvSpPr>
        <p:spPr>
          <a:xfrm>
            <a:off x="134938" y="1524000"/>
            <a:ext cx="8896350" cy="4727575"/>
          </a:xfrm>
        </p:spPr>
        <p:txBody>
          <a:bodyPr/>
          <a:lstStyle/>
          <a:p>
            <a:r>
              <a:rPr lang="en-US" sz="2600" smtClean="0"/>
              <a:t>World Health Organization (WHO): </a:t>
            </a:r>
            <a:r>
              <a:rPr lang="en-US" sz="2600" smtClean="0">
                <a:hlinkClick r:id="rId3"/>
              </a:rPr>
              <a:t>www.who.int/tfi</a:t>
            </a:r>
            <a:endParaRPr lang="en-US" sz="2600" smtClean="0"/>
          </a:p>
          <a:p>
            <a:r>
              <a:rPr lang="en-US" sz="2600" smtClean="0"/>
              <a:t>Centers for Disease Control and Prevention: </a:t>
            </a:r>
            <a:r>
              <a:rPr lang="en-US" sz="2600" smtClean="0">
                <a:hlinkClick r:id="rId4"/>
              </a:rPr>
              <a:t>www.cdc.gov/</a:t>
            </a:r>
            <a:endParaRPr lang="en-US" sz="2600" smtClean="0"/>
          </a:p>
          <a:p>
            <a:r>
              <a:rPr lang="en-US" sz="2600" smtClean="0"/>
              <a:t>Tobacco Control Journal. </a:t>
            </a:r>
            <a:r>
              <a:rPr lang="en-US" sz="2600" smtClean="0">
                <a:hlinkClick r:id="rId5"/>
              </a:rPr>
              <a:t>www.tobaccocontrol.com</a:t>
            </a:r>
            <a:endParaRPr lang="en-US" sz="2600" smtClean="0"/>
          </a:p>
          <a:p>
            <a:r>
              <a:rPr lang="en-US" sz="2600" smtClean="0"/>
              <a:t>WHO-MPOWER: </a:t>
            </a:r>
            <a:r>
              <a:rPr lang="en-US" sz="2600" smtClean="0">
                <a:hlinkClick r:id="rId6"/>
              </a:rPr>
              <a:t>http://www.who.int/tobacco/mpower/2008/en/index.html</a:t>
            </a:r>
            <a:endParaRPr lang="en-US" sz="2600" smtClean="0"/>
          </a:p>
          <a:p>
            <a:r>
              <a:rPr lang="en-US" sz="2600" smtClean="0"/>
              <a:t>Machen MB. Tobacco. City of Berkeley Tobacco Prevention Program , USA</a:t>
            </a:r>
          </a:p>
          <a:p>
            <a:pPr eaLnBrk="1" hangingPunct="1"/>
            <a:r>
              <a:rPr lang="en-US" sz="2600" smtClean="0"/>
              <a:t>Ling P, Glantz SA. Why and how the tobacco industry sells cigarettes to young adults. University of California San Francisco, USA</a:t>
            </a:r>
          </a:p>
        </p:txBody>
      </p:sp>
      <p:sp>
        <p:nvSpPr>
          <p:cNvPr id="51204" name="Date Placeholder 4"/>
          <p:cNvSpPr>
            <a:spLocks noGrp="1"/>
          </p:cNvSpPr>
          <p:nvPr>
            <p:ph type="dt" sz="quarter" idx="10"/>
          </p:nvPr>
        </p:nvSpPr>
        <p:spPr>
          <a:noFill/>
        </p:spPr>
        <p:txBody>
          <a:bodyPr/>
          <a:lstStyle/>
          <a:p>
            <a:fld id="{2DA03FDD-08A3-4298-AF5E-E6489E403320}" type="datetime3">
              <a:rPr lang="en-US" smtClean="0"/>
              <a:pPr/>
              <a:t>10 February 2013</a:t>
            </a:fld>
            <a:endParaRPr lang="en-US" smtClean="0"/>
          </a:p>
        </p:txBody>
      </p:sp>
      <p:sp>
        <p:nvSpPr>
          <p:cNvPr id="51205" name="Slide Number Placeholder 5"/>
          <p:cNvSpPr>
            <a:spLocks noGrp="1"/>
          </p:cNvSpPr>
          <p:nvPr>
            <p:ph type="sldNum" sz="quarter" idx="12"/>
          </p:nvPr>
        </p:nvSpPr>
        <p:spPr>
          <a:noFill/>
        </p:spPr>
        <p:txBody>
          <a:bodyPr/>
          <a:lstStyle/>
          <a:p>
            <a:fld id="{69420B4C-127E-4E54-BDA7-DBD6EEA7C0BF}" type="slidenum">
              <a:rPr lang="en-US" smtClean="0"/>
              <a:pPr/>
              <a:t>58</a:t>
            </a:fld>
            <a:endParaRPr lang="en-US" smtClean="0"/>
          </a:p>
        </p:txBody>
      </p:sp>
      <p:sp>
        <p:nvSpPr>
          <p:cNvPr id="51206" name="Footer Placeholder 6"/>
          <p:cNvSpPr>
            <a:spLocks noGrp="1"/>
          </p:cNvSpPr>
          <p:nvPr>
            <p:ph type="ftr" sz="quarter" idx="11"/>
          </p:nvPr>
        </p:nvSpPr>
        <p:spPr>
          <a:noFill/>
        </p:spPr>
        <p:txBody>
          <a:bodyPr/>
          <a:lstStyle/>
          <a:p>
            <a:r>
              <a:rPr lang="en-US" smtClean="0"/>
              <a:t>Tobacco Use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3" name="Rectangle 11"/>
          <p:cNvSpPr>
            <a:spLocks noGrp="1" noChangeArrowheads="1"/>
          </p:cNvSpPr>
          <p:nvPr>
            <p:ph type="title"/>
          </p:nvPr>
        </p:nvSpPr>
        <p:spPr>
          <a:xfrm>
            <a:off x="0" y="1066800"/>
            <a:ext cx="8885238" cy="1155700"/>
          </a:xfrm>
        </p:spPr>
        <p:txBody>
          <a:bodyPr/>
          <a:lstStyle/>
          <a:p>
            <a:r>
              <a:rPr lang="en-US" sz="3200">
                <a:latin typeface="Tempus Sans ITC" pitchFamily="82" charset="0"/>
              </a:rPr>
              <a:t>Tobacco Kills More Americans Each Year Than Alcohol, Cocaine, Crack, Heroin, Homicide, Suicide, Car Accidents, Fires and AIDS </a:t>
            </a:r>
            <a:r>
              <a:rPr lang="en-US" sz="3200" i="1" u="sng">
                <a:latin typeface="Tempus Sans ITC" pitchFamily="82" charset="0"/>
              </a:rPr>
              <a:t>combined</a:t>
            </a:r>
            <a:r>
              <a:rPr lang="en-US" sz="3200" i="1">
                <a:latin typeface="Tempus Sans ITC" pitchFamily="82" charset="0"/>
              </a:rPr>
              <a:t>:</a:t>
            </a:r>
          </a:p>
        </p:txBody>
      </p:sp>
      <p:sp>
        <p:nvSpPr>
          <p:cNvPr id="18447" name="Text Box 15"/>
          <p:cNvSpPr txBox="1">
            <a:spLocks noChangeArrowheads="1"/>
          </p:cNvSpPr>
          <p:nvPr/>
        </p:nvSpPr>
        <p:spPr bwMode="auto">
          <a:xfrm>
            <a:off x="609600" y="3124200"/>
            <a:ext cx="8229600"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u="none"/>
              <a:t>(Chart of health effects- to be scanned in)</a:t>
            </a:r>
          </a:p>
        </p:txBody>
      </p:sp>
      <p:pic>
        <p:nvPicPr>
          <p:cNvPr id="18450" name="Picture 18" descr="CausesDeathChartcrop1"/>
          <p:cNvPicPr>
            <a:picLocks noChangeAspect="1" noChangeArrowheads="1"/>
          </p:cNvPicPr>
          <p:nvPr/>
        </p:nvPicPr>
        <p:blipFill>
          <a:blip r:embed="rId3"/>
          <a:srcRect/>
          <a:stretch>
            <a:fillRect/>
          </a:stretch>
        </p:blipFill>
        <p:spPr bwMode="auto">
          <a:xfrm>
            <a:off x="990600" y="2884488"/>
            <a:ext cx="7239000" cy="39735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2667000" y="685800"/>
            <a:ext cx="48006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4400" u="none" dirty="0" smtClean="0"/>
              <a:t>Smoking in KSA</a:t>
            </a:r>
            <a:endParaRPr kumimoji="0" lang="en-US" sz="5400" b="0" i="0" u="none" strike="noStrike" cap="none" normalizeH="0" baseline="0" dirty="0" smtClean="0">
              <a:ln>
                <a:noFill/>
              </a:ln>
              <a:solidFill>
                <a:srgbClr val="C00000"/>
              </a:solidFill>
              <a:effectLst/>
              <a:latin typeface="Arial" pitchFamily="34" charset="0"/>
              <a:cs typeface="Arial" pitchFamily="34" charset="0"/>
            </a:endParaRPr>
          </a:p>
        </p:txBody>
      </p:sp>
      <p:sp>
        <p:nvSpPr>
          <p:cNvPr id="2053" name="Rectangle 5"/>
          <p:cNvSpPr>
            <a:spLocks noChangeArrowheads="1"/>
          </p:cNvSpPr>
          <p:nvPr/>
        </p:nvSpPr>
        <p:spPr bwMode="auto">
          <a:xfrm>
            <a:off x="0" y="152400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The prevalence of current smoking in Saudi Arabia ranges from  </a:t>
            </a:r>
            <a:r>
              <a:rPr kumimoji="0" lang="en-US" sz="3600" b="0" i="0" u="none" strike="noStrike" cap="none" normalizeH="0" baseline="0" dirty="0" smtClean="0">
                <a:ln>
                  <a:noFill/>
                </a:ln>
                <a:solidFill>
                  <a:srgbClr val="C00000"/>
                </a:solidFill>
                <a:effectLst/>
                <a:latin typeface="Calibri" pitchFamily="34" charset="0"/>
                <a:ea typeface="Calibri" pitchFamily="34" charset="0"/>
                <a:cs typeface="Arial" pitchFamily="34" charset="0"/>
              </a:rPr>
              <a:t>.4-52.3% (median = 17.5%).</a:t>
            </a:r>
            <a:endParaRPr kumimoji="0" lang="en-US" sz="4400" b="0" i="0" u="none" strike="noStrike" cap="none" normalizeH="0" baseline="0" dirty="0" smtClean="0">
              <a:ln>
                <a:noFill/>
              </a:ln>
              <a:solidFill>
                <a:srgbClr val="C00000"/>
              </a:solidFill>
              <a:effectLst/>
              <a:latin typeface="Arial" pitchFamily="34" charset="0"/>
              <a:cs typeface="Arial" pitchFamily="34" charset="0"/>
            </a:endParaRPr>
          </a:p>
        </p:txBody>
      </p:sp>
      <p:sp>
        <p:nvSpPr>
          <p:cNvPr id="2054" name="Rectangle 6"/>
          <p:cNvSpPr>
            <a:spLocks noChangeArrowheads="1"/>
          </p:cNvSpPr>
          <p:nvPr/>
        </p:nvSpPr>
        <p:spPr bwMode="auto">
          <a:xfrm>
            <a:off x="0" y="2819400"/>
            <a:ext cx="1027819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The prevalence of smoking in males up to </a:t>
            </a:r>
            <a:r>
              <a:rPr kumimoji="0" lang="en-US" sz="3600" b="0" i="0" u="none" strike="noStrike" cap="none" normalizeH="0" baseline="0" dirty="0" smtClean="0">
                <a:ln>
                  <a:noFill/>
                </a:ln>
                <a:solidFill>
                  <a:srgbClr val="C00000"/>
                </a:solidFill>
                <a:effectLst/>
                <a:latin typeface="Calibri" pitchFamily="34" charset="0"/>
                <a:ea typeface="Calibri" pitchFamily="34" charset="0"/>
                <a:cs typeface="Arial" pitchFamily="34" charset="0"/>
              </a:rPr>
              <a:t>38%</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while in females its up to </a:t>
            </a:r>
            <a:r>
              <a:rPr kumimoji="0" lang="en-US" sz="3600" b="0" i="0" u="none" strike="noStrike" cap="none" normalizeH="0" baseline="0" dirty="0" smtClean="0">
                <a:ln>
                  <a:noFill/>
                </a:ln>
                <a:solidFill>
                  <a:srgbClr val="C00000"/>
                </a:solidFill>
                <a:effectLst/>
                <a:latin typeface="Calibri" pitchFamily="34" charset="0"/>
                <a:ea typeface="Calibri" pitchFamily="34" charset="0"/>
                <a:cs typeface="Arial" pitchFamily="34" charset="0"/>
              </a:rPr>
              <a:t>16%.</a:t>
            </a:r>
            <a:endParaRPr kumimoji="0" lang="en-US" sz="4400" b="0" i="0" u="none" strike="noStrike" cap="none" normalizeH="0" baseline="0" dirty="0" smtClean="0">
              <a:ln>
                <a:noFill/>
              </a:ln>
              <a:solidFill>
                <a:srgbClr val="C00000"/>
              </a:solidFill>
              <a:effectLst/>
              <a:latin typeface="Arial" pitchFamily="34" charset="0"/>
              <a:cs typeface="Arial" pitchFamily="34" charset="0"/>
            </a:endParaRPr>
          </a:p>
        </p:txBody>
      </p:sp>
      <p:sp>
        <p:nvSpPr>
          <p:cNvPr id="2055" name="Rectangle 7"/>
          <p:cNvSpPr>
            <a:spLocks noChangeArrowheads="1"/>
          </p:cNvSpPr>
          <p:nvPr/>
        </p:nvSpPr>
        <p:spPr bwMode="auto">
          <a:xfrm>
            <a:off x="1" y="4495800"/>
            <a:ext cx="84279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3600" b="0" i="0" u="none" strike="noStrike" cap="none" normalizeH="0" baseline="0" dirty="0" smtClean="0">
                <a:ln>
                  <a:noFill/>
                </a:ln>
                <a:solidFill>
                  <a:srgbClr val="C00000"/>
                </a:solidFill>
                <a:effectLst/>
                <a:latin typeface="Calibri" pitchFamily="34" charset="0"/>
                <a:ea typeface="Calibri" pitchFamily="34" charset="0"/>
                <a:cs typeface="Arial" pitchFamily="34" charset="0"/>
              </a:rPr>
              <a:t>63.8%</a:t>
            </a:r>
            <a:r>
              <a:rPr kumimoji="0" lang="en-US" sz="3600" b="0"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started </a:t>
            </a:r>
            <a:r>
              <a:rPr kumimoji="0" lang="en-US" sz="36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shisha</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smoking at ages of 16 to 18 years.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مستطيل 7"/>
          <p:cNvSpPr/>
          <p:nvPr/>
        </p:nvSpPr>
        <p:spPr>
          <a:xfrm>
            <a:off x="1920240" y="6123355"/>
            <a:ext cx="6385560" cy="400110"/>
          </a:xfrm>
          <a:prstGeom prst="rect">
            <a:avLst/>
          </a:prstGeom>
        </p:spPr>
        <p:txBody>
          <a:bodyPr wrap="square">
            <a:spAutoFit/>
          </a:bodyPr>
          <a:lstStyle/>
          <a:p>
            <a:r>
              <a:rPr lang="en-US" sz="2000" b="1" dirty="0" err="1" smtClean="0">
                <a:solidFill>
                  <a:schemeClr val="tx2"/>
                </a:solidFill>
              </a:rPr>
              <a:t>Bassiony</a:t>
            </a:r>
            <a:r>
              <a:rPr lang="en-US" sz="2000" b="1" dirty="0" smtClean="0">
                <a:solidFill>
                  <a:schemeClr val="tx2"/>
                </a:solidFill>
              </a:rPr>
              <a:t> MM</a:t>
            </a:r>
            <a:r>
              <a:rPr lang="en-US" sz="2000" b="1" dirty="0" smtClean="0"/>
              <a:t>, Smoking in Saudi Arabia, </a:t>
            </a:r>
            <a:r>
              <a:rPr lang="en-US" sz="2000" b="1" dirty="0" smtClean="0">
                <a:solidFill>
                  <a:schemeClr val="tx2"/>
                </a:solidFill>
              </a:rPr>
              <a:t>2009</a:t>
            </a:r>
            <a:r>
              <a:rPr lang="en-US" sz="2000" b="1" dirty="0" smtClean="0"/>
              <a:t> Jul;30</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amond(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diamond(in)">
                                      <p:cBhvr>
                                        <p:cTn id="12" dur="20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diamond(in)">
                                      <p:cBhvr>
                                        <p:cTn id="17" dur="20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55"/>
                                        </p:tgtEl>
                                        <p:attrNameLst>
                                          <p:attrName>style.visibility</p:attrName>
                                        </p:attrNameLst>
                                      </p:cBhvr>
                                      <p:to>
                                        <p:strVal val="visible"/>
                                      </p:to>
                                    </p:set>
                                    <p:animEffect transition="in" filter="diamond(in)">
                                      <p:cBhvr>
                                        <p:cTn id="22" dur="2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P spid="2054" grpId="0"/>
      <p:bldP spid="20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2667000" y="685800"/>
            <a:ext cx="3517310"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a:r>
              <a:rPr lang="en-US" u="none" dirty="0" smtClean="0"/>
              <a:t>Smoking in KSA</a:t>
            </a:r>
            <a:endParaRPr kumimoji="0" lang="en-US" sz="4800" b="0" i="0" u="none" strike="noStrike" cap="none" normalizeH="0" baseline="0" dirty="0" smtClean="0">
              <a:ln>
                <a:noFill/>
              </a:ln>
              <a:solidFill>
                <a:srgbClr val="C00000"/>
              </a:solidFill>
              <a:effectLst/>
              <a:latin typeface="Arial" pitchFamily="34" charset="0"/>
              <a:cs typeface="Arial" pitchFamily="34" charset="0"/>
            </a:endParaRPr>
          </a:p>
        </p:txBody>
      </p:sp>
      <p:sp>
        <p:nvSpPr>
          <p:cNvPr id="10" name="Rectangle 9"/>
          <p:cNvSpPr/>
          <p:nvPr/>
        </p:nvSpPr>
        <p:spPr>
          <a:xfrm>
            <a:off x="0" y="1752600"/>
            <a:ext cx="8496944" cy="3477875"/>
          </a:xfrm>
          <a:prstGeom prst="rect">
            <a:avLst/>
          </a:prstGeom>
        </p:spPr>
        <p:txBody>
          <a:bodyPr wrap="square">
            <a:spAutoFit/>
          </a:bodyPr>
          <a:lstStyle/>
          <a:p>
            <a:pPr algn="l" rtl="0">
              <a:buFont typeface="Arial" pitchFamily="34" charset="0"/>
              <a:buChar char="•"/>
            </a:pPr>
            <a:r>
              <a:rPr lang="en-US" sz="2400" dirty="0" smtClean="0"/>
              <a:t> </a:t>
            </a:r>
            <a:r>
              <a:rPr lang="en-US" sz="4400" dirty="0" smtClean="0"/>
              <a:t>The mean age at which smoking started was </a:t>
            </a:r>
            <a:r>
              <a:rPr lang="en-US" sz="4400" dirty="0" smtClean="0">
                <a:solidFill>
                  <a:srgbClr val="C00000"/>
                </a:solidFill>
              </a:rPr>
              <a:t>16 ± 2. years</a:t>
            </a:r>
            <a:r>
              <a:rPr lang="en-US" sz="4400" dirty="0" smtClean="0"/>
              <a:t>, </a:t>
            </a:r>
          </a:p>
          <a:p>
            <a:pPr algn="l" rtl="0">
              <a:buFont typeface="Arial" pitchFamily="34" charset="0"/>
              <a:buChar char="•"/>
            </a:pPr>
            <a:r>
              <a:rPr lang="en-US" sz="4400" dirty="0" smtClean="0"/>
              <a:t>More than half of the students who smoked were cigarette smokers, </a:t>
            </a:r>
          </a:p>
          <a:p>
            <a:pPr algn="l" rtl="0">
              <a:buFont typeface="Arial" pitchFamily="34" charset="0"/>
              <a:buChar char="•"/>
            </a:pPr>
            <a:r>
              <a:rPr lang="en-US" sz="4400" dirty="0" smtClean="0"/>
              <a:t>while </a:t>
            </a:r>
            <a:r>
              <a:rPr lang="en-US" sz="4400" dirty="0" smtClean="0">
                <a:solidFill>
                  <a:srgbClr val="C00000"/>
                </a:solidFill>
              </a:rPr>
              <a:t>43.2%</a:t>
            </a:r>
            <a:r>
              <a:rPr lang="en-US" sz="4400" dirty="0" smtClean="0"/>
              <a:t> were </a:t>
            </a:r>
            <a:r>
              <a:rPr lang="en-US" sz="4400" dirty="0" err="1" smtClean="0"/>
              <a:t>shisha</a:t>
            </a:r>
            <a:r>
              <a:rPr lang="en-US" sz="4400" dirty="0" smtClean="0"/>
              <a:t> smokers. </a:t>
            </a:r>
            <a:endParaRPr lang="ar-SA" sz="2400" dirty="0"/>
          </a:p>
        </p:txBody>
      </p:sp>
      <p:sp>
        <p:nvSpPr>
          <p:cNvPr id="8" name="مستطيل 7"/>
          <p:cNvSpPr/>
          <p:nvPr/>
        </p:nvSpPr>
        <p:spPr>
          <a:xfrm>
            <a:off x="1920240" y="6123355"/>
            <a:ext cx="6233160" cy="307777"/>
          </a:xfrm>
          <a:prstGeom prst="rect">
            <a:avLst/>
          </a:prstGeom>
        </p:spPr>
        <p:txBody>
          <a:bodyPr wrap="square">
            <a:spAutoFit/>
          </a:bodyPr>
          <a:lstStyle/>
          <a:p>
            <a:r>
              <a:rPr lang="en-US" sz="1400" b="1" dirty="0" err="1" smtClean="0">
                <a:solidFill>
                  <a:schemeClr val="tx2"/>
                </a:solidFill>
              </a:rPr>
              <a:t>Bassiony</a:t>
            </a:r>
            <a:r>
              <a:rPr lang="en-US" sz="1400" b="1" dirty="0" smtClean="0">
                <a:solidFill>
                  <a:schemeClr val="tx2"/>
                </a:solidFill>
              </a:rPr>
              <a:t> MM</a:t>
            </a:r>
            <a:r>
              <a:rPr lang="en-US" sz="1400" b="1" dirty="0" smtClean="0"/>
              <a:t>, Smoking in Saudi Arabia, </a:t>
            </a:r>
            <a:r>
              <a:rPr lang="en-US" sz="1400" b="1" dirty="0" smtClean="0">
                <a:solidFill>
                  <a:schemeClr val="tx2"/>
                </a:solidFill>
              </a:rPr>
              <a:t>2009</a:t>
            </a:r>
            <a:r>
              <a:rPr lang="en-US" sz="1400" b="1" dirty="0" smtClean="0"/>
              <a:t> Jul;30</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amond(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4938" y="889000"/>
            <a:ext cx="8885237" cy="787400"/>
          </a:xfrm>
        </p:spPr>
        <p:txBody>
          <a:bodyPr/>
          <a:lstStyle/>
          <a:p>
            <a:r>
              <a:rPr lang="en-US" sz="2800" dirty="0" smtClean="0"/>
              <a:t>Smoking in KSA: </a:t>
            </a:r>
            <a:br>
              <a:rPr lang="en-US" sz="2800" dirty="0" smtClean="0"/>
            </a:br>
            <a:endParaRPr lang="en-US" sz="2800" dirty="0" smtClean="0"/>
          </a:p>
        </p:txBody>
      </p:sp>
      <p:sp>
        <p:nvSpPr>
          <p:cNvPr id="10243" name="Content Placeholder 2"/>
          <p:cNvSpPr>
            <a:spLocks noGrp="1"/>
          </p:cNvSpPr>
          <p:nvPr>
            <p:ph idx="1"/>
          </p:nvPr>
        </p:nvSpPr>
        <p:spPr>
          <a:xfrm>
            <a:off x="134938" y="2133600"/>
            <a:ext cx="8896350" cy="4117975"/>
          </a:xfrm>
        </p:spPr>
        <p:txBody>
          <a:bodyPr/>
          <a:lstStyle/>
          <a:p>
            <a:r>
              <a:rPr lang="en-US" sz="4800" dirty="0" smtClean="0"/>
              <a:t>30% population of Saudi Arabia </a:t>
            </a:r>
            <a:endParaRPr lang="ar-SA" sz="4800" dirty="0" smtClean="0"/>
          </a:p>
          <a:p>
            <a:r>
              <a:rPr lang="en-US" sz="4800" dirty="0" smtClean="0"/>
              <a:t>nearly six million people expose themselves to death is inevitable</a:t>
            </a:r>
          </a:p>
          <a:p>
            <a:r>
              <a:rPr lang="en-US" sz="4400" dirty="0" smtClean="0"/>
              <a:t> http://www.sha.org.sa</a:t>
            </a:r>
            <a:r>
              <a:rPr lang="en-US" sz="2400" dirty="0" smtClean="0"/>
              <a:t>	</a:t>
            </a:r>
          </a:p>
          <a:p>
            <a:endParaRPr lang="en-US" dirty="0" smtClean="0"/>
          </a:p>
        </p:txBody>
      </p:sp>
      <p:sp>
        <p:nvSpPr>
          <p:cNvPr id="10244" name="Date Placeholder 3"/>
          <p:cNvSpPr>
            <a:spLocks noGrp="1"/>
          </p:cNvSpPr>
          <p:nvPr>
            <p:ph type="dt" sz="quarter" idx="10"/>
          </p:nvPr>
        </p:nvSpPr>
        <p:spPr>
          <a:noFill/>
        </p:spPr>
        <p:txBody>
          <a:bodyPr/>
          <a:lstStyle/>
          <a:p>
            <a:fld id="{82D08C25-E23A-4ACF-9BCD-04A57E821167}" type="datetime3">
              <a:rPr lang="en-US" smtClean="0"/>
              <a:pPr/>
              <a:t>10 February 2013</a:t>
            </a:fld>
            <a:endParaRPr lang="en-US" smtClean="0"/>
          </a:p>
        </p:txBody>
      </p:sp>
      <p:sp>
        <p:nvSpPr>
          <p:cNvPr id="10245" name="Footer Placeholder 4"/>
          <p:cNvSpPr>
            <a:spLocks noGrp="1"/>
          </p:cNvSpPr>
          <p:nvPr>
            <p:ph type="ftr" sz="quarter" idx="11"/>
          </p:nvPr>
        </p:nvSpPr>
        <p:spPr>
          <a:noFill/>
        </p:spPr>
        <p:txBody>
          <a:bodyPr/>
          <a:lstStyle/>
          <a:p>
            <a:r>
              <a:rPr lang="en-US" smtClean="0"/>
              <a:t>Tobacco Use</a:t>
            </a:r>
          </a:p>
        </p:txBody>
      </p:sp>
      <p:sp>
        <p:nvSpPr>
          <p:cNvPr id="10246" name="Slide Number Placeholder 5"/>
          <p:cNvSpPr>
            <a:spLocks noGrp="1"/>
          </p:cNvSpPr>
          <p:nvPr>
            <p:ph type="sldNum" sz="quarter" idx="12"/>
          </p:nvPr>
        </p:nvSpPr>
        <p:spPr>
          <a:noFill/>
        </p:spPr>
        <p:txBody>
          <a:bodyPr/>
          <a:lstStyle/>
          <a:p>
            <a:fld id="{A63C82E6-910F-44C0-8A52-9889E731D39D}" type="slidenum">
              <a:rPr lang="en-US" smtClean="0"/>
              <a:pPr/>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untain">
  <a:themeElements>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fontScheme name="Mountai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1"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1"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Mountain 1">
        <a:dk1>
          <a:srgbClr val="000000"/>
        </a:dk1>
        <a:lt1>
          <a:srgbClr val="FFFFCC"/>
        </a:lt1>
        <a:dk2>
          <a:srgbClr val="000066"/>
        </a:dk2>
        <a:lt2>
          <a:srgbClr val="FFFFCC"/>
        </a:lt2>
        <a:accent1>
          <a:srgbClr val="00CC99"/>
        </a:accent1>
        <a:accent2>
          <a:srgbClr val="3333CC"/>
        </a:accent2>
        <a:accent3>
          <a:srgbClr val="AAAAB8"/>
        </a:accent3>
        <a:accent4>
          <a:srgbClr val="DADAAE"/>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Mountain 2">
        <a:dk1>
          <a:srgbClr val="000000"/>
        </a:dk1>
        <a:lt1>
          <a:srgbClr val="FFFFCC"/>
        </a:lt1>
        <a:dk2>
          <a:srgbClr val="000000"/>
        </a:dk2>
        <a:lt2>
          <a:srgbClr val="000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untai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Mountain 4">
        <a:dk1>
          <a:srgbClr val="000000"/>
        </a:dk1>
        <a:lt1>
          <a:srgbClr val="99FFFF"/>
        </a:lt1>
        <a:dk2>
          <a:srgbClr val="333300"/>
        </a:dk2>
        <a:lt2>
          <a:srgbClr val="99FFFF"/>
        </a:lt2>
        <a:accent1>
          <a:srgbClr val="FFCC66"/>
        </a:accent1>
        <a:accent2>
          <a:srgbClr val="0000FF"/>
        </a:accent2>
        <a:accent3>
          <a:srgbClr val="ADADAA"/>
        </a:accent3>
        <a:accent4>
          <a:srgbClr val="82DADA"/>
        </a:accent4>
        <a:accent5>
          <a:srgbClr val="FFE2B8"/>
        </a:accent5>
        <a:accent6>
          <a:srgbClr val="0000E7"/>
        </a:accent6>
        <a:hlink>
          <a:srgbClr val="CC00CC"/>
        </a:hlink>
        <a:folHlink>
          <a:srgbClr val="C0C0C0"/>
        </a:folHlink>
      </a:clrScheme>
      <a:clrMap bg1="dk2" tx1="lt1" bg2="dk1" tx2="lt2" accent1="accent1" accent2="accent2" accent3="accent3" accent4="accent4" accent5="accent5" accent6="accent6" hlink="hlink" folHlink="folHlink"/>
    </a:extraClrScheme>
    <a:extraClrScheme>
      <a:clrScheme name="Mountain 5">
        <a:dk1>
          <a:srgbClr val="868686"/>
        </a:dk1>
        <a:lt1>
          <a:srgbClr val="FFFF99"/>
        </a:lt1>
        <a:dk2>
          <a:srgbClr val="993300"/>
        </a:dk2>
        <a:lt2>
          <a:srgbClr val="99FFFF"/>
        </a:lt2>
        <a:accent1>
          <a:srgbClr val="CBCBCB"/>
        </a:accent1>
        <a:accent2>
          <a:srgbClr val="0066FF"/>
        </a:accent2>
        <a:accent3>
          <a:srgbClr val="CAADAA"/>
        </a:accent3>
        <a:accent4>
          <a:srgbClr val="DADA82"/>
        </a:accent4>
        <a:accent5>
          <a:srgbClr val="E2E2E2"/>
        </a:accent5>
        <a:accent6>
          <a:srgbClr val="005CE7"/>
        </a:accent6>
        <a:hlink>
          <a:srgbClr val="FF0033"/>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Designs\Mountain.pot</Template>
  <TotalTime>1817</TotalTime>
  <Words>3816</Words>
  <Application>Microsoft Office PowerPoint</Application>
  <PresentationFormat>On-screen Show (4:3)</PresentationFormat>
  <Paragraphs>530</Paragraphs>
  <Slides>58</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Mountain</vt:lpstr>
      <vt:lpstr>Photo Editor Photo</vt:lpstr>
      <vt:lpstr>Tobacco Use:  Problems &amp; Solutions</vt:lpstr>
      <vt:lpstr>Headlines</vt:lpstr>
      <vt:lpstr>Magnitude of the Problem</vt:lpstr>
      <vt:lpstr>Tobacco’s Deadly Toll</vt:lpstr>
      <vt:lpstr>Consequences of Tobacco-Use:  Preventable Causes of Death </vt:lpstr>
      <vt:lpstr>Tobacco Kills More Americans Each Year Than Alcohol, Cocaine, Crack, Heroin, Homicide, Suicide, Car Accidents, Fires and AIDS combined:</vt:lpstr>
      <vt:lpstr>PowerPoint Presentation</vt:lpstr>
      <vt:lpstr>PowerPoint Presentation</vt:lpstr>
      <vt:lpstr>Smoking in KSA:  </vt:lpstr>
      <vt:lpstr>Smoking in KSA:  Global Health Professions Student Survey (GHPSS)</vt:lpstr>
      <vt:lpstr>Smoking in KSA:  Global Youth Tobacco Survey (GYTS)</vt:lpstr>
      <vt:lpstr>Smoking in KSA:  Global Youth Tobacco Survey (GYTS)</vt:lpstr>
      <vt:lpstr>What is in tobacco ?</vt:lpstr>
      <vt:lpstr>Tobacco Myths</vt:lpstr>
      <vt:lpstr>What is in tobacco</vt:lpstr>
      <vt:lpstr>Is smoking addictive </vt:lpstr>
      <vt:lpstr>A Golden Opportunity</vt:lpstr>
      <vt:lpstr>Is smoking addictive </vt:lpstr>
      <vt:lpstr>Water-Pipe:</vt:lpstr>
      <vt:lpstr>What is a cigar?</vt:lpstr>
      <vt:lpstr>Consequences of Tobacco Use</vt:lpstr>
      <vt:lpstr>Different Consequences of Smoking</vt:lpstr>
      <vt:lpstr>Health Effects </vt:lpstr>
      <vt:lpstr>Oro-dental Problems: </vt:lpstr>
      <vt:lpstr>Secondhand Smoke Exposure</vt:lpstr>
      <vt:lpstr>Consequences of chewing tobacco:</vt:lpstr>
      <vt:lpstr>Laryngeal Cancer</vt:lpstr>
      <vt:lpstr>Emphysema:  </vt:lpstr>
      <vt:lpstr>Lung Cancer: The uncontrolled growth of abnormal cells in one or both lungs</vt:lpstr>
      <vt:lpstr>Arteriosclerosis &amp; Atherosclerosis:  </vt:lpstr>
      <vt:lpstr>Peripheral Vascular Disease </vt:lpstr>
      <vt:lpstr>Heart Attack:  </vt:lpstr>
      <vt:lpstr>Stroke:</vt:lpstr>
      <vt:lpstr>Fetal Smoking Syndrome: </vt:lpstr>
      <vt:lpstr>Secondhand smoke (Passive Smoking)  </vt:lpstr>
      <vt:lpstr>Secondhand Smoke Exposure</vt:lpstr>
      <vt:lpstr>Secondhand Smoke Exposure</vt:lpstr>
      <vt:lpstr>If smoking is so bad for us,  why do we start ?</vt:lpstr>
      <vt:lpstr>PowerPoint Presentation</vt:lpstr>
      <vt:lpstr>Social Factors </vt:lpstr>
      <vt:lpstr>Individual influence </vt:lpstr>
      <vt:lpstr>Environmental influence </vt:lpstr>
      <vt:lpstr>Why targeting youth ?</vt:lpstr>
      <vt:lpstr>Targeting youth through activities and media</vt:lpstr>
      <vt:lpstr>Industry attempts to make more socially acceptable cigarettes</vt:lpstr>
      <vt:lpstr>PowerPoint Presentation</vt:lpstr>
      <vt:lpstr>Solutions: Prevention &amp; Control</vt:lpstr>
      <vt:lpstr>  Remember that Tobacco use is:  The single largest cause of preventable death  A long-term tobacco user has a 50% chance of dying prematurely from tobacco-related diseases..  </vt:lpstr>
      <vt:lpstr>Prevention &amp; Control</vt:lpstr>
      <vt:lpstr>WHO-MPOWER</vt:lpstr>
      <vt:lpstr>Primary Prevention</vt:lpstr>
      <vt:lpstr>PowerPoint Presentation</vt:lpstr>
      <vt:lpstr>Smoking Cessation </vt:lpstr>
      <vt:lpstr>Smoking Cessation </vt:lpstr>
      <vt:lpstr>Smoking Cessation   Thinking about quitting</vt:lpstr>
      <vt:lpstr>Smoking Cessation   The Quitting Plan</vt:lpstr>
      <vt:lpstr>KSA Tobacco Control Program Website: http://www.sa-tcp.com/newsite/</vt:lpstr>
      <vt:lpstr>References</vt:lpstr>
    </vt:vector>
  </TitlesOfParts>
  <Company>City of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101 Presentation</dc:title>
  <dc:creator>sgould</dc:creator>
  <cp:lastModifiedBy>DRALI</cp:lastModifiedBy>
  <cp:revision>140</cp:revision>
  <cp:lastPrinted>2013-02-10T09:58:12Z</cp:lastPrinted>
  <dcterms:created xsi:type="dcterms:W3CDTF">2005-06-10T20:02:52Z</dcterms:created>
  <dcterms:modified xsi:type="dcterms:W3CDTF">2013-02-10T10:00:08Z</dcterms:modified>
</cp:coreProperties>
</file>