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44"/>
  </p:notesMasterIdLst>
  <p:sldIdLst>
    <p:sldId id="257" r:id="rId2"/>
    <p:sldId id="259" r:id="rId3"/>
    <p:sldId id="261" r:id="rId4"/>
    <p:sldId id="263" r:id="rId5"/>
    <p:sldId id="267" r:id="rId6"/>
    <p:sldId id="269" r:id="rId7"/>
    <p:sldId id="271" r:id="rId8"/>
    <p:sldId id="347" r:id="rId9"/>
    <p:sldId id="277" r:id="rId10"/>
    <p:sldId id="281" r:id="rId11"/>
    <p:sldId id="283" r:id="rId12"/>
    <p:sldId id="285" r:id="rId13"/>
    <p:sldId id="287" r:id="rId14"/>
    <p:sldId id="289" r:id="rId15"/>
    <p:sldId id="291" r:id="rId16"/>
    <p:sldId id="293" r:id="rId17"/>
    <p:sldId id="295" r:id="rId18"/>
    <p:sldId id="297" r:id="rId19"/>
    <p:sldId id="299" r:id="rId20"/>
    <p:sldId id="303" r:id="rId21"/>
    <p:sldId id="344" r:id="rId22"/>
    <p:sldId id="305" r:id="rId23"/>
    <p:sldId id="345" r:id="rId24"/>
    <p:sldId id="346" r:id="rId25"/>
    <p:sldId id="320" r:id="rId26"/>
    <p:sldId id="322" r:id="rId27"/>
    <p:sldId id="324" r:id="rId28"/>
    <p:sldId id="342" r:id="rId29"/>
    <p:sldId id="343" r:id="rId30"/>
    <p:sldId id="326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1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66"/>
    <a:srgbClr val="92085A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17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6E864-E6B9-44EE-B07F-5137E9F9E90B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F8011-4812-453D-A67E-55AD6F7FD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F8011-4812-453D-A67E-55AD6F7FD2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E0501-3831-47AE-9A7D-38235C2930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3262E-FA81-4CD9-8187-876FA525CC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2977A-50ED-4454-83C3-4E0291AC6F1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229600" cy="1811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8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Respiratory Tract Infection </a:t>
            </a:r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6600" dirty="0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928813" y="5072063"/>
            <a:ext cx="5111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FF3399"/>
                </a:solidFill>
                <a:latin typeface="Tahoma" pitchFamily="34" charset="0"/>
              </a:rPr>
              <a:t>DR   MONA BADR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1547813" y="3716338"/>
            <a:ext cx="655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3077" name="Text Box 17"/>
          <p:cNvSpPr txBox="1">
            <a:spLocks noChangeArrowheads="1"/>
          </p:cNvSpPr>
          <p:nvPr/>
        </p:nvSpPr>
        <p:spPr bwMode="auto">
          <a:xfrm>
            <a:off x="2895600" y="600075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Assistant Professor &amp; Consultant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Microbiologist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College of Medicine &amp; KKUH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Pathogenesis &amp; Immunity: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Influenza virus establish a local upper respiratory tract infection.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the immunity of the host, it can cause  localized infection  or spread to the lower  respiratory  tract  infection. 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Viremia usually&amp; occurs (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Influenza infection is self limiting condition in </a:t>
            </a:r>
            <a:r>
              <a:rPr lang="en-US" b="1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Immunocompetent  person.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4876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Syndrome: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6106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Transmission		inhalation of respiratory secretion 	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Incubation period		   1 - 4 days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Seasonal variation		usually in winter 		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Symptoms: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Sudden onset of fever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Malaise – Headache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Sneezing – sore throat 	</a:t>
            </a:r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takes 3 days.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Non-productive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cough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987675" y="2420938"/>
            <a:ext cx="1296988" cy="228600"/>
          </a:xfrm>
          <a:prstGeom prst="rightArrow">
            <a:avLst>
              <a:gd name="adj1" fmla="val 50000"/>
              <a:gd name="adj2" fmla="val 141840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65" name="AutoShape 5"/>
          <p:cNvSpPr>
            <a:spLocks/>
          </p:cNvSpPr>
          <p:nvPr/>
        </p:nvSpPr>
        <p:spPr bwMode="auto">
          <a:xfrm>
            <a:off x="5410200" y="3925888"/>
            <a:ext cx="304800" cy="27432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6" name="AutoShape 8"/>
          <p:cNvSpPr>
            <a:spLocks noChangeArrowheads="1"/>
          </p:cNvSpPr>
          <p:nvPr/>
        </p:nvSpPr>
        <p:spPr bwMode="auto">
          <a:xfrm>
            <a:off x="2455863" y="1916113"/>
            <a:ext cx="1395412" cy="228600"/>
          </a:xfrm>
          <a:prstGeom prst="rightArrow">
            <a:avLst>
              <a:gd name="adj1" fmla="val 50000"/>
              <a:gd name="adj2" fmla="val 152604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3132138" y="2997200"/>
            <a:ext cx="792162" cy="228600"/>
          </a:xfrm>
          <a:prstGeom prst="rightArrow">
            <a:avLst>
              <a:gd name="adj1" fmla="val 50000"/>
              <a:gd name="adj2" fmla="val 86632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6534150" cy="10001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Complication of Influenza: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928688"/>
            <a:ext cx="8786813" cy="5929312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000" b="1" dirty="0" smtClean="0">
                <a:effectLst/>
                <a:latin typeface="Times New Roman" pitchFamily="18" charset="0"/>
                <a:cs typeface="Times New Roman" pitchFamily="18" charset="0"/>
              </a:rPr>
              <a:t>Primary Influenza Pneumonia</a:t>
            </a:r>
            <a:r>
              <a:rPr lang="en-US" sz="40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400" b="1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baseline="30000" dirty="0" smtClean="0">
                <a:effectLst/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bacterial	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pneuomonia</a:t>
            </a:r>
            <a:r>
              <a:rPr lang="en-US" sz="4400" b="1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Strep </a:t>
            </a:r>
            <a:r>
              <a:rPr lang="en-US" sz="4000" b="1" i="1" dirty="0" err="1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4000" b="1" i="1" dirty="0" err="1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H.influenzae</a:t>
            </a:r>
            <a:r>
              <a:rPr lang="en-US" sz="4000" b="1" i="1" dirty="0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000" b="1" dirty="0" err="1" smtClean="0">
                <a:effectLst/>
                <a:latin typeface="Times New Roman" pitchFamily="18" charset="0"/>
                <a:cs typeface="Times New Roman" pitchFamily="18" charset="0"/>
              </a:rPr>
              <a:t>Myositis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smtClean="0">
                <a:effectLst/>
                <a:latin typeface="Times New Roman" pitchFamily="18" charset="0"/>
                <a:cs typeface="Times New Roman" pitchFamily="18" charset="0"/>
              </a:rPr>
              <a:t>inflammation of the muscle).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000" b="1" dirty="0" smtClean="0">
                <a:effectLst/>
                <a:latin typeface="Times New Roman" pitchFamily="18" charset="0"/>
                <a:cs typeface="Times New Roman" pitchFamily="18" charset="0"/>
              </a:rPr>
              <a:t>Post influenza encephalitis</a:t>
            </a:r>
            <a:r>
              <a:rPr lang="en-US" sz="4800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800" b="1" dirty="0" smtClean="0">
                <a:effectLst/>
                <a:latin typeface="Times New Roman" pitchFamily="18" charset="0"/>
                <a:cs typeface="Times New Roman" pitchFamily="18" charset="0"/>
              </a:rPr>
              <a:t>Bronchial Asthma.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800" b="1" dirty="0" smtClean="0">
                <a:effectLst/>
                <a:latin typeface="Times New Roman" pitchFamily="18" charset="0"/>
                <a:cs typeface="Times New Roman" pitchFamily="18" charset="0"/>
              </a:rPr>
              <a:t>Sinusitis.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CA" sz="4800" b="1" dirty="0" smtClean="0">
                <a:latin typeface="Times New Roman" pitchFamily="18" charset="0"/>
                <a:cs typeface="Times New Roman" pitchFamily="18" charset="0"/>
              </a:rPr>
              <a:t>Reye </a:t>
            </a:r>
            <a:r>
              <a:rPr lang="en-CA" sz="4800" b="1" dirty="0" err="1" smtClean="0">
                <a:latin typeface="Times New Roman" pitchFamily="18" charset="0"/>
                <a:cs typeface="Times New Roman" pitchFamily="18" charset="0"/>
              </a:rPr>
              <a:t>Syndrome:fatty</a:t>
            </a:r>
            <a:r>
              <a:rPr lang="en-CA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4800" b="1" dirty="0" err="1" smtClean="0">
                <a:latin typeface="Times New Roman" pitchFamily="18" charset="0"/>
                <a:cs typeface="Times New Roman" pitchFamily="18" charset="0"/>
              </a:rPr>
              <a:t>degenaration</a:t>
            </a:r>
            <a:r>
              <a:rPr lang="en-CA" sz="4800" b="1" dirty="0" smtClean="0">
                <a:latin typeface="Times New Roman" pitchFamily="18" charset="0"/>
                <a:cs typeface="Times New Roman" pitchFamily="18" charset="0"/>
              </a:rPr>
              <a:t> of the liver and brain after using </a:t>
            </a:r>
            <a:r>
              <a:rPr lang="en-CA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Asprin</a:t>
            </a:r>
            <a:r>
              <a:rPr lang="en-CA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b="1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4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4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en-US" sz="4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4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354013" y="857250"/>
            <a:ext cx="8789987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Specimen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Nasopharyngeal aspirate, nasal       washing.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US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012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105400" cy="14176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Laboratory Diagnosis:</a:t>
            </a:r>
            <a:r>
              <a:rPr lang="en-US" sz="4000" b="1" u="sng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u="sng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u="sng" dirty="0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285750" y="1600200"/>
            <a:ext cx="846772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Rapid and direct detection of influenza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from         nasopharyngeal aspirate by 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immunofluorescence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&amp;ELISA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This  is  the most common laboratory diagnosis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	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PCR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(Nucleic acid testing)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900" b="1" dirty="0" smtClean="0">
                <a:solidFill>
                  <a:srgbClr val="C00000"/>
                </a:solidFill>
              </a:rPr>
              <a:t>Rapid antigen </a:t>
            </a:r>
            <a:r>
              <a:rPr lang="en-US" sz="3200" b="1" dirty="0" smtClean="0">
                <a:solidFill>
                  <a:srgbClr val="C00000"/>
                </a:solidFill>
              </a:rPr>
              <a:t/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4900" b="1" dirty="0" err="1" smtClean="0">
                <a:solidFill>
                  <a:srgbClr val="C00000"/>
                </a:solidFill>
              </a:rPr>
              <a:t>immunofluorescence</a:t>
            </a:r>
            <a:r>
              <a:rPr lang="en-US" sz="4900" b="1" dirty="0" smtClean="0">
                <a:solidFill>
                  <a:srgbClr val="C00000"/>
                </a:solidFill>
              </a:rPr>
              <a:t>  assay</a:t>
            </a:r>
            <a:r>
              <a:rPr lang="en-US" sz="49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060575"/>
            <a:ext cx="3321050" cy="417671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Assay performed on cells from a nasopharyngeal aspirate, showing typical </a:t>
            </a:r>
            <a:r>
              <a:rPr lang="en-US" sz="2800" b="1" dirty="0" smtClean="0">
                <a:solidFill>
                  <a:srgbClr val="66FF33"/>
                </a:solidFill>
              </a:rPr>
              <a:t>nuclear and </a:t>
            </a:r>
            <a:r>
              <a:rPr lang="en-US" sz="2800" b="1" dirty="0" err="1" smtClean="0">
                <a:solidFill>
                  <a:srgbClr val="66FF33"/>
                </a:solidFill>
              </a:rPr>
              <a:t>cytoplasmic</a:t>
            </a:r>
            <a:r>
              <a:rPr lang="en-US" sz="2800" b="1" dirty="0" smtClean="0">
                <a:solidFill>
                  <a:srgbClr val="66FF33"/>
                </a:solidFill>
              </a:rPr>
              <a:t> “apple-green” fluorescence </a:t>
            </a:r>
            <a:r>
              <a:rPr lang="en-US" sz="2800" dirty="0" smtClean="0"/>
              <a:t>after staining with monoclonal antibodies specific for influenza A.</a:t>
            </a:r>
          </a:p>
        </p:txBody>
      </p:sp>
      <p:pic>
        <p:nvPicPr>
          <p:cNvPr id="18436" name="Picture 4" descr="dwy10867_fm-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1524000"/>
            <a:ext cx="5562600" cy="533399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304800" y="604838"/>
            <a:ext cx="86106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Treatment:</a:t>
            </a:r>
          </a:p>
          <a:p>
            <a:pPr>
              <a:spcBef>
                <a:spcPct val="50000"/>
              </a:spcBef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4000" b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Amantadine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Is only effective against 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influenza 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virus.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inhibiting the un coating step of influenza A virus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        It has both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therapeutic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prophylactic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        It significantly reduced the duration of fever and 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illness is given to </a:t>
            </a:r>
            <a:r>
              <a:rPr lang="en-US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high risk group of patients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who are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not vaccinated because they have allergy from egg.</a:t>
            </a:r>
          </a:p>
          <a:p>
            <a:pPr algn="just">
              <a:spcBef>
                <a:spcPct val="50000"/>
              </a:spcBef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604838"/>
            <a:ext cx="8610600" cy="610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Tamiflu</a:t>
            </a:r>
            <a:r>
              <a:rPr lang="en-US" sz="4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Neuraminidase inhibitor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that act by blocking the viral enzyme neuraminidase which help the influenza virus invade respiratory tract cells.</a:t>
            </a:r>
          </a:p>
          <a:p>
            <a:pPr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has to be given within the </a:t>
            </a:r>
            <a:r>
              <a:rPr lang="en-US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first 48 hours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after the exposure of cases or  appearance of symptoms.</a:t>
            </a:r>
          </a:p>
          <a:p>
            <a:pPr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Recommended dose is 75 mg twice daily for 5 days.</a:t>
            </a:r>
          </a:p>
          <a:p>
            <a:pPr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INFLUANZA VACCINE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Tow types of vaccine ,both contain the current influenza </a:t>
            </a:r>
            <a:r>
              <a:rPr lang="en-US" sz="4000" b="1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&amp;</a:t>
            </a:r>
            <a:r>
              <a:rPr lang="en-US" sz="4000" b="1" dirty="0" smtClean="0">
                <a:solidFill>
                  <a:srgbClr val="FF0000"/>
                </a:solidFill>
              </a:rPr>
              <a:t> B</a:t>
            </a:r>
            <a:r>
              <a:rPr lang="en-US" dirty="0" smtClean="0"/>
              <a:t> .</a:t>
            </a:r>
          </a:p>
          <a:p>
            <a:pPr>
              <a:defRPr/>
            </a:pPr>
            <a:r>
              <a:rPr lang="en-US" dirty="0" smtClean="0"/>
              <a:t>Vaccine should be given in October or November ,before the influenza season begins.</a:t>
            </a:r>
          </a:p>
          <a:p>
            <a:pPr>
              <a:defRPr/>
            </a:pPr>
            <a:r>
              <a:rPr lang="en-US" dirty="0" smtClean="0"/>
              <a:t>Yearly booster dose recommended.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1-The  Flu  shot vaccine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</a:rPr>
              <a:t>Inactivated (Killed vaccine),</a:t>
            </a:r>
          </a:p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</a:rPr>
              <a:t>Given to people older than 6 months, including healthy people as well as high risk groups (elderly, patients with chronic pulmonary or cardiac diseases).</a:t>
            </a:r>
          </a:p>
          <a:p>
            <a:pPr>
              <a:defRPr/>
            </a:pP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 smtClean="0">
                <a:solidFill>
                  <a:srgbClr val="FF3399"/>
                </a:solidFill>
              </a:rPr>
              <a:t>2-The Nasal spray flue vaccine(Flu mist)</a:t>
            </a:r>
            <a:endParaRPr lang="en-US" b="1" u="sng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This is </a:t>
            </a:r>
            <a:r>
              <a:rPr lang="en-US" sz="4400" dirty="0" smtClean="0"/>
              <a:t>a </a:t>
            </a:r>
            <a:r>
              <a:rPr lang="en-US" sz="4400" b="1" dirty="0" smtClean="0">
                <a:solidFill>
                  <a:srgbClr val="66FF33"/>
                </a:solidFill>
              </a:rPr>
              <a:t>live attenuated </a:t>
            </a:r>
            <a:r>
              <a:rPr lang="en-US" dirty="0" smtClean="0"/>
              <a:t>vaccine.</a:t>
            </a:r>
          </a:p>
          <a:p>
            <a:pPr>
              <a:defRPr/>
            </a:pPr>
            <a:r>
              <a:rPr lang="en-US" dirty="0" smtClean="0"/>
              <a:t>Approved for use in </a:t>
            </a:r>
            <a:r>
              <a:rPr lang="en-US" sz="4400" b="1" dirty="0" smtClean="0">
                <a:solidFill>
                  <a:srgbClr val="66FF33"/>
                </a:solidFill>
              </a:rPr>
              <a:t>healthy</a:t>
            </a:r>
            <a:r>
              <a:rPr lang="en-US" dirty="0" smtClean="0"/>
              <a:t> people only between 5- 49 years 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7924800" cy="72548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Viral Infection of Respiratory Tract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00200"/>
            <a:ext cx="8591550" cy="45307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Influenza virus 		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Orthomyxoviridae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Rhinovirus 		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Picornaviridae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family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Coronaviridae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family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Para influenza viruses	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Paramyxoviridae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family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Respiratory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Synctial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viruses 	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Paramyxoviridae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Adenovirus 	    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Adenoviridae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family.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200400" y="18288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743200" y="2276475"/>
            <a:ext cx="1036638" cy="238125"/>
          </a:xfrm>
          <a:prstGeom prst="rightArrow">
            <a:avLst>
              <a:gd name="adj1" fmla="val 50000"/>
              <a:gd name="adj2" fmla="val 1088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819400" y="2852738"/>
            <a:ext cx="960438" cy="195262"/>
          </a:xfrm>
          <a:prstGeom prst="rightArrow">
            <a:avLst>
              <a:gd name="adj1" fmla="val 50000"/>
              <a:gd name="adj2" fmla="val 12296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AutoShape 8"/>
          <p:cNvSpPr>
            <a:spLocks noChangeArrowheads="1"/>
          </p:cNvSpPr>
          <p:nvPr/>
        </p:nvSpPr>
        <p:spPr bwMode="auto">
          <a:xfrm>
            <a:off x="4343400" y="3352800"/>
            <a:ext cx="665163" cy="223837"/>
          </a:xfrm>
          <a:prstGeom prst="rightArrow">
            <a:avLst>
              <a:gd name="adj1" fmla="val 50000"/>
              <a:gd name="adj2" fmla="val 742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AutoShape 9"/>
          <p:cNvSpPr>
            <a:spLocks noChangeArrowheads="1"/>
          </p:cNvSpPr>
          <p:nvPr/>
        </p:nvSpPr>
        <p:spPr bwMode="auto">
          <a:xfrm flipV="1">
            <a:off x="5257800" y="3810000"/>
            <a:ext cx="533400" cy="3048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                </a:t>
            </a:r>
            <a:endParaRPr lang="en-US" dirty="0"/>
          </a:p>
        </p:txBody>
      </p:sp>
      <p:sp>
        <p:nvSpPr>
          <p:cNvPr id="4105" name="AutoShape 10"/>
          <p:cNvSpPr>
            <a:spLocks noChangeArrowheads="1"/>
          </p:cNvSpPr>
          <p:nvPr/>
        </p:nvSpPr>
        <p:spPr bwMode="auto">
          <a:xfrm>
            <a:off x="2743200" y="44196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71500"/>
            <a:ext cx="8229600" cy="25527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b="1" i="1" u="sng" dirty="0" smtClean="0">
                <a:solidFill>
                  <a:srgbClr val="C00000"/>
                </a:solidFill>
              </a:rPr>
              <a:t>RHINOVIRUSES</a:t>
            </a:r>
            <a:r>
              <a:rPr lang="en-US" dirty="0" smtClean="0">
                <a:solidFill>
                  <a:srgbClr val="FFFF66"/>
                </a:solidFill>
              </a:rPr>
              <a:t>.</a:t>
            </a:r>
            <a:br>
              <a:rPr lang="en-US" dirty="0" smtClean="0">
                <a:solidFill>
                  <a:srgbClr val="FFFF66"/>
                </a:solidFill>
              </a:rPr>
            </a:br>
            <a:endParaRPr lang="en-US" dirty="0" smtClean="0">
              <a:solidFill>
                <a:srgbClr val="FFFF66"/>
              </a:solidFill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8720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cs typeface="+mj-cs"/>
              </a:rPr>
              <a:t>Common cold accounts for 1/3 to  of all acute respiratory infections in humans.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002060"/>
                </a:solidFill>
                <a:cs typeface="+mj-cs"/>
              </a:rPr>
              <a:t>Rhinoviruses are responsible for 60% of common colds cases, </a:t>
            </a:r>
            <a:endParaRPr lang="en-US" sz="3600" dirty="0" smtClean="0">
              <a:solidFill>
                <a:srgbClr val="002060"/>
              </a:solidFill>
              <a:cs typeface="+mj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i="1" dirty="0" smtClean="0">
                <a:solidFill>
                  <a:srgbClr val="002060"/>
                </a:solidFill>
                <a:cs typeface="+mj-cs"/>
              </a:rPr>
              <a:t>Common cold is a self-limited illness.</a:t>
            </a:r>
            <a:endParaRPr lang="en-US" sz="2400" dirty="0" smtClean="0">
              <a:solidFill>
                <a:srgbClr val="002060"/>
              </a:solidFill>
              <a:cs typeface="+mj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cs typeface="+mj-cs"/>
              </a:rPr>
              <a:t>More than 100 serologic types of rhinoviruses                         No vaccine available.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Transmitted directly from person to person by respiratory droplet.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RHINOVIRUSES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 is one  of  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PICORNAVIRUS family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small  non enveloped virus(20-30 nm),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SS-RNA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 virus.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RHINOVIRUS are acid labile(sensitive).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3" dur="indefinite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8" dur="indefinite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3" dur="indefinite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8" dur="indefinite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3" dur="indefinite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8" dur="indefinite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3" dur="indefinite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8" dur="indefinite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allAtOnce"/>
      <p:bldP spid="187395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Coronaviruses</a:t>
            </a:r>
            <a:endParaRPr lang="en-US" sz="4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304800" y="1574800"/>
            <a:ext cx="8839200" cy="5101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name 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means Crown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(when viewed with an electron microscope).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ssRNA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enveloped with positive polarity.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are  the second cause 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common 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cold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323850" y="47244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28600" y="44450"/>
            <a:ext cx="86645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presentation  of common cold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runny nose, sneezing and nasal obstruction, mild sore throat, headache and malaise that last for one week.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 u="sng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Complication: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Usually due to secondary bacterial infection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Acute sinusitis 2) Acute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otitis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media.</a:t>
            </a:r>
          </a:p>
          <a:p>
            <a:pPr marL="800100" lvl="1" indent="-342900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3) Exacerbation of chronic bronchitis ,bronchial asthma.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395288" y="3933825"/>
            <a:ext cx="686435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u="sng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Laboratory Diagnosis: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Usually no need.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and Prevention: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 specific treatment.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 vaccine available.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04800" y="257175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Severe Acute Respiratory Syndrome SARS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01625" y="1377950"/>
            <a:ext cx="859155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SARS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is a viral infection, causes </a:t>
            </a:r>
            <a:r>
              <a:rPr lang="en-US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Atypical pneumonia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can infect all age groups, and can lead to death especially among people with existing chronic condition.</a:t>
            </a:r>
          </a:p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SARS</a:t>
            </a:r>
            <a:r>
              <a:rPr lang="en-US" sz="2200" b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suspected to be originated in China and Hong Kong.</a:t>
            </a:r>
          </a:p>
          <a:p>
            <a:pPr>
              <a:spcBef>
                <a:spcPct val="50000"/>
              </a:spcBef>
            </a:pPr>
            <a:r>
              <a:rPr lang="en-US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we know about the causative agent of SARS?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new mutation of </a:t>
            </a:r>
            <a:r>
              <a:rPr lang="en-US" sz="36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apparently 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zoonosis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of which 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animal reservoir may be the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difficult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isolate and not easily grown in tissue culture.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is able to survive in dry air for up to 3 hours, but can be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killed by exposure to ultra-violet light.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 descr="kitten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8991600" cy="685799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28600" y="0"/>
            <a:ext cx="80883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Para – Influenza Viruses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14313" y="1214438"/>
            <a:ext cx="8458200" cy="834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paramyxoviridae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family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Enveloped SS RNA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–influenza viruses:  </a:t>
            </a:r>
            <a:r>
              <a:rPr lang="en-US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1, 2, 3, 4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Para - influenza virus infection occur mainly in winter.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Transmitted by respiratory droplets.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Envelop surface projection presents as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Heamagglutinin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HA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Neuroamindase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sz="3200" b="1" dirty="0">
                <a:solidFill>
                  <a:srgbClr val="99FF99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F-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glucoprotins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which cause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cell  TO cell  membrane to 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fuse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syncytia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 flipV="1">
            <a:off x="1371600" y="6096000"/>
            <a:ext cx="976313" cy="142875"/>
          </a:xfrm>
          <a:prstGeom prst="rightArrow">
            <a:avLst>
              <a:gd name="adj1" fmla="val 50000"/>
              <a:gd name="adj2" fmla="val 1708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Syndromes: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609600"/>
            <a:ext cx="84582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1-   </a:t>
            </a:r>
            <a:r>
              <a:rPr lang="en-US" sz="32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Croup or Acute </a:t>
            </a:r>
            <a:r>
              <a:rPr lang="en-US" sz="3200" b="1" i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Laryngotracheobronchitis</a:t>
            </a:r>
            <a:r>
              <a:rPr lang="en-US" sz="32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parainfulenza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Type I,II seen in infants &amp; young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children &lt; 5 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years.</a:t>
            </a:r>
          </a:p>
          <a:p>
            <a:pPr algn="just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Harsh cough,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inspiratory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stridor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with Hoarse voice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difficult inspiration which can lead 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airway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obstruction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which  need  hospitalization to do tracheotomy.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95288" y="3429000"/>
            <a:ext cx="8497887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sz="24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24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Sometime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parainfluenza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type 3 can cause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	pneumonia  in young children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95288" y="4724400"/>
            <a:ext cx="84978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4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Common Cold: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Seen in older children and adult.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95288" y="5589588"/>
            <a:ext cx="8497887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24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Immunocompromized</a:t>
            </a:r>
            <a:r>
              <a:rPr lang="en-US" sz="24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Parainfluenza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type 3 very dangerous, especially in bone 	marrow transplant patient.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Laboratory Diagnosis: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458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Direct detection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parainfluenza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virus from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nasopharyngeal aspirate by 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immunofluorescent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 and Prevention:</a:t>
            </a:r>
          </a:p>
          <a:p>
            <a:pPr algn="just"/>
            <a:endParaRPr lang="en-US" sz="3600" b="1" i="1" u="sng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Hospital admission for infant having </a:t>
            </a:r>
            <a:r>
              <a:rPr lang="en-US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Croup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careful</a:t>
            </a:r>
          </a:p>
          <a:p>
            <a:pPr algn="just"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monitoring of upper airway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endotracheal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intubation    and tracheotomy)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No specific antiviral treatment, no vaccine available.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93688" y="411163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u="sng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Respiratory Syncytial Virus (RSV)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68313" y="1214438"/>
            <a:ext cx="835183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One of the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paramyxoviridae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family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Enveloped ,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RNA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virus transmitted by respiratory droplets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RSV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virus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very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contagious with( I.P. 3-6 days) infection mainly in winter.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importance of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RSV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lies in its tendency to invade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lower respiratory tract of infant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&lt;6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months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,,</a:t>
            </a:r>
          </a:p>
          <a:p>
            <a:pPr algn="just">
              <a:buFont typeface="Wingdings" pitchFamily="2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90525" y="401638"/>
            <a:ext cx="6629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Syndromes</a:t>
            </a:r>
            <a:r>
              <a:rPr lang="en-US" sz="3200" b="1" i="1" u="sng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73050" y="1000125"/>
            <a:ext cx="85471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RSV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cause any respiratory tract illness from </a:t>
            </a:r>
            <a:r>
              <a:rPr lang="en-US" sz="4000" b="1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en-US" sz="4000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cold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pneumonia</a:t>
            </a:r>
          </a:p>
          <a:p>
            <a:pPr algn="just"/>
            <a:r>
              <a:rPr lang="en-US" sz="32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old children and adult can cause common cold 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 important and life –threatening disease in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infant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especially under 6 months of life,  started with fever, nasal discharge, rapid breathing,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respiratory distress and cyanosis, it may be fatal in premature infant or infant with underlying disease 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infant, also can lead to chronic lung disease in later life.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also an important and life threatening disease in infant with case fatality rate of 2-5% 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357563" y="1857375"/>
            <a:ext cx="185737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144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Orthomyxoviruses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Influenza Virus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85875"/>
            <a:ext cx="8686800" cy="60007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1)	Single, Stranded negative 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sense RNA 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helical segments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	Helical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capsid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symmetry 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3)	Enveloped viruses which contains 2 projecting glycoprotein spikes.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200" b="1" dirty="0" err="1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Heamagglutinin</a:t>
            </a:r>
            <a:r>
              <a:rPr lang="en-US" sz="3200" b="1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HA </a:t>
            </a:r>
            <a:r>
              <a:rPr lang="en-US" sz="200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60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attachment.</a:t>
            </a: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e virus can agglutinate  certain  erythrocyte.   </a:t>
            </a:r>
            <a:r>
              <a:rPr lang="en-US" sz="200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200" b="1" dirty="0" err="1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Neuroamindase</a:t>
            </a:r>
            <a:r>
              <a:rPr lang="en-US" sz="3200" b="1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sz="200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an enzyme help in releasing progeny  virus formation from  infected cell.</a:t>
            </a: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			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20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4800600" y="41148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800600" y="54102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i="1" dirty="0" err="1" smtClean="0">
                <a:solidFill>
                  <a:srgbClr val="FF3399"/>
                </a:solidFill>
              </a:rPr>
              <a:t>Syncitia</a:t>
            </a:r>
            <a:r>
              <a:rPr lang="en-US" sz="4000" b="1" i="1" dirty="0" smtClean="0">
                <a:solidFill>
                  <a:srgbClr val="FF3399"/>
                </a:solidFill>
              </a:rPr>
              <a:t> multinucleated giant </a:t>
            </a:r>
            <a:r>
              <a:rPr lang="en-US" b="1" i="1" dirty="0" smtClean="0">
                <a:solidFill>
                  <a:srgbClr val="FF3399"/>
                </a:solidFill>
              </a:rPr>
              <a:t>cell</a:t>
            </a:r>
          </a:p>
        </p:txBody>
      </p:sp>
      <p:pic>
        <p:nvPicPr>
          <p:cNvPr id="40963" name="Picture 6" descr="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143000"/>
            <a:ext cx="9144000" cy="5715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468313" y="484188"/>
            <a:ext cx="6629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Laboratory Diagnosis</a:t>
            </a:r>
            <a:r>
              <a:rPr lang="en-US" sz="3600" b="1" i="1" u="sng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395288" y="1428750"/>
            <a:ext cx="8353425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Isolation of the virus from nasopharyngeal aspirate OR mouth  wash in cell culture will appear as </a:t>
            </a:r>
            <a:r>
              <a:rPr lang="en-US" sz="4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multinucleated giant cell  (</a:t>
            </a:r>
            <a:r>
              <a:rPr lang="en-US" sz="4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syncitia</a:t>
            </a:r>
            <a:r>
              <a:rPr lang="en-US" sz="4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ELISA and </a:t>
            </a:r>
            <a:r>
              <a:rPr lang="en-US" sz="48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immunofluorescent</a:t>
            </a: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for direct detection from</a:t>
            </a:r>
          </a:p>
          <a:p>
            <a:pPr algn="just">
              <a:buFont typeface="Wingdings" pitchFamily="2" charset="2"/>
              <a:buNone/>
            </a:pP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nasopharyngeal aspirate.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4036" name="Picture 7" descr="rsv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5357813"/>
          </a:xfrm>
          <a:noFill/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" y="5429250"/>
            <a:ext cx="7972425" cy="112553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err="1" smtClean="0"/>
              <a:t>Immunoflurescence</a:t>
            </a:r>
            <a:r>
              <a:rPr lang="en-US" sz="3200" b="1" dirty="0" smtClean="0"/>
              <a:t> on smears of respiratory secretions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5060" name="Content Placeholder 4" descr="rsv-cp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5572125"/>
          </a:xfrm>
          <a:noFill/>
          <a:ln>
            <a:solidFill>
              <a:srgbClr val="3333FF"/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" y="5643563"/>
            <a:ext cx="8115300" cy="76835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defRPr/>
            </a:pPr>
            <a:r>
              <a:rPr lang="en-US" sz="2400" dirty="0" smtClean="0"/>
              <a:t>Isolation in cell culture </a:t>
            </a:r>
          </a:p>
          <a:p>
            <a:pPr algn="ctr" eaLnBrk="1" hangingPunct="1">
              <a:defRPr/>
            </a:pP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multinucleated giant cells or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syncytia</a:t>
            </a:r>
            <a:r>
              <a:rPr lang="en-US" sz="2400" dirty="0" smtClean="0"/>
              <a:t>)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63550" y="195263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 and Prevention: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458200" cy="64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Infant will be hypoxic and need hospitalization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algn="just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(oxygen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inhalation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Ribavirin</a:t>
            </a:r>
            <a:r>
              <a:rPr lang="en-US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given</a:t>
            </a:r>
            <a:r>
              <a:rPr lang="en-US" sz="32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by inhalation to treat severe</a:t>
            </a:r>
          </a:p>
          <a:p>
            <a:pPr algn="just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and pneumonia.</a:t>
            </a:r>
          </a:p>
          <a:p>
            <a:pPr algn="just">
              <a:buFontTx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Passive immunization with anti-RSV immunoglobulin is </a:t>
            </a:r>
          </a:p>
          <a:p>
            <a:pPr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available  for premature infant.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Hospital staff caring for these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isolated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infants have to follow</a:t>
            </a:r>
          </a:p>
          <a:p>
            <a:pPr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control measure as hand washing, wearing of gowns, goggles and</a:t>
            </a:r>
          </a:p>
          <a:p>
            <a:pPr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mask.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No vaccine is available</a:t>
            </a:r>
            <a:r>
              <a:rPr lang="en-US" sz="5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6084" name="AutoShape 5"/>
          <p:cNvSpPr>
            <a:spLocks noChangeArrowheads="1"/>
          </p:cNvSpPr>
          <p:nvPr/>
        </p:nvSpPr>
        <p:spPr bwMode="auto">
          <a:xfrm>
            <a:off x="1066800" y="1524000"/>
            <a:ext cx="1008063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28600" y="0"/>
            <a:ext cx="8382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36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Adenoviridae</a:t>
            </a: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40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(Adenoviruses)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31825" y="1103313"/>
            <a:ext cx="8512175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dsDNA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non-enveloped viruses with 47serogroup,</a:t>
            </a:r>
          </a:p>
          <a:p>
            <a:pPr algn="just">
              <a:buFont typeface="Wingdings" pitchFamily="2" charset="2"/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, grouped into 6 group from 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 –F.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Adenoviruses infect epithelial cells lining respiratory tract,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conjunctiva, gastrointestinal tract, and genital tract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Viremia may occur after this local replication of the viruses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so virus can spread to other visceral organs… e.g.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Urinary bladder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Adenoviruses have the tendency to become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latent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lymphoid tissue and can be reactivated if immunity become low.</a:t>
            </a:r>
          </a:p>
          <a:p>
            <a:pPr algn="just">
              <a:buFontTx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5" descr="adenoic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14313"/>
            <a:ext cx="8929688" cy="5045075"/>
          </a:xfrm>
          <a:noFill/>
        </p:spPr>
      </p:pic>
      <p:sp>
        <p:nvSpPr>
          <p:cNvPr id="48131" name="TextBox 4"/>
          <p:cNvSpPr txBox="1">
            <a:spLocks noChangeArrowheads="1"/>
          </p:cNvSpPr>
          <p:nvPr/>
        </p:nvSpPr>
        <p:spPr bwMode="auto">
          <a:xfrm>
            <a:off x="500063" y="5572125"/>
            <a:ext cx="82153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9900" indent="-469900" algn="ctr">
              <a:lnSpc>
                <a:spcPct val="80000"/>
              </a:lnSpc>
            </a:pPr>
            <a:r>
              <a:rPr lang="en-US" sz="2400" b="1">
                <a:solidFill>
                  <a:srgbClr val="FF0000"/>
                </a:solidFill>
              </a:rPr>
              <a:t>The fibers possess hemagglutinating activity and mediate the attachment of the virus to cellular receptors.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Spread and Transmission</a:t>
            </a:r>
            <a:r>
              <a:rPr lang="en-US" sz="3600" b="1" i="1" u="sng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81000" y="1374775"/>
            <a:ext cx="8458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Fecal – oral route by fingers, fomit and poorly chlorinated </a:t>
            </a: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swimming pool.</a:t>
            </a:r>
          </a:p>
          <a:p>
            <a:pPr algn="just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Respiratory – via respiratory droplets.</a:t>
            </a:r>
          </a:p>
          <a:p>
            <a:pPr algn="just">
              <a:buFontTx/>
              <a:buChar char="•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Contaminated instruments at eye – clinics.</a:t>
            </a:r>
          </a:p>
          <a:p>
            <a:pPr algn="just">
              <a:buFontTx/>
              <a:buChar char="•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Adenovirus has been cultured from semen, so can be spread by </a:t>
            </a: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sexual transmission??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Syndrome: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67713" cy="877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Adenovirus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primary can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infect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age group.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Reactivation occur if the patient become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children or adult.</a:t>
            </a:r>
          </a:p>
          <a:p>
            <a:pPr marL="342900" indent="-342900" algn="just">
              <a:buFont typeface="Wingdings" pitchFamily="2" charset="2"/>
              <a:buNone/>
              <a:defRPr/>
            </a:pP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US" sz="36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The main clinical syndromes</a:t>
            </a:r>
            <a:r>
              <a:rPr lang="en-US" sz="3600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00100" lvl="1" indent="-342900" algn="just"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Febrile </a:t>
            </a:r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 in preschool children , fever nasal congestion and cough (URTI) 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 algn="just">
              <a:buFont typeface="Wingdings" pitchFamily="2" charset="2"/>
              <a:buAutoNum type="arabicParenR" startAt="2"/>
              <a:defRPr/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Conjunctivitis: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Follicular conjunctivitis, can occur as sporadic cases or as an outbreaks 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 algn="just">
              <a:buFont typeface="Wingdings" pitchFamily="2" charset="2"/>
              <a:buAutoNum type="arabicParenR" startAt="2"/>
              <a:defRPr/>
            </a:pPr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Pharyngo-conjunctival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fever: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occurs more often in children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presents with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conjunctivitis and fever  </a:t>
            </a:r>
          </a:p>
          <a:p>
            <a:pPr marL="800100" lvl="1" indent="-342900" algn="just">
              <a:buFont typeface="Wingdings" pitchFamily="2" charset="2"/>
              <a:buNone/>
              <a:defRPr/>
            </a:pPr>
            <a:endParaRPr lang="en-US" sz="32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AutoNum type="arabicParenR" startAt="2"/>
              <a:defRPr/>
            </a:pPr>
            <a:endParaRPr lang="en-US" sz="24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28600" y="44450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Clinical Syndrome: 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(Continued)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-323850" y="836613"/>
            <a:ext cx="9217025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algn="just">
              <a:buFont typeface="Wingdings" pitchFamily="2" charset="2"/>
              <a:buAutoNum type="arabicParenR" startAt="4"/>
            </a:pPr>
            <a:r>
              <a:rPr lang="en-US" sz="2800" b="1" u="sng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Keratoconjunctivitis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(Infection of </a:t>
            </a:r>
            <a:r>
              <a:rPr lang="en-US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Cornea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and Conjunctiva) It is due to irritation of the eye by a foreign bodies, dust or debris, or contaminated instruments at eye – clinic.</a:t>
            </a:r>
          </a:p>
          <a:p>
            <a:pPr marL="800100" lvl="1" indent="-342900" algn="just">
              <a:buFont typeface="Wingdings" pitchFamily="2" charset="2"/>
              <a:buAutoNum type="arabicParenR" startAt="5"/>
            </a:pP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respiratory tract disease: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Fever, cough, </a:t>
            </a:r>
            <a:r>
              <a:rPr lang="en-US" sz="24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and cervical adenitis it is mainly occur in Military recruits serotype 4,7).</a:t>
            </a:r>
          </a:p>
          <a:p>
            <a:pPr marL="800100" lvl="1" indent="-342900" algn="just">
              <a:buFont typeface="Wingdings" pitchFamily="2" charset="2"/>
              <a:buAutoNum type="arabicParenR" startAt="5"/>
            </a:pPr>
            <a:r>
              <a:rPr lang="en-US" sz="32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Pneumonia: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Particularly type 3-7 are a significant cause of pneumonia in preschool children which can be followed by residual lung damage.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algn="just">
              <a:buFont typeface="Wingdings" pitchFamily="2" charset="2"/>
              <a:buAutoNum type="arabicParenR" startAt="5"/>
            </a:pPr>
            <a:r>
              <a:rPr lang="en-US" sz="36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Viral gastro-</a:t>
            </a:r>
            <a:r>
              <a:rPr lang="en-US" sz="3600" b="1" u="sng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entrites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diarrhea mainly in young children and infant (serotypes 40 and 41).  </a:t>
            </a:r>
          </a:p>
          <a:p>
            <a:pPr marL="800100" lvl="1" indent="-342900" algn="just">
              <a:buFont typeface="Wingdings" pitchFamily="2" charset="2"/>
              <a:buAutoNum type="arabicParenR" startAt="5"/>
            </a:pPr>
            <a:r>
              <a:rPr lang="en-US" sz="36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Mesenteric adenitis and intussusceptions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mainly in children.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81000" y="3876675"/>
            <a:ext cx="876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AutoNum type="arabicParenR" startAt="7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Image_HIPO_EN_25020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15400" cy="685799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i="1" u="sng" dirty="0" smtClean="0">
                <a:solidFill>
                  <a:srgbClr val="C00000"/>
                </a:solidFill>
                <a:effectLst/>
              </a:rPr>
              <a:t>Clinical Syndrome: </a:t>
            </a:r>
            <a:r>
              <a:rPr lang="en-US" sz="4000" b="1" i="1" dirty="0" smtClean="0">
                <a:solidFill>
                  <a:srgbClr val="C00000"/>
                </a:solidFill>
                <a:effectLst/>
              </a:rPr>
              <a:t>(Continued)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002060"/>
                </a:solidFill>
                <a:effectLst/>
              </a:rPr>
              <a:t>9) </a:t>
            </a:r>
            <a:r>
              <a:rPr lang="en-US" sz="3200" b="1" u="sng" dirty="0" smtClean="0">
                <a:solidFill>
                  <a:srgbClr val="002060"/>
                </a:solidFill>
                <a:effectLst/>
              </a:rPr>
              <a:t>Acute hemorrhagic cystitis</a:t>
            </a:r>
            <a:r>
              <a:rPr lang="en-US" sz="2400" dirty="0" smtClean="0">
                <a:solidFill>
                  <a:schemeClr val="hlink"/>
                </a:solidFill>
                <a:effectLst/>
              </a:rPr>
              <a:t>,                            </a:t>
            </a:r>
            <a:r>
              <a:rPr lang="en-US" sz="2400" dirty="0" err="1" smtClean="0">
                <a:solidFill>
                  <a:schemeClr val="hlink"/>
                </a:solidFill>
                <a:effectLst/>
              </a:rPr>
              <a:t>dysuria</a:t>
            </a:r>
            <a:r>
              <a:rPr lang="en-US" sz="2400" dirty="0" smtClean="0">
                <a:solidFill>
                  <a:schemeClr val="hlink"/>
                </a:solidFill>
                <a:effectLst/>
              </a:rPr>
              <a:t> and </a:t>
            </a:r>
            <a:r>
              <a:rPr lang="en-US" sz="2400" dirty="0" err="1" smtClean="0">
                <a:solidFill>
                  <a:schemeClr val="hlink"/>
                </a:solidFill>
                <a:effectLst/>
              </a:rPr>
              <a:t>heamaturia</a:t>
            </a:r>
            <a:r>
              <a:rPr lang="en-US" sz="2400" dirty="0" smtClean="0">
                <a:solidFill>
                  <a:schemeClr val="hlink"/>
                </a:solidFill>
                <a:effectLst/>
              </a:rPr>
              <a:t>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chemeClr val="hlink"/>
              </a:solidFill>
              <a:effectLst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002060"/>
                </a:solidFill>
                <a:effectLst/>
              </a:rPr>
              <a:t>10)  </a:t>
            </a:r>
            <a:r>
              <a:rPr lang="en-US" sz="3200" b="1" u="sng" dirty="0" err="1" smtClean="0">
                <a:solidFill>
                  <a:srgbClr val="002060"/>
                </a:solidFill>
                <a:effectLst/>
              </a:rPr>
              <a:t>Cervicitis</a:t>
            </a:r>
            <a:r>
              <a:rPr lang="en-US" sz="3200" b="1" u="sng" dirty="0" smtClean="0">
                <a:solidFill>
                  <a:srgbClr val="002060"/>
                </a:solidFill>
                <a:effectLst/>
              </a:rPr>
              <a:t> and </a:t>
            </a:r>
            <a:r>
              <a:rPr lang="en-US" sz="3200" b="1" u="sng" dirty="0" err="1" smtClean="0">
                <a:solidFill>
                  <a:srgbClr val="002060"/>
                </a:solidFill>
                <a:effectLst/>
              </a:rPr>
              <a:t>urethritis</a:t>
            </a:r>
            <a:r>
              <a:rPr lang="en-US" sz="3200" b="1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effectLst/>
              </a:rPr>
              <a:t>? Sexually Transmitted.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chemeClr val="hlink"/>
              </a:solidFill>
              <a:effectLst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002060"/>
                </a:solidFill>
                <a:effectLst/>
              </a:rPr>
              <a:t>11)  </a:t>
            </a:r>
            <a:r>
              <a:rPr lang="en-US" sz="3200" b="1" u="sng" dirty="0" smtClean="0">
                <a:solidFill>
                  <a:srgbClr val="002060"/>
                </a:solidFill>
                <a:effectLst/>
              </a:rPr>
              <a:t>Systemic infection in </a:t>
            </a:r>
            <a:r>
              <a:rPr lang="en-US" sz="3200" b="1" u="sng" dirty="0" err="1" smtClean="0">
                <a:solidFill>
                  <a:srgbClr val="002060"/>
                </a:solidFill>
                <a:effectLst/>
              </a:rPr>
              <a:t>immunocompromised</a:t>
            </a:r>
            <a:r>
              <a:rPr lang="en-US" sz="3200" b="1" u="sng" dirty="0" smtClean="0">
                <a:solidFill>
                  <a:srgbClr val="002060"/>
                </a:solidFill>
                <a:effectLst/>
              </a:rPr>
              <a:t> patient.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hlink"/>
                </a:solidFill>
                <a:effectLst/>
              </a:rPr>
              <a:t>	In these group of patient infection become severe as pneumonia or hepatitis it can be primary exogenous infection or reactivation</a:t>
            </a:r>
            <a:r>
              <a:rPr lang="en-US" sz="2400" dirty="0" smtClean="0">
                <a:effectLst/>
              </a:rPr>
              <a:t>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3600" b="1" dirty="0" smtClean="0">
              <a:solidFill>
                <a:srgbClr val="FF3399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81000" y="188913"/>
            <a:ext cx="845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Laboratory Diagnosis: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28600" y="1524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381000" y="836613"/>
            <a:ext cx="87630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Specimens: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nasopharyngeal aspirate ( respiratory cells),</a:t>
            </a:r>
            <a:r>
              <a:rPr lang="en-US" sz="24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Conjunctival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swab and  Stool.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Mainly the diagnosis by direct detection of viral antigen by  </a:t>
            </a:r>
          </a:p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Immunofluorescence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ELISA.</a:t>
            </a:r>
          </a:p>
          <a:p>
            <a:pPr>
              <a:spcBef>
                <a:spcPct val="500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3" name="Text Box 6"/>
          <p:cNvSpPr txBox="1">
            <a:spLocks noChangeArrowheads="1"/>
          </p:cNvSpPr>
          <p:nvPr/>
        </p:nvSpPr>
        <p:spPr bwMode="auto">
          <a:xfrm>
            <a:off x="381000" y="4038600"/>
            <a:ext cx="8610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 specific treatment available 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Live Oral vaccine		used to prevent acute respiratory tract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infection for Military recruits [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adenovirus serotype 4 –7].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4" name="AutoShape 7"/>
          <p:cNvSpPr>
            <a:spLocks noChangeArrowheads="1"/>
          </p:cNvSpPr>
          <p:nvPr/>
        </p:nvSpPr>
        <p:spPr bwMode="auto">
          <a:xfrm>
            <a:off x="2987675" y="4724400"/>
            <a:ext cx="1008063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Text Box 8"/>
          <p:cNvSpPr txBox="1">
            <a:spLocks noChangeArrowheads="1"/>
          </p:cNvSpPr>
          <p:nvPr/>
        </p:nvSpPr>
        <p:spPr bwMode="auto">
          <a:xfrm>
            <a:off x="395288" y="3357563"/>
            <a:ext cx="5400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Treatment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Prevention </a:t>
            </a: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Control</a:t>
            </a:r>
            <a:endParaRPr lang="en-US" sz="24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9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8800" b="1" i="1" dirty="0" smtClean="0">
                <a:solidFill>
                  <a:srgbClr val="FF0000"/>
                </a:solidFill>
              </a:rPr>
              <a:t>Good luck</a:t>
            </a:r>
          </a:p>
        </p:txBody>
      </p:sp>
      <p:pic>
        <p:nvPicPr>
          <p:cNvPr id="54276" name="Picture 5" descr="j029524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371600"/>
            <a:ext cx="9144000" cy="5257800"/>
          </a:xfrm>
        </p:spPr>
      </p:pic>
      <p:pic>
        <p:nvPicPr>
          <p:cNvPr id="151558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515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155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692150"/>
            <a:ext cx="7556500" cy="7254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800" b="1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Influenza Virus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Epidemiology: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Winter months mostly 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Influenza A 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can cause </a:t>
            </a:r>
            <a:r>
              <a:rPr lang="en-US" sz="3900" b="1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epidemic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4400" b="1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pandemic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which is usually associated with Antigenic shift,  and also can cause </a:t>
            </a:r>
            <a:r>
              <a:rPr lang="en-US" sz="3900" b="1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outbreaks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due to Antigenic drift, while 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Influenza B 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can cause only 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outbreaks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&amp; epidemic  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which associated only with Antigenic drift.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influenza%2520virus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60350"/>
            <a:ext cx="8005762" cy="72548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5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Influenza Viruses</a:t>
            </a:r>
          </a:p>
        </p:txBody>
      </p:sp>
      <p:sp>
        <p:nvSpPr>
          <p:cNvPr id="9219" name="Line 5"/>
          <p:cNvSpPr>
            <a:spLocks noChangeShapeType="1"/>
          </p:cNvSpPr>
          <p:nvPr/>
        </p:nvSpPr>
        <p:spPr bwMode="auto">
          <a:xfrm>
            <a:off x="990600" y="14478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>
            <a:off x="990600" y="1447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>
            <a:off x="8305800" y="1447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9"/>
          <p:cNvSpPr>
            <a:spLocks noChangeShapeType="1"/>
          </p:cNvSpPr>
          <p:nvPr/>
        </p:nvSpPr>
        <p:spPr bwMode="auto">
          <a:xfrm>
            <a:off x="4419600" y="1447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381000" y="2057400"/>
            <a:ext cx="304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Influenza  A</a:t>
            </a:r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3657600" y="20574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Influenza  B</a:t>
            </a:r>
          </a:p>
        </p:txBody>
      </p:sp>
      <p:sp>
        <p:nvSpPr>
          <p:cNvPr id="9225" name="Text Box 12"/>
          <p:cNvSpPr txBox="1">
            <a:spLocks noChangeArrowheads="1"/>
          </p:cNvSpPr>
          <p:nvPr/>
        </p:nvSpPr>
        <p:spPr bwMode="auto">
          <a:xfrm>
            <a:off x="6629400" y="20574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Influenza  C</a:t>
            </a:r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228600" y="2743200"/>
            <a:ext cx="259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Infect human and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animals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227" name="Text Box 14"/>
          <p:cNvSpPr txBox="1">
            <a:spLocks noChangeArrowheads="1"/>
          </p:cNvSpPr>
          <p:nvPr/>
        </p:nvSpPr>
        <p:spPr bwMode="auto">
          <a:xfrm>
            <a:off x="228600" y="3810000"/>
            <a:ext cx="3276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Can cause epidemic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and pandemic in man </a:t>
            </a:r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3505200" y="2743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 human</a:t>
            </a:r>
          </a:p>
        </p:txBody>
      </p:sp>
      <p:sp>
        <p:nvSpPr>
          <p:cNvPr id="9229" name="Text Box 16"/>
          <p:cNvSpPr txBox="1">
            <a:spLocks noChangeArrowheads="1"/>
          </p:cNvSpPr>
          <p:nvPr/>
        </p:nvSpPr>
        <p:spPr bwMode="auto">
          <a:xfrm>
            <a:off x="3505200" y="3276600"/>
            <a:ext cx="25908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outbreaks&amp;epidemic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3505200" y="5143500"/>
            <a:ext cx="2590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92085A"/>
                </a:solidFill>
                <a:latin typeface="Times New Roman" pitchFamily="18" charset="0"/>
                <a:cs typeface="Times New Roman" pitchFamily="18" charset="0"/>
              </a:rPr>
              <a:t>Antigenic</a:t>
            </a:r>
            <a:r>
              <a:rPr lang="en-US" sz="3600" dirty="0">
                <a:solidFill>
                  <a:srgbClr val="92085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92085A"/>
                </a:solidFill>
                <a:latin typeface="Times New Roman" pitchFamily="18" charset="0"/>
                <a:cs typeface="Times New Roman" pitchFamily="18" charset="0"/>
              </a:rPr>
              <a:t>drift only  </a:t>
            </a:r>
            <a:endParaRPr lang="en-US" sz="3600" b="1" dirty="0">
              <a:solidFill>
                <a:srgbClr val="92085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1" name="Text Box 18"/>
          <p:cNvSpPr txBox="1">
            <a:spLocks noChangeArrowheads="1"/>
          </p:cNvSpPr>
          <p:nvPr/>
        </p:nvSpPr>
        <p:spPr bwMode="auto">
          <a:xfrm>
            <a:off x="6324600" y="2743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Infect human only  </a:t>
            </a:r>
          </a:p>
        </p:txBody>
      </p:sp>
      <p:sp>
        <p:nvSpPr>
          <p:cNvPr id="9232" name="Text Box 19"/>
          <p:cNvSpPr txBox="1">
            <a:spLocks noChangeArrowheads="1"/>
          </p:cNvSpPr>
          <p:nvPr/>
        </p:nvSpPr>
        <p:spPr bwMode="auto">
          <a:xfrm>
            <a:off x="6324600" y="3276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Cause mild illness</a:t>
            </a:r>
          </a:p>
        </p:txBody>
      </p:sp>
      <p:sp>
        <p:nvSpPr>
          <p:cNvPr id="9233" name="Text Box 20"/>
          <p:cNvSpPr txBox="1">
            <a:spLocks noChangeArrowheads="1"/>
          </p:cNvSpPr>
          <p:nvPr/>
        </p:nvSpPr>
        <p:spPr bwMode="auto">
          <a:xfrm>
            <a:off x="228600" y="4938713"/>
            <a:ext cx="41989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epizootic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Antigenic drift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9234" name="Text Box 21"/>
          <p:cNvSpPr txBox="1">
            <a:spLocks noChangeArrowheads="1"/>
          </p:cNvSpPr>
          <p:nvPr/>
        </p:nvSpPr>
        <p:spPr bwMode="auto">
          <a:xfrm>
            <a:off x="215900" y="5445125"/>
            <a:ext cx="32766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antigenic shift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nfluenza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381000"/>
            <a:ext cx="9144000" cy="6477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gd-a06e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916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1632</Words>
  <Application>Microsoft Office PowerPoint</Application>
  <PresentationFormat>On-screen Show (4:3)</PresentationFormat>
  <Paragraphs>278</Paragraphs>
  <Slides>42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Respiratory Tract Infection  </vt:lpstr>
      <vt:lpstr>Viral Infection of Respiratory Tract</vt:lpstr>
      <vt:lpstr> Orthomyxoviruses                  Influenza Virus</vt:lpstr>
      <vt:lpstr>Slide 4</vt:lpstr>
      <vt:lpstr>Influenza Virus</vt:lpstr>
      <vt:lpstr>Slide 6</vt:lpstr>
      <vt:lpstr>Types of Influenza Viruses</vt:lpstr>
      <vt:lpstr>Slide 8</vt:lpstr>
      <vt:lpstr>Slide 9</vt:lpstr>
      <vt:lpstr>Pathogenesis &amp; Immunity:</vt:lpstr>
      <vt:lpstr>Clinical Syndrome:</vt:lpstr>
      <vt:lpstr>Complication of Influenza:</vt:lpstr>
      <vt:lpstr>Laboratory Diagnosis: </vt:lpstr>
      <vt:lpstr>Rapid antigen  immunofluorescence  assay </vt:lpstr>
      <vt:lpstr>Slide 15</vt:lpstr>
      <vt:lpstr>Slide 16</vt:lpstr>
      <vt:lpstr>INFLUANZA VACCINE</vt:lpstr>
      <vt:lpstr>1-The  Flu  shot vaccine</vt:lpstr>
      <vt:lpstr>2-The Nasal spray flue vaccine(Flu mist)</vt:lpstr>
      <vt:lpstr>RHINOVIRUSES. 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Syncitia multinucleated giant cell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Clinical Syndrome: (Continued)</vt:lpstr>
      <vt:lpstr>Slide 41</vt:lpstr>
      <vt:lpstr>Good luck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Tract Infection  </dc:title>
  <dc:creator>Dr.Mona</dc:creator>
  <cp:lastModifiedBy>mona</cp:lastModifiedBy>
  <cp:revision>139</cp:revision>
  <dcterms:created xsi:type="dcterms:W3CDTF">2010-03-06T11:36:41Z</dcterms:created>
  <dcterms:modified xsi:type="dcterms:W3CDTF">2013-02-13T04:58:33Z</dcterms:modified>
</cp:coreProperties>
</file>