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78" r:id="rId7"/>
    <p:sldId id="262" r:id="rId8"/>
    <p:sldId id="263" r:id="rId9"/>
    <p:sldId id="277" r:id="rId10"/>
    <p:sldId id="264" r:id="rId11"/>
    <p:sldId id="271" r:id="rId12"/>
    <p:sldId id="272" r:id="rId13"/>
    <p:sldId id="276"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extLst>
      <p:ext uri="{BB962C8B-B14F-4D97-AF65-F5344CB8AC3E}">
        <p14:creationId xmlns="" xmlns:p14="http://schemas.microsoft.com/office/powerpoint/2010/main" val="99589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1.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4.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65257-9D49-4E55-B37A-AC9973448BB0}"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65257-9D49-4E55-B37A-AC9973448BB0}"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65257-9D49-4E55-B37A-AC9973448BB0}"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4BE79-6738-4181-858B-42EB2C003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Upper Respiratory Tract Infection URTI</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fawzia</a:t>
            </a:r>
            <a:r>
              <a:rPr lang="en-US" dirty="0" smtClean="0"/>
              <a:t> </a:t>
            </a:r>
            <a:r>
              <a:rPr lang="en-US" dirty="0" err="1" smtClean="0"/>
              <a:t>A</a:t>
            </a:r>
            <a:r>
              <a:rPr lang="en-US" dirty="0" err="1" smtClean="0"/>
              <a:t>lotaibi</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Acute </a:t>
            </a:r>
            <a:r>
              <a:rPr lang="en-US" b="1" dirty="0" err="1" smtClean="0">
                <a:latin typeface="+mj-lt"/>
              </a:rPr>
              <a:t>otitis</a:t>
            </a:r>
            <a:r>
              <a:rPr lang="en-US" b="1" dirty="0" smtClean="0">
                <a:latin typeface="+mj-lt"/>
              </a:rPr>
              <a:t> media</a:t>
            </a:r>
            <a:endParaRPr lang="en-US" dirty="0"/>
          </a:p>
        </p:txBody>
      </p:sp>
      <p:sp>
        <p:nvSpPr>
          <p:cNvPr id="4" name="Content Placeholder 3"/>
          <p:cNvSpPr>
            <a:spLocks noGrp="1"/>
          </p:cNvSpPr>
          <p:nvPr>
            <p:ph sz="half" idx="1"/>
          </p:nvPr>
        </p:nvSpPr>
        <p:spPr/>
        <p:txBody>
          <a:bodyPr>
            <a:normAutofit fontScale="85000" lnSpcReduction="20000"/>
          </a:bodyPr>
          <a:lstStyle/>
          <a:p>
            <a:r>
              <a:rPr lang="en-US" sz="3200" i="1" dirty="0" smtClean="0">
                <a:solidFill>
                  <a:srgbClr val="FF0000"/>
                </a:solidFill>
              </a:rPr>
              <a:t>S. </a:t>
            </a:r>
            <a:r>
              <a:rPr lang="en-US" sz="3200" i="1" dirty="0" err="1" smtClean="0">
                <a:solidFill>
                  <a:srgbClr val="FF0000"/>
                </a:solidFill>
              </a:rPr>
              <a:t>pneumoniae</a:t>
            </a:r>
            <a:endParaRPr lang="en-US" sz="3200" i="1" dirty="0">
              <a:solidFill>
                <a:srgbClr val="FF0000"/>
              </a:solidFill>
            </a:endParaRPr>
          </a:p>
          <a:p>
            <a:r>
              <a:rPr lang="en-US" sz="3200" i="1" dirty="0" smtClean="0">
                <a:solidFill>
                  <a:srgbClr val="FF0000"/>
                </a:solidFill>
              </a:rPr>
              <a:t>H. </a:t>
            </a:r>
            <a:r>
              <a:rPr lang="en-US" sz="3200" i="1" dirty="0" err="1">
                <a:solidFill>
                  <a:srgbClr val="FF0000"/>
                </a:solidFill>
              </a:rPr>
              <a:t>influenzae</a:t>
            </a:r>
            <a:endParaRPr lang="en-US" sz="3200" i="1" dirty="0">
              <a:solidFill>
                <a:srgbClr val="FF0000"/>
              </a:solidFill>
            </a:endParaRPr>
          </a:p>
          <a:p>
            <a:r>
              <a:rPr lang="en-US" sz="3200" i="1" dirty="0" smtClean="0"/>
              <a:t>GAS </a:t>
            </a:r>
            <a:endParaRPr lang="en-US" sz="3200" i="1" dirty="0"/>
          </a:p>
          <a:p>
            <a:r>
              <a:rPr lang="en-US" sz="3200" i="1" dirty="0" smtClean="0"/>
              <a:t>S. </a:t>
            </a:r>
            <a:r>
              <a:rPr lang="en-US" sz="3200" i="1" dirty="0" err="1"/>
              <a:t>aureus</a:t>
            </a:r>
            <a:endParaRPr lang="en-US" sz="3200" i="1" dirty="0"/>
          </a:p>
          <a:p>
            <a:r>
              <a:rPr lang="en-US" sz="3200" i="1" dirty="0" err="1"/>
              <a:t>Moraxella</a:t>
            </a:r>
            <a:r>
              <a:rPr lang="en-US" sz="3200" i="1" dirty="0"/>
              <a:t> </a:t>
            </a:r>
            <a:r>
              <a:rPr lang="en-US" sz="3200" i="1" dirty="0" err="1" smtClean="0"/>
              <a:t>catarrhalis</a:t>
            </a:r>
            <a:endParaRPr lang="en-US" sz="3200" i="1" dirty="0" smtClean="0"/>
          </a:p>
          <a:p>
            <a:r>
              <a:rPr lang="en-US" sz="3200" dirty="0" smtClean="0"/>
              <a:t>Viral and fungal</a:t>
            </a:r>
          </a:p>
          <a:p>
            <a:r>
              <a:rPr lang="en-US" sz="3200" dirty="0" err="1"/>
              <a:t>Tympanocentesis</a:t>
            </a:r>
            <a:endParaRPr lang="en-US" sz="3200" dirty="0" smtClean="0"/>
          </a:p>
          <a:p>
            <a:r>
              <a:rPr lang="en-US" sz="3200" dirty="0"/>
              <a:t>Amoxicillin  </a:t>
            </a:r>
            <a:r>
              <a:rPr lang="en-US" sz="3200" dirty="0" smtClean="0"/>
              <a:t>or AMC</a:t>
            </a:r>
          </a:p>
          <a:p>
            <a:r>
              <a:rPr lang="en-US" sz="3500" dirty="0" err="1" smtClean="0">
                <a:ea typeface="+mj-ea"/>
                <a:cs typeface="+mj-cs"/>
              </a:rPr>
              <a:t>Mastoiditis</a:t>
            </a:r>
            <a:r>
              <a:rPr lang="en-US" sz="3500" dirty="0" smtClean="0">
                <a:ea typeface="+mj-ea"/>
                <a:cs typeface="+mj-cs"/>
              </a:rPr>
              <a:t> treat for 2 wks</a:t>
            </a:r>
            <a:endParaRPr lang="en-US" sz="3500" dirty="0"/>
          </a:p>
          <a:p>
            <a:endParaRPr lang="en-US" sz="3200" dirty="0"/>
          </a:p>
          <a:p>
            <a:endParaRPr lang="en-US" dirty="0"/>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6" name="Content Placeholder 3" descr="Acute_otitis_media.jpg"/>
          <p:cNvPicPr>
            <a:picLocks noChangeAspect="1"/>
          </p:cNvPicPr>
          <p:nvPr/>
        </p:nvPicPr>
        <p:blipFill>
          <a:blip r:embed="rId2" cstate="print"/>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Bacterial sinusitis</a:t>
            </a:r>
            <a:endParaRPr lang="en-US" dirty="0">
              <a:latin typeface="+mj-lt"/>
            </a:endParaRPr>
          </a:p>
        </p:txBody>
      </p:sp>
      <p:sp>
        <p:nvSpPr>
          <p:cNvPr id="4" name="Content Placeholder 3"/>
          <p:cNvSpPr>
            <a:spLocks noGrp="1"/>
          </p:cNvSpPr>
          <p:nvPr>
            <p:ph sz="half" idx="1"/>
          </p:nvPr>
        </p:nvSpPr>
        <p:spPr/>
        <p:txBody>
          <a:bodyPr>
            <a:normAutofit fontScale="92500" lnSpcReduction="10000"/>
          </a:bodyPr>
          <a:lstStyle/>
          <a:p>
            <a:r>
              <a:rPr lang="en-US" b="1" dirty="0" smtClean="0">
                <a:latin typeface="+mj-lt"/>
              </a:rPr>
              <a:t>Acute sinusitis</a:t>
            </a:r>
          </a:p>
          <a:p>
            <a:r>
              <a:rPr lang="en-US" dirty="0"/>
              <a:t>Children </a:t>
            </a:r>
            <a:endParaRPr lang="en-US" dirty="0" smtClean="0"/>
          </a:p>
          <a:p>
            <a:r>
              <a:rPr lang="en-US" dirty="0" smtClean="0"/>
              <a:t>Mainly </a:t>
            </a:r>
            <a:r>
              <a:rPr lang="en-US" dirty="0"/>
              <a:t>clinical </a:t>
            </a:r>
            <a:r>
              <a:rPr lang="en-US" dirty="0" smtClean="0"/>
              <a:t>diagnosis</a:t>
            </a:r>
          </a:p>
          <a:p>
            <a:r>
              <a:rPr lang="en-US" dirty="0" smtClean="0">
                <a:latin typeface="+mj-lt"/>
              </a:rPr>
              <a:t>Aspiration in case IC, TTT failure</a:t>
            </a:r>
          </a:p>
          <a:p>
            <a:r>
              <a:rPr lang="en-US" dirty="0" err="1"/>
              <a:t>Dx</a:t>
            </a:r>
            <a:r>
              <a:rPr lang="en-US" dirty="0"/>
              <a:t>  X-rays CT/MRI</a:t>
            </a:r>
          </a:p>
          <a:p>
            <a:r>
              <a:rPr lang="en-US" dirty="0" err="1" smtClean="0">
                <a:latin typeface="+mj-lt"/>
              </a:rPr>
              <a:t>Periorbital</a:t>
            </a:r>
            <a:r>
              <a:rPr lang="en-US" dirty="0" smtClean="0">
                <a:latin typeface="+mj-lt"/>
              </a:rPr>
              <a:t>  </a:t>
            </a:r>
            <a:r>
              <a:rPr lang="en-US" dirty="0" err="1" smtClean="0">
                <a:latin typeface="+mj-lt"/>
              </a:rPr>
              <a:t>cellulitis</a:t>
            </a:r>
            <a:r>
              <a:rPr lang="en-US" dirty="0" smtClean="0">
                <a:latin typeface="+mj-lt"/>
              </a:rPr>
              <a:t> R/O sinusitis by CT/MRI </a:t>
            </a:r>
          </a:p>
          <a:p>
            <a:r>
              <a:rPr lang="en-US" dirty="0" smtClean="0">
                <a:latin typeface="+mj-lt"/>
              </a:rPr>
              <a:t>Post-</a:t>
            </a:r>
            <a:r>
              <a:rPr lang="en-US" dirty="0" err="1" smtClean="0">
                <a:latin typeface="+mj-lt"/>
              </a:rPr>
              <a:t>septal</a:t>
            </a:r>
            <a:r>
              <a:rPr lang="en-US" dirty="0" smtClean="0">
                <a:latin typeface="+mj-lt"/>
              </a:rPr>
              <a:t> </a:t>
            </a:r>
            <a:r>
              <a:rPr lang="en-US" dirty="0" err="1" smtClean="0">
                <a:latin typeface="+mj-lt"/>
              </a:rPr>
              <a:t>envolvement</a:t>
            </a:r>
            <a:r>
              <a:rPr lang="en-US" dirty="0" smtClean="0">
                <a:latin typeface="+mj-lt"/>
              </a:rPr>
              <a:t> treat as meningitis</a:t>
            </a:r>
            <a:endParaRPr lang="en-US" dirty="0">
              <a:latin typeface="+mj-lt"/>
            </a:endParaRPr>
          </a:p>
        </p:txBody>
      </p:sp>
      <p:sp>
        <p:nvSpPr>
          <p:cNvPr id="5" name="Content Placeholder 4"/>
          <p:cNvSpPr>
            <a:spLocks noGrp="1"/>
          </p:cNvSpPr>
          <p:nvPr>
            <p:ph sz="half" idx="2"/>
          </p:nvPr>
        </p:nvSpPr>
        <p:spPr/>
        <p:txBody>
          <a:bodyPr>
            <a:normAutofit fontScale="92500" lnSpcReduction="10000"/>
          </a:bodyPr>
          <a:lstStyle/>
          <a:p>
            <a:r>
              <a:rPr lang="en-US" b="1" dirty="0" smtClean="0"/>
              <a:t>Chronic sinusitis</a:t>
            </a:r>
          </a:p>
          <a:p>
            <a:r>
              <a:rPr lang="en-US" dirty="0" smtClean="0"/>
              <a:t>Less local symptoms</a:t>
            </a:r>
          </a:p>
          <a:p>
            <a:r>
              <a:rPr lang="en-US" dirty="0" smtClean="0"/>
              <a:t>Mimic allergic rhinitis</a:t>
            </a:r>
          </a:p>
          <a:p>
            <a:r>
              <a:rPr lang="en-US" dirty="0" err="1" smtClean="0"/>
              <a:t>Dx</a:t>
            </a:r>
            <a:r>
              <a:rPr lang="en-US" dirty="0" smtClean="0"/>
              <a:t> Image less useful than acute (changes persist after TTT) and to R/O tumor</a:t>
            </a:r>
          </a:p>
          <a:p>
            <a:r>
              <a:rPr lang="en-US" dirty="0" smtClean="0"/>
              <a:t>Obtain </a:t>
            </a:r>
            <a:r>
              <a:rPr lang="en-US" dirty="0" err="1" smtClean="0"/>
              <a:t>odontogenic</a:t>
            </a:r>
            <a:r>
              <a:rPr lang="en-US" dirty="0" smtClean="0"/>
              <a:t> X-rays if maxillary sinus</a:t>
            </a:r>
          </a:p>
          <a:p>
            <a:endParaRPr lang="en-US"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Bacterial sinusitis</a:t>
            </a:r>
            <a:endParaRPr lang="en-US" dirty="0">
              <a:latin typeface="+mj-lt"/>
            </a:endParaRPr>
          </a:p>
        </p:txBody>
      </p:sp>
      <p:sp>
        <p:nvSpPr>
          <p:cNvPr id="3" name="Content Placeholder 2"/>
          <p:cNvSpPr>
            <a:spLocks noGrp="1"/>
          </p:cNvSpPr>
          <p:nvPr>
            <p:ph sz="half" idx="1"/>
          </p:nvPr>
        </p:nvSpPr>
        <p:spPr/>
        <p:txBody>
          <a:bodyPr>
            <a:noAutofit/>
          </a:bodyPr>
          <a:lstStyle/>
          <a:p>
            <a:r>
              <a:rPr lang="en-US" sz="3200" b="1" dirty="0" smtClean="0">
                <a:latin typeface="+mj-lt"/>
              </a:rPr>
              <a:t>Acute sinusitis</a:t>
            </a:r>
          </a:p>
          <a:p>
            <a:pPr lvl="1"/>
            <a:r>
              <a:rPr lang="en-US" sz="3200" dirty="0" err="1" smtClean="0">
                <a:latin typeface="+mj-lt"/>
              </a:rPr>
              <a:t>S.pneumoniae</a:t>
            </a:r>
            <a:endParaRPr lang="en-US" sz="3200" dirty="0" smtClean="0">
              <a:latin typeface="+mj-lt"/>
            </a:endParaRPr>
          </a:p>
          <a:p>
            <a:pPr lvl="1"/>
            <a:r>
              <a:rPr lang="en-US" sz="3200" dirty="0" err="1" smtClean="0">
                <a:latin typeface="+mj-lt"/>
              </a:rPr>
              <a:t>H.infuenza</a:t>
            </a:r>
            <a:endParaRPr lang="en-US" sz="3200" dirty="0" smtClean="0">
              <a:latin typeface="+mj-lt"/>
            </a:endParaRPr>
          </a:p>
          <a:p>
            <a:pPr lvl="1"/>
            <a:r>
              <a:rPr lang="en-US" sz="3200" dirty="0" err="1" smtClean="0">
                <a:latin typeface="+mj-lt"/>
              </a:rPr>
              <a:t>M.catarrhalis</a:t>
            </a:r>
            <a:endParaRPr lang="en-US" sz="3200" dirty="0" smtClean="0">
              <a:latin typeface="+mj-lt"/>
            </a:endParaRPr>
          </a:p>
          <a:p>
            <a:r>
              <a:rPr lang="en-US" sz="3200" dirty="0" smtClean="0">
                <a:latin typeface="+mj-lt"/>
              </a:rPr>
              <a:t>Treatment</a:t>
            </a:r>
          </a:p>
          <a:p>
            <a:pPr lvl="1"/>
            <a:r>
              <a:rPr lang="en-US" sz="3200" dirty="0" err="1" smtClean="0">
                <a:latin typeface="+mj-lt"/>
              </a:rPr>
              <a:t>Quinolones</a:t>
            </a:r>
            <a:r>
              <a:rPr lang="en-US" sz="3200" dirty="0" smtClean="0">
                <a:latin typeface="+mj-lt"/>
              </a:rPr>
              <a:t>   or</a:t>
            </a:r>
          </a:p>
          <a:p>
            <a:pPr lvl="1"/>
            <a:r>
              <a:rPr lang="en-US" sz="3200" dirty="0" err="1" smtClean="0">
                <a:latin typeface="+mj-lt"/>
              </a:rPr>
              <a:t>Ceftriaxone</a:t>
            </a:r>
            <a:r>
              <a:rPr lang="en-US" sz="3200" dirty="0" smtClean="0">
                <a:latin typeface="+mj-lt"/>
              </a:rPr>
              <a:t>   </a:t>
            </a:r>
          </a:p>
          <a:p>
            <a:pPr lvl="1"/>
            <a:r>
              <a:rPr lang="en-US" sz="3200" dirty="0" smtClean="0">
                <a:latin typeface="+mj-lt"/>
              </a:rPr>
              <a:t>For 1-2  weeks </a:t>
            </a:r>
            <a:endParaRPr lang="en-US" sz="3200" dirty="0">
              <a:latin typeface="+mj-lt"/>
            </a:endParaRPr>
          </a:p>
        </p:txBody>
      </p:sp>
      <p:sp>
        <p:nvSpPr>
          <p:cNvPr id="4" name="Content Placeholder 3"/>
          <p:cNvSpPr>
            <a:spLocks noGrp="1"/>
          </p:cNvSpPr>
          <p:nvPr>
            <p:ph sz="half" idx="2"/>
          </p:nvPr>
        </p:nvSpPr>
        <p:spPr>
          <a:xfrm>
            <a:off x="4572000" y="1600201"/>
            <a:ext cx="4114800" cy="2819400"/>
          </a:xfrm>
        </p:spPr>
        <p:txBody>
          <a:bodyPr>
            <a:noAutofit/>
          </a:bodyPr>
          <a:lstStyle/>
          <a:p>
            <a:r>
              <a:rPr lang="en-US" b="1" dirty="0" smtClean="0">
                <a:latin typeface="+mj-lt"/>
              </a:rPr>
              <a:t>Chronic sinusitis</a:t>
            </a:r>
          </a:p>
          <a:p>
            <a:pPr lvl="1"/>
            <a:r>
              <a:rPr lang="en-US" sz="2800" dirty="0" err="1" smtClean="0">
                <a:latin typeface="+mj-lt"/>
              </a:rPr>
              <a:t>S.pneumoniae</a:t>
            </a:r>
            <a:endParaRPr lang="en-US" sz="2800" dirty="0" smtClean="0">
              <a:latin typeface="+mj-lt"/>
            </a:endParaRPr>
          </a:p>
          <a:p>
            <a:pPr lvl="1"/>
            <a:r>
              <a:rPr lang="en-US" sz="2800" dirty="0" err="1" smtClean="0">
                <a:latin typeface="+mj-lt"/>
              </a:rPr>
              <a:t>H.infuenza</a:t>
            </a:r>
            <a:endParaRPr lang="en-US" sz="2800" dirty="0" smtClean="0">
              <a:latin typeface="+mj-lt"/>
            </a:endParaRPr>
          </a:p>
          <a:p>
            <a:pPr lvl="1"/>
            <a:r>
              <a:rPr lang="en-US" sz="2800" dirty="0" err="1" smtClean="0">
                <a:latin typeface="+mj-lt"/>
              </a:rPr>
              <a:t>M.catarrhalis</a:t>
            </a:r>
            <a:endParaRPr lang="en-US" sz="2800" dirty="0" smtClean="0">
              <a:latin typeface="+mj-lt"/>
            </a:endParaRPr>
          </a:p>
          <a:p>
            <a:pPr lvl="1"/>
            <a:r>
              <a:rPr lang="en-US" sz="2800" dirty="0" smtClean="0">
                <a:latin typeface="+mj-lt"/>
              </a:rPr>
              <a:t>Oral anaerobes</a:t>
            </a:r>
          </a:p>
          <a:p>
            <a:r>
              <a:rPr lang="en-US" dirty="0" smtClean="0">
                <a:latin typeface="+mj-lt"/>
              </a:rPr>
              <a:t>Treatment</a:t>
            </a:r>
          </a:p>
          <a:p>
            <a:r>
              <a:rPr lang="en-US" dirty="0" smtClean="0">
                <a:latin typeface="+mj-lt"/>
              </a:rPr>
              <a:t>Same as acute sinusitis</a:t>
            </a:r>
          </a:p>
          <a:p>
            <a:r>
              <a:rPr lang="en-US" dirty="0" smtClean="0">
                <a:latin typeface="+mj-lt"/>
              </a:rPr>
              <a:t>Duration</a:t>
            </a:r>
          </a:p>
          <a:p>
            <a:pPr lvl="1"/>
            <a:r>
              <a:rPr lang="en-US" sz="2800" dirty="0" smtClean="0">
                <a:latin typeface="+mj-lt"/>
              </a:rPr>
              <a:t>For 2-4 weeks</a:t>
            </a:r>
          </a:p>
          <a:p>
            <a:endParaRPr lang="en-US" b="1" dirty="0" smtClean="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z="2400" dirty="0" smtClean="0">
                <a:latin typeface="Verdana" pitchFamily="34" charset="0"/>
                <a:cs typeface="Times New Roman" pitchFamily="18" charset="0"/>
              </a:rPr>
              <a:t>Clinical Presentations of Sinusitis</a:t>
            </a:r>
          </a:p>
        </p:txBody>
      </p:sp>
      <p:sp>
        <p:nvSpPr>
          <p:cNvPr id="18435" name="Rectangle 3"/>
          <p:cNvSpPr>
            <a:spLocks noGrp="1" noChangeArrowheads="1"/>
          </p:cNvSpPr>
          <p:nvPr>
            <p:ph idx="1"/>
          </p:nvPr>
        </p:nvSpPr>
        <p:spPr/>
        <p:txBody>
          <a:bodyPr/>
          <a:lstStyle/>
          <a:p>
            <a:pPr eaLnBrk="1" hangingPunct="1">
              <a:lnSpc>
                <a:spcPct val="90000"/>
              </a:lnSpc>
            </a:pPr>
            <a:endParaRPr lang="en-US" sz="2800" smtClean="0">
              <a:latin typeface="Corbel" pitchFamily="34" charset="0"/>
              <a:cs typeface="Times New Roman" pitchFamily="18" charset="0"/>
            </a:endParaRP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Deep neck space infections</a:t>
            </a:r>
            <a:r>
              <a:rPr lang="en-US" dirty="0" smtClean="0">
                <a:latin typeface="+mj-lt"/>
              </a:rPr>
              <a:t> </a:t>
            </a:r>
            <a:endParaRPr lang="en-US" dirty="0">
              <a:latin typeface="+mj-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j-lt"/>
              </a:rPr>
              <a:t>Lateral pharyngeal, retropharyngeal or </a:t>
            </a:r>
            <a:r>
              <a:rPr lang="en-US" dirty="0" err="1" smtClean="0">
                <a:latin typeface="+mj-lt"/>
              </a:rPr>
              <a:t>prevertebral</a:t>
            </a:r>
            <a:r>
              <a:rPr lang="en-US" dirty="0" smtClean="0">
                <a:latin typeface="+mj-lt"/>
              </a:rPr>
              <a:t> space</a:t>
            </a:r>
          </a:p>
          <a:p>
            <a:r>
              <a:rPr lang="en-US" dirty="0" smtClean="0">
                <a:latin typeface="+mj-lt"/>
              </a:rPr>
              <a:t>Patients are toxic  with unilateral posterior pharyngeal  soft tissue mass on oral exam</a:t>
            </a:r>
          </a:p>
          <a:p>
            <a:r>
              <a:rPr lang="en-US" dirty="0" smtClean="0">
                <a:latin typeface="+mj-lt"/>
              </a:rPr>
              <a:t>Neck stiffness with retropharyngeal space infection/abscess </a:t>
            </a:r>
          </a:p>
          <a:p>
            <a:r>
              <a:rPr lang="en-US" dirty="0" smtClean="0">
                <a:latin typeface="+mj-lt"/>
              </a:rPr>
              <a:t>Retropharyngeal ( danger space) infection may extend to </a:t>
            </a:r>
            <a:r>
              <a:rPr lang="en-US" dirty="0" err="1" smtClean="0">
                <a:latin typeface="+mj-lt"/>
              </a:rPr>
              <a:t>mediastinum</a:t>
            </a:r>
            <a:r>
              <a:rPr lang="en-US" dirty="0" smtClean="0">
                <a:latin typeface="+mj-lt"/>
              </a:rPr>
              <a:t> and present as </a:t>
            </a:r>
            <a:r>
              <a:rPr lang="en-US" dirty="0" err="1" smtClean="0">
                <a:latin typeface="+mj-lt"/>
              </a:rPr>
              <a:t>mediastinitis</a:t>
            </a:r>
            <a:endParaRPr lang="en-US" dirty="0" smtClean="0">
              <a:latin typeface="+mj-lt"/>
            </a:endParaRPr>
          </a:p>
          <a:p>
            <a:r>
              <a:rPr lang="en-US" dirty="0" smtClean="0">
                <a:latin typeface="+mj-lt"/>
              </a:rPr>
              <a:t>Prognosis is poor without surgical drainage</a:t>
            </a:r>
            <a:endParaRPr lang="en-US" dirty="0">
              <a:latin typeface="+mj-lt"/>
            </a:endParaRPr>
          </a:p>
        </p:txBody>
      </p:sp>
      <p:pic>
        <p:nvPicPr>
          <p:cNvPr id="4" name="Picture 10" descr="netter axial1"/>
          <p:cNvPicPr>
            <a:picLocks noChangeAspect="1" noChangeArrowheads="1"/>
          </p:cNvPicPr>
          <p:nvPr/>
        </p:nvPicPr>
        <p:blipFill>
          <a:blip r:embed="rId3" cstate="print"/>
          <a:srcRect/>
          <a:stretch>
            <a:fillRect/>
          </a:stretch>
        </p:blipFill>
        <p:spPr>
          <a:xfrm>
            <a:off x="6912513" y="4953000"/>
            <a:ext cx="2231487" cy="1905000"/>
          </a:xfrm>
          <a:prstGeom prst="rect">
            <a:avLst/>
          </a:prstGeom>
          <a:noFill/>
          <a:ln/>
        </p:spPr>
      </p:pic>
      <p:pic>
        <p:nvPicPr>
          <p:cNvPr id="5" name="Picture 2" descr="f4-u1"/>
          <p:cNvPicPr>
            <a:picLocks noChangeAspect="1" noChangeArrowheads="1"/>
          </p:cNvPicPr>
          <p:nvPr/>
        </p:nvPicPr>
        <p:blipFill>
          <a:blip r:embed="rId4" cstate="print"/>
          <a:srcRect/>
          <a:stretch>
            <a:fillRect/>
          </a:stretch>
        </p:blipFill>
        <p:spPr bwMode="auto">
          <a:xfrm>
            <a:off x="0" y="381000"/>
            <a:ext cx="8518978" cy="58915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Deep neck space infections treatment</a:t>
            </a:r>
            <a:endParaRPr lang="en-US" b="1"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Usual pathogens</a:t>
            </a:r>
          </a:p>
          <a:p>
            <a:pPr lvl="1"/>
            <a:r>
              <a:rPr lang="en-US" sz="2800" dirty="0" smtClean="0">
                <a:latin typeface="+mj-lt"/>
              </a:rPr>
              <a:t>Oral streptococci and anaerobes</a:t>
            </a:r>
          </a:p>
          <a:p>
            <a:r>
              <a:rPr lang="en-US" sz="2800" dirty="0" smtClean="0">
                <a:latin typeface="+mj-lt"/>
              </a:rPr>
              <a:t>TTT </a:t>
            </a:r>
          </a:p>
          <a:p>
            <a:pPr lvl="1"/>
            <a:r>
              <a:rPr lang="en-US" sz="2800" dirty="0" err="1" smtClean="0">
                <a:latin typeface="+mj-lt"/>
              </a:rPr>
              <a:t>Merpenem</a:t>
            </a:r>
            <a:r>
              <a:rPr lang="en-US" sz="2800" dirty="0" smtClean="0">
                <a:latin typeface="+mj-lt"/>
              </a:rPr>
              <a:t>    or</a:t>
            </a:r>
          </a:p>
          <a:p>
            <a:pPr lvl="1"/>
            <a:r>
              <a:rPr lang="en-US" sz="2800" dirty="0" err="1" smtClean="0">
                <a:latin typeface="+mj-lt"/>
              </a:rPr>
              <a:t>Pipracillin</a:t>
            </a:r>
            <a:r>
              <a:rPr lang="en-US" sz="2800" dirty="0" smtClean="0">
                <a:latin typeface="+mj-lt"/>
              </a:rPr>
              <a:t>  </a:t>
            </a:r>
          </a:p>
          <a:p>
            <a:pPr lvl="1"/>
            <a:r>
              <a:rPr lang="en-US" sz="2800" dirty="0" smtClean="0">
                <a:latin typeface="+mj-lt"/>
              </a:rPr>
              <a:t> </a:t>
            </a:r>
            <a:r>
              <a:rPr lang="en-US" sz="2800" dirty="0" err="1" smtClean="0"/>
              <a:t>Clindamycin</a:t>
            </a:r>
            <a:endParaRPr lang="en-US" sz="2800" dirty="0" smtClean="0"/>
          </a:p>
          <a:p>
            <a:r>
              <a:rPr lang="en-US" sz="2800" dirty="0"/>
              <a:t>Duration</a:t>
            </a:r>
          </a:p>
          <a:p>
            <a:pPr lvl="1"/>
            <a:r>
              <a:rPr lang="en-US" dirty="0"/>
              <a:t>2 weeks</a:t>
            </a:r>
          </a:p>
          <a:p>
            <a:pPr lvl="1"/>
            <a:endParaRPr lang="en-US" sz="2800"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Infections</a:t>
            </a:r>
            <a:endParaRPr lang="en-US" dirty="0">
              <a:latin typeface="+mj-lt"/>
            </a:endParaRPr>
          </a:p>
        </p:txBody>
      </p:sp>
      <p:sp>
        <p:nvSpPr>
          <p:cNvPr id="3" name="Content Placeholder 2"/>
          <p:cNvSpPr>
            <a:spLocks noGrp="1"/>
          </p:cNvSpPr>
          <p:nvPr>
            <p:ph sz="half" idx="1"/>
          </p:nvPr>
        </p:nvSpPr>
        <p:spPr/>
        <p:txBody>
          <a:bodyPr>
            <a:normAutofit fontScale="77500" lnSpcReduction="20000"/>
          </a:bodyPr>
          <a:lstStyle/>
          <a:p>
            <a:endParaRPr lang="en-US" dirty="0" smtClean="0">
              <a:latin typeface="+mj-lt"/>
            </a:endParaRPr>
          </a:p>
          <a:p>
            <a:r>
              <a:rPr lang="en-US" u="sng" dirty="0" err="1" smtClean="0">
                <a:latin typeface="+mj-lt"/>
              </a:rPr>
              <a:t>Lemierre’s</a:t>
            </a:r>
            <a:r>
              <a:rPr lang="en-US" u="sng" dirty="0" smtClean="0">
                <a:latin typeface="+mj-lt"/>
              </a:rPr>
              <a:t> syndrome</a:t>
            </a:r>
          </a:p>
          <a:p>
            <a:r>
              <a:rPr lang="en-US" dirty="0" smtClean="0">
                <a:latin typeface="+mj-lt"/>
              </a:rPr>
              <a:t>As a complication </a:t>
            </a:r>
            <a:r>
              <a:rPr lang="en-US" dirty="0" err="1" smtClean="0">
                <a:latin typeface="+mj-lt"/>
              </a:rPr>
              <a:t>peritonsillar</a:t>
            </a:r>
            <a:r>
              <a:rPr lang="en-US" dirty="0" smtClean="0">
                <a:latin typeface="+mj-lt"/>
              </a:rPr>
              <a:t> abscess or post-dental infection</a:t>
            </a:r>
          </a:p>
          <a:p>
            <a:r>
              <a:rPr lang="en-US" dirty="0" smtClean="0">
                <a:latin typeface="+mj-lt"/>
              </a:rPr>
              <a:t>Patient present with sore throat, fever and shock due IJV </a:t>
            </a:r>
            <a:r>
              <a:rPr lang="en-US" dirty="0" err="1" smtClean="0">
                <a:latin typeface="+mj-lt"/>
              </a:rPr>
              <a:t>thrombophlebitis</a:t>
            </a:r>
            <a:r>
              <a:rPr lang="en-US" dirty="0" smtClean="0">
                <a:latin typeface="+mj-lt"/>
              </a:rPr>
              <a:t>  which leads to multiple septic emboli in the lung</a:t>
            </a:r>
          </a:p>
          <a:p>
            <a:r>
              <a:rPr lang="en-US" dirty="0" err="1" smtClean="0">
                <a:latin typeface="+mj-lt"/>
              </a:rPr>
              <a:t>Fusobacterium</a:t>
            </a:r>
            <a:r>
              <a:rPr lang="en-US" dirty="0" smtClean="0">
                <a:latin typeface="+mj-lt"/>
              </a:rPr>
              <a:t> </a:t>
            </a:r>
            <a:r>
              <a:rPr lang="en-US" dirty="0" err="1" smtClean="0">
                <a:latin typeface="+mj-lt"/>
              </a:rPr>
              <a:t>necrophorum</a:t>
            </a:r>
            <a:endParaRPr lang="en-US" dirty="0" smtClean="0">
              <a:latin typeface="+mj-lt"/>
            </a:endParaRPr>
          </a:p>
          <a:p>
            <a:r>
              <a:rPr lang="en-US" dirty="0" smtClean="0">
                <a:latin typeface="+mj-lt"/>
              </a:rPr>
              <a:t>Medical TTT same  as deep neck space infection</a:t>
            </a:r>
          </a:p>
          <a:p>
            <a:r>
              <a:rPr lang="en-US" dirty="0" err="1" smtClean="0">
                <a:latin typeface="+mj-lt"/>
              </a:rPr>
              <a:t>Venotomy</a:t>
            </a:r>
            <a:r>
              <a:rPr lang="en-US" dirty="0" smtClean="0">
                <a:latin typeface="+mj-lt"/>
              </a:rPr>
              <a:t> if not respond to  medical treatment </a:t>
            </a:r>
            <a:endParaRPr lang="en-US" dirty="0">
              <a:latin typeface="+mj-lt"/>
            </a:endParaRPr>
          </a:p>
        </p:txBody>
      </p:sp>
      <p:sp>
        <p:nvSpPr>
          <p:cNvPr id="4" name="Content Placeholder 3"/>
          <p:cNvSpPr>
            <a:spLocks noGrp="1"/>
          </p:cNvSpPr>
          <p:nvPr>
            <p:ph sz="half" idx="2"/>
          </p:nvPr>
        </p:nvSpPr>
        <p:spPr>
          <a:xfrm>
            <a:off x="4419600" y="2179637"/>
            <a:ext cx="4038600" cy="4525963"/>
          </a:xfrm>
        </p:spPr>
        <p:txBody>
          <a:bodyPr>
            <a:normAutofit fontScale="77500" lnSpcReduction="20000"/>
          </a:bodyPr>
          <a:lstStyle/>
          <a:p>
            <a:endParaRPr lang="en-US" dirty="0" smtClean="0">
              <a:latin typeface="+mj-lt"/>
            </a:endParaRPr>
          </a:p>
          <a:p>
            <a:endParaRPr lang="en-US" dirty="0">
              <a:latin typeface="+mj-lt"/>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p:txBody>
          <a:bodyPr/>
          <a:lstStyle/>
          <a:p>
            <a:r>
              <a:rPr lang="en-US" dirty="0" smtClean="0"/>
              <a:t>To learn the epidemiology and various clinical presentation of  URT</a:t>
            </a:r>
          </a:p>
          <a:p>
            <a:r>
              <a:rPr lang="en-US" dirty="0" smtClean="0"/>
              <a:t>To identify the common etiological agents causing these syndromes</a:t>
            </a:r>
          </a:p>
          <a:p>
            <a:r>
              <a:rPr lang="en-US" dirty="0" smtClean="0"/>
              <a:t>To study the laboratory diagnosis of these syndromes</a:t>
            </a:r>
          </a:p>
          <a:p>
            <a:r>
              <a:rPr lang="en-US" dirty="0" smtClean="0"/>
              <a:t>To determine the antibiotic of choice for treatment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err="1" smtClean="0"/>
              <a:t>Pharyngitis</a:t>
            </a:r>
            <a:endParaRPr lang="en-US" dirty="0" smtClean="0"/>
          </a:p>
          <a:p>
            <a:r>
              <a:rPr lang="en-US" dirty="0" err="1" smtClean="0"/>
              <a:t>Otitis</a:t>
            </a:r>
            <a:r>
              <a:rPr lang="en-US" dirty="0" smtClean="0"/>
              <a:t> Media </a:t>
            </a:r>
          </a:p>
          <a:p>
            <a:r>
              <a:rPr lang="en-US" dirty="0" smtClean="0"/>
              <a:t>Sinusitis</a:t>
            </a:r>
          </a:p>
          <a:p>
            <a:r>
              <a:rPr lang="en-US" dirty="0" err="1" smtClean="0"/>
              <a:t>Epiglottitis</a:t>
            </a:r>
            <a:endParaRPr lang="en-US" dirty="0" smtClean="0"/>
          </a:p>
          <a:p>
            <a:endParaRPr lang="en-US" dirty="0"/>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Pharyngitis</a:t>
            </a:r>
            <a:endParaRPr lang="en-US" dirty="0"/>
          </a:p>
        </p:txBody>
      </p:sp>
      <p:sp>
        <p:nvSpPr>
          <p:cNvPr id="3" name="Content Placeholder 2"/>
          <p:cNvSpPr>
            <a:spLocks noGrp="1"/>
          </p:cNvSpPr>
          <p:nvPr>
            <p:ph sz="half" idx="1"/>
          </p:nvPr>
        </p:nvSpPr>
        <p:spPr/>
        <p:txBody>
          <a:bodyPr>
            <a:normAutofit fontScale="77500" lnSpcReduction="20000"/>
          </a:bodyPr>
          <a:lstStyle/>
          <a:p>
            <a:r>
              <a:rPr lang="en-US" sz="3600" dirty="0" smtClean="0"/>
              <a:t>Late </a:t>
            </a:r>
            <a:r>
              <a:rPr lang="en-US" sz="3600" dirty="0"/>
              <a:t>fall, winter, early </a:t>
            </a:r>
            <a:r>
              <a:rPr lang="en-US" sz="3600" dirty="0" smtClean="0"/>
              <a:t>spring </a:t>
            </a:r>
            <a:endParaRPr lang="en-US" sz="3600" dirty="0"/>
          </a:p>
          <a:p>
            <a:r>
              <a:rPr lang="en-US" sz="3600" dirty="0" smtClean="0"/>
              <a:t>5 </a:t>
            </a:r>
            <a:r>
              <a:rPr lang="en-US" sz="3600" dirty="0"/>
              <a:t>to 15 </a:t>
            </a:r>
            <a:r>
              <a:rPr lang="en-US" sz="3600" dirty="0" smtClean="0"/>
              <a:t>years </a:t>
            </a:r>
            <a:endParaRPr lang="en-US" sz="3600" dirty="0"/>
          </a:p>
          <a:p>
            <a:r>
              <a:rPr lang="en-US" sz="3600" dirty="0" err="1" smtClean="0"/>
              <a:t>erythema</a:t>
            </a:r>
            <a:r>
              <a:rPr lang="en-US" sz="3600" dirty="0"/>
              <a:t>, edema, and/or </a:t>
            </a:r>
            <a:r>
              <a:rPr lang="en-US" sz="3600" dirty="0" smtClean="0"/>
              <a:t>exudates</a:t>
            </a:r>
            <a:endParaRPr lang="en-US" sz="3600" dirty="0"/>
          </a:p>
          <a:p>
            <a:r>
              <a:rPr lang="en-US" sz="3600" dirty="0"/>
              <a:t>Tender, enlarged </a:t>
            </a:r>
            <a:r>
              <a:rPr lang="en-US" sz="3600" dirty="0" smtClean="0"/>
              <a:t>&gt;1 cm lymph </a:t>
            </a:r>
            <a:r>
              <a:rPr lang="en-US" sz="3600" dirty="0"/>
              <a:t>nodes </a:t>
            </a:r>
          </a:p>
          <a:p>
            <a:r>
              <a:rPr lang="en-US" sz="3600" dirty="0" smtClean="0"/>
              <a:t>Fever 38.4and 39.4º C </a:t>
            </a:r>
            <a:endParaRPr lang="en-US" sz="3600" dirty="0"/>
          </a:p>
          <a:p>
            <a:r>
              <a:rPr lang="en-US" sz="3600" dirty="0" smtClean="0"/>
              <a:t>No </a:t>
            </a:r>
            <a:r>
              <a:rPr lang="en-US" sz="3600" dirty="0"/>
              <a:t>signs and symptoms </a:t>
            </a:r>
            <a:r>
              <a:rPr lang="en-US" sz="3600" dirty="0" smtClean="0"/>
              <a:t>of viral infections </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4" descr="Picture1"/>
          <p:cNvPicPr>
            <a:picLocks noChangeAspect="1" noChangeArrowheads="1"/>
          </p:cNvPicPr>
          <p:nvPr/>
        </p:nvPicPr>
        <p:blipFill>
          <a:blip r:embed="rId2" cstate="print"/>
          <a:stretch>
            <a:fillRect/>
          </a:stretch>
        </p:blipFill>
        <p:spPr>
          <a:xfrm>
            <a:off x="4699001" y="1600200"/>
            <a:ext cx="4064001" cy="30480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Pharyngitis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Etiology</a:t>
            </a:r>
          </a:p>
          <a:p>
            <a:r>
              <a:rPr lang="en-US" dirty="0" smtClean="0"/>
              <a:t>Viral is the most common </a:t>
            </a:r>
            <a:r>
              <a:rPr lang="en-US" dirty="0" err="1" smtClean="0"/>
              <a:t>i.e</a:t>
            </a:r>
            <a:r>
              <a:rPr lang="en-US" dirty="0" smtClean="0"/>
              <a:t> </a:t>
            </a:r>
            <a:r>
              <a:rPr lang="en-US" dirty="0" err="1" smtClean="0"/>
              <a:t>Enterovirus</a:t>
            </a:r>
            <a:r>
              <a:rPr lang="en-US" dirty="0" smtClean="0"/>
              <a:t>, HSV, EBV, HIV, Respiratory viruses</a:t>
            </a:r>
          </a:p>
          <a:p>
            <a:r>
              <a:rPr lang="en-US" u="sng" dirty="0" smtClean="0"/>
              <a:t>Bacterial Group A streptococcus </a:t>
            </a:r>
          </a:p>
          <a:p>
            <a:r>
              <a:rPr lang="en-US" dirty="0" err="1" smtClean="0"/>
              <a:t>Neisseria</a:t>
            </a:r>
            <a:r>
              <a:rPr lang="en-US" dirty="0" smtClean="0"/>
              <a:t> </a:t>
            </a:r>
            <a:r>
              <a:rPr lang="en-US" dirty="0" err="1" smtClean="0"/>
              <a:t>gonorrhoeae</a:t>
            </a:r>
            <a:endParaRPr lang="en-US" dirty="0" smtClean="0"/>
          </a:p>
          <a:p>
            <a:r>
              <a:rPr lang="en-US" dirty="0" smtClean="0"/>
              <a:t>Anaerobic bacteria </a:t>
            </a:r>
            <a:r>
              <a:rPr lang="en-US" dirty="0" err="1" smtClean="0"/>
              <a:t>i.e</a:t>
            </a:r>
            <a:r>
              <a:rPr lang="en-US" dirty="0" smtClean="0"/>
              <a:t> </a:t>
            </a:r>
            <a:r>
              <a:rPr lang="en-US" dirty="0" err="1" smtClean="0"/>
              <a:t>Lemierre's</a:t>
            </a:r>
            <a:r>
              <a:rPr lang="en-US" dirty="0" smtClean="0"/>
              <a:t> syndrome</a:t>
            </a:r>
          </a:p>
          <a:p>
            <a:r>
              <a:rPr lang="en-US" dirty="0" err="1" smtClean="0"/>
              <a:t>Corynebacterium</a:t>
            </a:r>
            <a:r>
              <a:rPr lang="en-US" dirty="0" smtClean="0"/>
              <a:t> </a:t>
            </a:r>
            <a:r>
              <a:rPr lang="en-US" dirty="0" err="1" smtClean="0"/>
              <a:t>diphtheriae</a:t>
            </a:r>
            <a:endParaRPr lang="en-US" dirty="0" smtClean="0"/>
          </a:p>
        </p:txBody>
      </p:sp>
      <p:sp>
        <p:nvSpPr>
          <p:cNvPr id="6" name="Content Placeholder 5"/>
          <p:cNvSpPr>
            <a:spLocks noGrp="1"/>
          </p:cNvSpPr>
          <p:nvPr>
            <p:ph sz="half" idx="2"/>
          </p:nvPr>
        </p:nvSpPr>
        <p:spPr/>
        <p:txBody>
          <a:bodyPr>
            <a:normAutofit fontScale="92500" lnSpcReduction="10000"/>
          </a:bodyPr>
          <a:lstStyle/>
          <a:p>
            <a:endParaRPr lang="en-US" dirty="0"/>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495800" y="2895600"/>
            <a:ext cx="1676400" cy="1676400"/>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343400" y="4724400"/>
            <a:ext cx="2362200" cy="101237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anett\Desktop\strep.fig0.jpeg"/>
          <p:cNvPicPr>
            <a:picLocks noChangeAspect="1" noChangeArrowheads="1"/>
          </p:cNvPicPr>
          <p:nvPr/>
        </p:nvPicPr>
        <p:blipFill>
          <a:blip r:embed="rId2" cstate="print"/>
          <a:srcRect/>
          <a:stretch>
            <a:fillRect/>
          </a:stretch>
        </p:blipFill>
        <p:spPr bwMode="auto">
          <a:xfrm>
            <a:off x="1447800" y="609600"/>
            <a:ext cx="5383702" cy="2460625"/>
          </a:xfrm>
          <a:prstGeom prst="rect">
            <a:avLst/>
          </a:prstGeom>
          <a:noFill/>
        </p:spPr>
      </p:pic>
      <p:pic>
        <p:nvPicPr>
          <p:cNvPr id="1028" name="Picture 4" descr="Streptococcus"/>
          <p:cNvPicPr>
            <a:picLocks noChangeAspect="1" noChangeArrowheads="1"/>
          </p:cNvPicPr>
          <p:nvPr/>
        </p:nvPicPr>
        <p:blipFill>
          <a:blip r:embed="rId3" cstate="print"/>
          <a:srcRect/>
          <a:stretch>
            <a:fillRect/>
          </a:stretch>
        </p:blipFill>
        <p:spPr bwMode="auto">
          <a:xfrm>
            <a:off x="1828800" y="3276600"/>
            <a:ext cx="4419600" cy="33147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Corynebacterium</a:t>
            </a:r>
            <a:r>
              <a:rPr lang="en-US" dirty="0" smtClean="0"/>
              <a:t> </a:t>
            </a:r>
            <a:r>
              <a:rPr lang="en-US" dirty="0" err="1" smtClean="0"/>
              <a:t>diphtheriae</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latin typeface="Times New Roman" pitchFamily="18" charset="0"/>
                <a:cs typeface="Times New Roman" pitchFamily="18" charset="0"/>
              </a:rPr>
              <a:t>One of the most common causes of death in unvaccinated children 1-5yrs.</a:t>
            </a:r>
          </a:p>
          <a:p>
            <a:r>
              <a:rPr lang="en-US" dirty="0" smtClean="0"/>
              <a:t>Toxin mediated disease</a:t>
            </a:r>
          </a:p>
          <a:p>
            <a:r>
              <a:rPr lang="en-US" dirty="0" smtClean="0"/>
              <a:t>Rapid progression tightly adhering gray membrane in the throat</a:t>
            </a:r>
          </a:p>
          <a:p>
            <a:r>
              <a:rPr lang="en-US" dirty="0" err="1" smtClean="0"/>
              <a:t>Tinsdale</a:t>
            </a:r>
            <a:r>
              <a:rPr lang="en-US" dirty="0" smtClean="0"/>
              <a:t> media</a:t>
            </a:r>
          </a:p>
          <a:p>
            <a:r>
              <a:rPr lang="en-US" dirty="0" smtClean="0"/>
              <a:t>ELIK’s Test</a:t>
            </a:r>
          </a:p>
          <a:p>
            <a:r>
              <a:rPr lang="en-US" dirty="0" smtClean="0"/>
              <a:t>Penicillin or erythromycin</a:t>
            </a:r>
          </a:p>
          <a:p>
            <a:endParaRPr lang="en-US" dirty="0"/>
          </a:p>
        </p:txBody>
      </p:sp>
      <p:sp>
        <p:nvSpPr>
          <p:cNvPr id="6" name="Content Placeholder 5"/>
          <p:cNvSpPr>
            <a:spLocks noGrp="1"/>
          </p:cNvSpPr>
          <p:nvPr>
            <p:ph sz="half" idx="2"/>
          </p:nvPr>
        </p:nvSpPr>
        <p:spPr/>
        <p:txBody>
          <a:bodyPr>
            <a:normAutofit fontScale="92500" lnSpcReduction="10000"/>
          </a:bodyPr>
          <a:lstStyle/>
          <a:p>
            <a:endParaRPr lang="en-US"/>
          </a:p>
        </p:txBody>
      </p:sp>
      <p:pic>
        <p:nvPicPr>
          <p:cNvPr id="7" name="Picture 4" descr="202FF5"/>
          <p:cNvPicPr>
            <a:picLocks noChangeAspect="1" noChangeArrowheads="1"/>
          </p:cNvPicPr>
          <p:nvPr/>
        </p:nvPicPr>
        <p:blipFill>
          <a:blip r:embed="rId2" cstate="print"/>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724400" y="4114799"/>
            <a:ext cx="2667000" cy="27173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Epiglottitis</a:t>
            </a:r>
            <a:endParaRPr lang="en-US" dirty="0"/>
          </a:p>
        </p:txBody>
      </p:sp>
      <p:sp>
        <p:nvSpPr>
          <p:cNvPr id="5" name="Content Placeholder 4"/>
          <p:cNvSpPr>
            <a:spLocks noGrp="1"/>
          </p:cNvSpPr>
          <p:nvPr>
            <p:ph sz="half" idx="1"/>
          </p:nvPr>
        </p:nvSpPr>
        <p:spPr/>
        <p:txBody>
          <a:bodyPr>
            <a:normAutofit fontScale="92500"/>
          </a:bodyPr>
          <a:lstStyle/>
          <a:p>
            <a:r>
              <a:rPr lang="en-US" dirty="0" smtClean="0"/>
              <a:t>Usually young unimmunized children presented with dysphasia, drooling, and distress </a:t>
            </a:r>
          </a:p>
          <a:p>
            <a:r>
              <a:rPr lang="en-US" i="1" dirty="0" err="1" smtClean="0"/>
              <a:t>H.influenzae</a:t>
            </a:r>
            <a:r>
              <a:rPr lang="en-US" dirty="0" smtClean="0"/>
              <a:t> Type b</a:t>
            </a:r>
          </a:p>
          <a:p>
            <a:r>
              <a:rPr lang="en-US" dirty="0" err="1" smtClean="0"/>
              <a:t>S.pneumonae</a:t>
            </a:r>
            <a:endParaRPr lang="en-US" dirty="0" smtClean="0"/>
          </a:p>
          <a:p>
            <a:r>
              <a:rPr lang="en-US" dirty="0" err="1" smtClean="0"/>
              <a:t>S.aureus</a:t>
            </a:r>
            <a:r>
              <a:rPr lang="en-US" dirty="0" smtClean="0"/>
              <a:t> or Beta hemolytic </a:t>
            </a:r>
            <a:r>
              <a:rPr lang="en-US" dirty="0" err="1" smtClean="0"/>
              <a:t>streptoccus</a:t>
            </a:r>
            <a:endParaRPr lang="en-US" dirty="0" smtClean="0"/>
          </a:p>
          <a:p>
            <a:r>
              <a:rPr lang="en-US" dirty="0" smtClean="0"/>
              <a:t>Viral or </a:t>
            </a:r>
            <a:r>
              <a:rPr lang="en-US" dirty="0" err="1" smtClean="0"/>
              <a:t>candida</a:t>
            </a:r>
            <a:endParaRPr lang="en-US" dirty="0" smtClean="0"/>
          </a:p>
          <a:p>
            <a:r>
              <a:rPr lang="en-US" dirty="0" err="1" smtClean="0"/>
              <a:t>Ceftriaxone</a:t>
            </a:r>
            <a:endParaRPr lang="en-US" dirty="0" smtClean="0"/>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normAutofit fontScale="92500"/>
          </a:bodyPr>
          <a:lstStyle/>
          <a:p>
            <a:endParaRPr lang="en-US"/>
          </a:p>
        </p:txBody>
      </p:sp>
      <p:pic>
        <p:nvPicPr>
          <p:cNvPr id="7" name="Picture 3" descr="Picture9"/>
          <p:cNvPicPr>
            <a:picLocks noChangeAspect="1" noChangeArrowheads="1"/>
          </p:cNvPicPr>
          <p:nvPr/>
        </p:nvPicPr>
        <p:blipFill>
          <a:blip r:embed="rId2" cstate="print"/>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5257800" y="4191000"/>
            <a:ext cx="3048000" cy="2276104"/>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latin typeface="Times New Roman" pitchFamily="18" charset="0"/>
                <a:cs typeface="Times New Roman" pitchFamily="18" charset="0"/>
              </a:rPr>
              <a:t>Pertussis</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(whooping cough)</a:t>
            </a:r>
            <a:endParaRPr lang="en-US" dirty="0"/>
          </a:p>
        </p:txBody>
      </p:sp>
      <p:sp>
        <p:nvSpPr>
          <p:cNvPr id="3" name="Content Placeholder 2"/>
          <p:cNvSpPr>
            <a:spLocks noGrp="1"/>
          </p:cNvSpPr>
          <p:nvPr>
            <p:ph sz="half" idx="1"/>
          </p:nvPr>
        </p:nvSpPr>
        <p:spPr/>
        <p:txBody>
          <a:bodyPr>
            <a:normAutofit fontScale="70000" lnSpcReduction="20000"/>
          </a:bodyPr>
          <a:lstStyle/>
          <a:p>
            <a:r>
              <a:rPr lang="en-US" i="1" dirty="0" err="1" smtClean="0">
                <a:latin typeface="Times New Roman" pitchFamily="18" charset="0"/>
                <a:cs typeface="Times New Roman" pitchFamily="18" charset="0"/>
              </a:rPr>
              <a:t>Bordetell</a:t>
            </a:r>
            <a:r>
              <a:rPr lang="en-US" dirty="0" err="1"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pertussis</a:t>
            </a:r>
            <a:r>
              <a:rPr lang="en-US" i="1" dirty="0" smtClean="0">
                <a:latin typeface="Times New Roman" pitchFamily="18" charset="0"/>
                <a:cs typeface="Times New Roman" pitchFamily="18" charset="0"/>
              </a:rPr>
              <a:t> (GNB)</a:t>
            </a:r>
          </a:p>
          <a:p>
            <a:r>
              <a:rPr lang="en-CA" dirty="0" err="1" smtClean="0">
                <a:latin typeface="Times New Roman" pitchFamily="18" charset="0"/>
                <a:cs typeface="Times New Roman" pitchFamily="18" charset="0"/>
              </a:rPr>
              <a:t>Pertussis</a:t>
            </a:r>
            <a:r>
              <a:rPr lang="en-CA" dirty="0" smtClean="0">
                <a:latin typeface="Times New Roman" pitchFamily="18" charset="0"/>
                <a:cs typeface="Times New Roman" pitchFamily="18" charset="0"/>
              </a:rPr>
              <a:t> toxin (PT )*</a:t>
            </a:r>
          </a:p>
          <a:p>
            <a:r>
              <a:rPr lang="en-CA" dirty="0" smtClean="0">
                <a:latin typeface="Times New Roman" pitchFamily="18" charset="0"/>
                <a:cs typeface="Times New Roman" pitchFamily="18" charset="0"/>
              </a:rPr>
              <a:t>Filamentous </a:t>
            </a:r>
            <a:r>
              <a:rPr lang="en-CA" dirty="0" err="1" smtClean="0">
                <a:latin typeface="Times New Roman" pitchFamily="18" charset="0"/>
                <a:cs typeface="Times New Roman" pitchFamily="18" charset="0"/>
              </a:rPr>
              <a:t>hemagglutinin</a:t>
            </a:r>
            <a:r>
              <a:rPr lang="en-CA" dirty="0" smtClean="0">
                <a:latin typeface="Times New Roman" pitchFamily="18" charset="0"/>
                <a:cs typeface="Times New Roman" pitchFamily="18" charset="0"/>
              </a:rPr>
              <a:t> (FHA</a:t>
            </a:r>
          </a:p>
          <a:p>
            <a:r>
              <a:rPr lang="en-CA" dirty="0" err="1" smtClean="0">
                <a:latin typeface="Times New Roman" pitchFamily="18" charset="0"/>
                <a:cs typeface="Times New Roman" pitchFamily="18" charset="0"/>
              </a:rPr>
              <a:t>Pertactin</a:t>
            </a:r>
            <a:r>
              <a:rPr lang="en-CA" dirty="0" smtClean="0">
                <a:latin typeface="Times New Roman" pitchFamily="18" charset="0"/>
                <a:cs typeface="Times New Roman" pitchFamily="18" charset="0"/>
              </a:rPr>
              <a:t> (PRN)</a:t>
            </a:r>
            <a:endParaRPr lang="en-US" dirty="0" smtClean="0">
              <a:latin typeface="Times New Roman" pitchFamily="18" charset="0"/>
              <a:cs typeface="Times New Roman" pitchFamily="18" charset="0"/>
            </a:endParaRPr>
          </a:p>
          <a:p>
            <a:pPr marL="342900" lvl="2" indent="-342900"/>
            <a:r>
              <a:rPr lang="en-CA" sz="2800" dirty="0" smtClean="0">
                <a:latin typeface="Times New Roman" pitchFamily="18" charset="0"/>
                <a:cs typeface="Times New Roman" pitchFamily="18" charset="0"/>
              </a:rPr>
              <a:t>Incubation period 1 to 3 wks</a:t>
            </a:r>
            <a:r>
              <a:rPr lang="en-US" sz="2800"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Catarrhal Stage 1-2 weeks</a:t>
            </a:r>
          </a:p>
          <a:p>
            <a:r>
              <a:rPr lang="en-US" dirty="0" smtClean="0">
                <a:latin typeface="Times New Roman" pitchFamily="18" charset="0"/>
                <a:cs typeface="Times New Roman" pitchFamily="18" charset="0"/>
              </a:rPr>
              <a:t>Paroxysmal Stage 1-6 weeks</a:t>
            </a:r>
          </a:p>
          <a:p>
            <a:r>
              <a:rPr lang="en-US" dirty="0" smtClean="0">
                <a:latin typeface="Times New Roman" pitchFamily="18" charset="0"/>
                <a:cs typeface="Times New Roman" pitchFamily="18" charset="0"/>
              </a:rPr>
              <a:t>Convalescent Stage 3-6 weeks</a:t>
            </a:r>
            <a:r>
              <a:rPr lang="en-CA" dirty="0" smtClean="0">
                <a:latin typeface="Times New Roman" pitchFamily="18" charset="0"/>
                <a:cs typeface="Times New Roman" pitchFamily="18" charset="0"/>
              </a:rPr>
              <a:t> </a:t>
            </a:r>
          </a:p>
          <a:p>
            <a:r>
              <a:rPr lang="en-CA" dirty="0" err="1" smtClean="0">
                <a:latin typeface="Times New Roman" pitchFamily="18" charset="0"/>
                <a:cs typeface="Times New Roman" pitchFamily="18" charset="0"/>
              </a:rPr>
              <a:t>Leukocytosis</a:t>
            </a:r>
            <a:r>
              <a:rPr lang="en-CA" dirty="0" smtClean="0">
                <a:latin typeface="Times New Roman" pitchFamily="18" charset="0"/>
                <a:cs typeface="Times New Roman" pitchFamily="18" charset="0"/>
              </a:rPr>
              <a:t> with lymphocyte predominance</a:t>
            </a:r>
            <a:endParaRPr lang="en-US" dirty="0" smtClean="0">
              <a:latin typeface="Times New Roman" pitchFamily="18" charset="0"/>
              <a:cs typeface="Times New Roman" pitchFamily="18" charset="0"/>
            </a:endParaRPr>
          </a:p>
          <a:p>
            <a:r>
              <a:rPr lang="en-CA" dirty="0" smtClean="0">
                <a:latin typeface="Times New Roman" pitchFamily="18" charset="0"/>
                <a:cs typeface="Times New Roman" pitchFamily="18" charset="0"/>
              </a:rPr>
              <a:t>nasopharyngeal (NP) swabs</a:t>
            </a:r>
          </a:p>
          <a:p>
            <a:r>
              <a:rPr lang="en-US" dirty="0" smtClean="0">
                <a:latin typeface="Times New Roman" pitchFamily="18" charset="0"/>
                <a:cs typeface="Times New Roman" pitchFamily="18" charset="0"/>
              </a:rPr>
              <a:t>Charcoal-horse blood T media</a:t>
            </a:r>
          </a:p>
          <a:p>
            <a:r>
              <a:rPr lang="en-US" dirty="0" smtClean="0">
                <a:latin typeface="Times New Roman" pitchFamily="18" charset="0"/>
                <a:cs typeface="Times New Roman" pitchFamily="18" charset="0"/>
              </a:rPr>
              <a:t>Regan-Lowe, Bordet-</a:t>
            </a:r>
            <a:r>
              <a:rPr lang="en-US" dirty="0" err="1" smtClean="0">
                <a:latin typeface="Times New Roman" pitchFamily="18" charset="0"/>
                <a:cs typeface="Times New Roman" pitchFamily="18" charset="0"/>
              </a:rPr>
              <a:t>Gengou</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Treatment and prevention</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5" name="Picture 7" descr="060913-whooping-cough_big"/>
          <p:cNvPicPr>
            <a:picLocks noChangeAspect="1" noChangeArrowheads="1"/>
          </p:cNvPicPr>
          <p:nvPr/>
        </p:nvPicPr>
        <p:blipFill>
          <a:blip r:embed="rId2" cstate="print"/>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5410200" y="4648200"/>
            <a:ext cx="2971800" cy="194113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534</Words>
  <Application>Microsoft Office PowerPoint</Application>
  <PresentationFormat>On-screen Show (4:3)</PresentationFormat>
  <Paragraphs>360</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Upper Respiratory Tract Infection URTI</vt:lpstr>
      <vt:lpstr>Objective </vt:lpstr>
      <vt:lpstr>Definition</vt:lpstr>
      <vt:lpstr>Pharyngitis</vt:lpstr>
      <vt:lpstr>Pharyngitis</vt:lpstr>
      <vt:lpstr>Slide 6</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janett</cp:lastModifiedBy>
  <cp:revision>21</cp:revision>
  <dcterms:created xsi:type="dcterms:W3CDTF">2010-03-07T18:55:53Z</dcterms:created>
  <dcterms:modified xsi:type="dcterms:W3CDTF">2013-02-12T04:48:46Z</dcterms:modified>
</cp:coreProperties>
</file>