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73" r:id="rId3"/>
    <p:sldId id="276" r:id="rId4"/>
    <p:sldId id="275" r:id="rId5"/>
    <p:sldId id="277" r:id="rId6"/>
    <p:sldId id="301" r:id="rId7"/>
    <p:sldId id="293" r:id="rId8"/>
    <p:sldId id="279" r:id="rId9"/>
    <p:sldId id="280" r:id="rId10"/>
    <p:sldId id="302" r:id="rId11"/>
    <p:sldId id="281" r:id="rId12"/>
    <p:sldId id="296" r:id="rId13"/>
    <p:sldId id="282" r:id="rId14"/>
    <p:sldId id="297" r:id="rId15"/>
    <p:sldId id="287" r:id="rId16"/>
    <p:sldId id="292" r:id="rId17"/>
    <p:sldId id="257" r:id="rId18"/>
    <p:sldId id="288" r:id="rId19"/>
    <p:sldId id="283" r:id="rId20"/>
    <p:sldId id="294" r:id="rId21"/>
    <p:sldId id="298" r:id="rId22"/>
    <p:sldId id="258" r:id="rId23"/>
    <p:sldId id="262" r:id="rId24"/>
    <p:sldId id="263" r:id="rId25"/>
    <p:sldId id="264" r:id="rId26"/>
    <p:sldId id="299" r:id="rId27"/>
    <p:sldId id="300" r:id="rId28"/>
    <p:sldId id="265" r:id="rId29"/>
    <p:sldId id="267" r:id="rId30"/>
    <p:sldId id="259" r:id="rId31"/>
    <p:sldId id="260" r:id="rId32"/>
    <p:sldId id="295" r:id="rId33"/>
    <p:sldId id="285" r:id="rId34"/>
    <p:sldId id="286" r:id="rId35"/>
    <p:sldId id="303" r:id="rId36"/>
    <p:sldId id="304" r:id="rId37"/>
    <p:sldId id="305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CC3300"/>
    <a:srgbClr val="F93D17"/>
    <a:srgbClr val="F71929"/>
    <a:srgbClr val="4343E7"/>
    <a:srgbClr val="EAFA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00" y="-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B5680E-7752-4D4E-90F0-43AF824C22C7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4383F-90EA-4852-909F-E885D910FF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07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>
                <a:latin typeface="Baskerville Old Face" pitchFamily="18" charset="0"/>
              </a:rPr>
              <a:t>Associated with M.E. in some literature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4383F-90EA-4852-909F-E885D910FFE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85195-743B-4D42-811F-F78F024ACA62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upload.wikimedia.org/wikipedia/commons/7/7f/Farm_animals_in_spring_8a07.JPG" TargetMode="Externa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0066FF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Pneumonia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Community acquired pneumonia </a:t>
            </a:r>
            <a:endParaRPr lang="en-US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CAP and bioterrorism agents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66FF"/>
          </a:solidFill>
        </p:spPr>
        <p:txBody>
          <a:bodyPr>
            <a:norm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Bacillus </a:t>
            </a:r>
            <a:r>
              <a:rPr lang="en-US" sz="2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anthracis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(anthrax)</a:t>
            </a:r>
          </a:p>
          <a:p>
            <a:r>
              <a:rPr lang="en-US" sz="2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Yersinia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pestis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(plague) </a:t>
            </a:r>
          </a:p>
          <a:p>
            <a:r>
              <a:rPr lang="en-US" sz="2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Francisella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tularensis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(tularemia)</a:t>
            </a:r>
          </a:p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burnetii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(Q fever)</a:t>
            </a:r>
          </a:p>
          <a:p>
            <a:endParaRPr lang="en-US" sz="20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Level three agents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188640"/>
            <a:ext cx="5400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zh-CN" sz="4000" b="1" dirty="0" smtClean="0">
                <a:latin typeface="Baskerville Old Face" pitchFamily="18" charset="0"/>
              </a:rPr>
              <a:t>Classification by anatomy</a:t>
            </a:r>
            <a:endParaRPr lang="en-US" sz="40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1340768"/>
            <a:ext cx="5400600" cy="1800199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buFont typeface="Monotype Sorts" pitchFamily="2" charset="2"/>
              <a:buNone/>
            </a:pPr>
            <a:r>
              <a:rPr lang="en-US" altLang="zh-CN" sz="2800" dirty="0" smtClean="0">
                <a:solidFill>
                  <a:schemeClr val="bg1"/>
                </a:solidFill>
                <a:latin typeface="Baskerville Old Face" pitchFamily="18" charset="0"/>
              </a:rPr>
              <a:t>1.  </a:t>
            </a:r>
            <a:r>
              <a:rPr lang="en-US" altLang="zh-CN" sz="2800" b="1" dirty="0" smtClean="0">
                <a:solidFill>
                  <a:schemeClr val="bg1"/>
                </a:solidFill>
                <a:latin typeface="Baskerville Old Face" pitchFamily="18" charset="0"/>
              </a:rPr>
              <a:t>Lobar:  entire lobe</a:t>
            </a:r>
            <a:endParaRPr lang="en-US" altLang="zh-CN" sz="2800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pPr algn="just">
              <a:buFont typeface="Monotype Sorts" pitchFamily="2" charset="2"/>
              <a:buNone/>
            </a:pPr>
            <a:r>
              <a:rPr lang="en-US" altLang="zh-CN" sz="2800" dirty="0" smtClean="0">
                <a:solidFill>
                  <a:schemeClr val="bg1"/>
                </a:solidFill>
                <a:latin typeface="Baskerville Old Face" pitchFamily="18" charset="0"/>
              </a:rPr>
              <a:t>2.  </a:t>
            </a:r>
            <a:r>
              <a:rPr lang="en-US" altLang="zh-CN" sz="2800" b="1" dirty="0" smtClean="0">
                <a:solidFill>
                  <a:schemeClr val="bg1"/>
                </a:solidFill>
                <a:latin typeface="Baskerville Old Face" pitchFamily="18" charset="0"/>
              </a:rPr>
              <a:t>Lobular: (bronchopneumonia).</a:t>
            </a:r>
          </a:p>
          <a:p>
            <a:pPr algn="just">
              <a:buFont typeface="Monotype Sorts" pitchFamily="2" charset="2"/>
              <a:buNone/>
            </a:pPr>
            <a:r>
              <a:rPr lang="en-US" altLang="zh-CN" sz="2800" dirty="0" smtClean="0">
                <a:solidFill>
                  <a:schemeClr val="bg1"/>
                </a:solidFill>
                <a:latin typeface="Baskerville Old Face" pitchFamily="18" charset="0"/>
              </a:rPr>
              <a:t>3.  </a:t>
            </a:r>
            <a:r>
              <a:rPr lang="en-US" altLang="zh-CN" sz="2800" b="1" dirty="0" smtClean="0">
                <a:solidFill>
                  <a:schemeClr val="bg1"/>
                </a:solidFill>
                <a:latin typeface="Baskerville Old Face" pitchFamily="18" charset="0"/>
              </a:rPr>
              <a:t>Interstitial</a:t>
            </a:r>
            <a:endParaRPr lang="zh-CN" altLang="en-US" sz="2800" b="1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endParaRPr lang="en-US" dirty="0"/>
          </a:p>
        </p:txBody>
      </p:sp>
      <p:pic>
        <p:nvPicPr>
          <p:cNvPr id="4" name="Picture 7" descr="pp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56992"/>
            <a:ext cx="3096344" cy="3312368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  <p:pic>
        <p:nvPicPr>
          <p:cNvPr id="5" name="Picture 6" descr="pneumonias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3356992"/>
            <a:ext cx="2808313" cy="328969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  <p:pic>
        <p:nvPicPr>
          <p:cNvPr id="6" name="Picture 5" descr="ipf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3356992"/>
            <a:ext cx="2952328" cy="329947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Dr.Fauzia\My Documents\My Pictures\pneumonia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0"/>
            <a:ext cx="8064896" cy="590465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sp>
        <p:nvSpPr>
          <p:cNvPr id="3" name="TextBox 2"/>
          <p:cNvSpPr txBox="1"/>
          <p:nvPr/>
        </p:nvSpPr>
        <p:spPr>
          <a:xfrm>
            <a:off x="3275856" y="6165304"/>
            <a:ext cx="2448272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Baskerville Old Face" pitchFamily="18" charset="0"/>
              </a:rPr>
              <a:t>Lobar pneumonia </a:t>
            </a:r>
            <a:endParaRPr lang="en-US" sz="2400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zh-CN" sz="3600" dirty="0" smtClean="0">
                <a:latin typeface="Baskerville Old Face" pitchFamily="18" charset="0"/>
              </a:rPr>
              <a:t>Classification by acquired environment</a:t>
            </a:r>
            <a:endParaRPr lang="en-US" sz="36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2764904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u"/>
            </a:pPr>
            <a:r>
              <a:rPr lang="en-US" altLang="zh-CN" sz="2000" dirty="0" smtClean="0">
                <a:latin typeface="Baskerville Old Face" pitchFamily="18" charset="0"/>
              </a:rPr>
              <a:t>Community acquired pneumonia</a:t>
            </a:r>
            <a:r>
              <a:rPr lang="zh-CN" altLang="en-US" sz="2000" dirty="0">
                <a:latin typeface="Baskerville Old Face" pitchFamily="18" charset="0"/>
              </a:rPr>
              <a:t> </a:t>
            </a:r>
            <a:r>
              <a:rPr lang="en-US" altLang="zh-CN" sz="2000" dirty="0" smtClean="0">
                <a:latin typeface="Baskerville Old Face" pitchFamily="18" charset="0"/>
              </a:rPr>
              <a:t>(CAP)</a:t>
            </a:r>
          </a:p>
          <a:p>
            <a:pPr>
              <a:buFont typeface="Wingdings" pitchFamily="2" charset="2"/>
              <a:buChar char="u"/>
            </a:pPr>
            <a:r>
              <a:rPr lang="en-US" altLang="zh-CN" sz="2000" dirty="0" smtClean="0">
                <a:latin typeface="Baskerville Old Face" pitchFamily="18" charset="0"/>
              </a:rPr>
              <a:t>Hospital acquired pneumonia</a:t>
            </a:r>
            <a:r>
              <a:rPr lang="zh-CN" altLang="en-US" sz="2000" dirty="0">
                <a:latin typeface="Baskerville Old Face" pitchFamily="18" charset="0"/>
              </a:rPr>
              <a:t> </a:t>
            </a:r>
            <a:r>
              <a:rPr lang="en-US" altLang="zh-CN" sz="2000" dirty="0" smtClean="0">
                <a:latin typeface="Baskerville Old Face" pitchFamily="18" charset="0"/>
              </a:rPr>
              <a:t>(HAP)</a:t>
            </a:r>
          </a:p>
          <a:p>
            <a:pPr>
              <a:buFont typeface="Wingdings" pitchFamily="2" charset="2"/>
              <a:buChar char="u"/>
            </a:pPr>
            <a:r>
              <a:rPr lang="en-US" altLang="zh-CN" sz="2000" dirty="0" smtClean="0">
                <a:latin typeface="Baskerville Old Face" pitchFamily="18" charset="0"/>
              </a:rPr>
              <a:t>Nursing home acquired pneumonia (NHAP)</a:t>
            </a:r>
          </a:p>
          <a:p>
            <a:pPr>
              <a:buFont typeface="Wingdings" pitchFamily="2" charset="2"/>
              <a:buChar char="u"/>
            </a:pPr>
            <a:r>
              <a:rPr lang="en-US" altLang="zh-CN" sz="2000" dirty="0" err="1" smtClean="0">
                <a:latin typeface="Baskerville Old Face" pitchFamily="18" charset="0"/>
              </a:rPr>
              <a:t>Immunocompromised</a:t>
            </a:r>
            <a:r>
              <a:rPr lang="en-US" altLang="zh-CN" sz="2000" dirty="0" smtClean="0">
                <a:latin typeface="Baskerville Old Face" pitchFamily="18" charset="0"/>
              </a:rPr>
              <a:t> host pneumonia (ICAP</a:t>
            </a:r>
            <a:r>
              <a:rPr lang="en-US" altLang="zh-CN" dirty="0" smtClean="0"/>
              <a:t>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74"/>
          <p:cNvGraphicFramePr>
            <a:graphicFrameLocks noGrp="1"/>
          </p:cNvGraphicFramePr>
          <p:nvPr/>
        </p:nvGraphicFramePr>
        <p:xfrm>
          <a:off x="899592" y="404664"/>
          <a:ext cx="7200800" cy="5931242"/>
        </p:xfrm>
        <a:graphic>
          <a:graphicData uri="http://schemas.openxmlformats.org/drawingml/2006/table">
            <a:tbl>
              <a:tblPr/>
              <a:tblGrid>
                <a:gridCol w="2342726"/>
                <a:gridCol w="4858074"/>
              </a:tblGrid>
              <a:tr h="1944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Outpatient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Streptococcus pneumoniae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Mycoplasma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 /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Chlamydophila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H.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influenzae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Respiratory viruses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</a:tr>
              <a:tr h="2376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Inpatient, non-ICU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Streptococcus pneumoniae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charset="0"/>
                        </a:rPr>
                        <a:t>M</a:t>
                      </a: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ycoplasma</a:t>
                      </a: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 / </a:t>
                      </a: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Chlamydophila</a:t>
                      </a:r>
                      <a:endParaRPr kumimoji="0" lang="en-US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H. </a:t>
                      </a: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influenzae</a:t>
                      </a:r>
                      <a:endParaRPr kumimoji="0" lang="en-US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Legionella</a:t>
                      </a:r>
                      <a:endParaRPr kumimoji="0" lang="en-US" sz="2200" b="0" i="1" u="sng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Respiratory viruses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</a:tr>
              <a:tr h="16107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ICU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Streptococcus pneumoniae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Staph aureus</a:t>
                      </a: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, </a:t>
                      </a:r>
                      <a:r>
                        <a:rPr kumimoji="0" lang="en-US" sz="2200" b="0" i="1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Legionella</a:t>
                      </a:r>
                      <a:endParaRPr kumimoji="0" lang="en-US" sz="2200" b="0" i="1" u="sng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Gram </a:t>
                      </a:r>
                      <a:r>
                        <a:rPr kumimoji="0" lang="en-US" sz="22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neg</a:t>
                      </a:r>
                      <a:r>
                        <a:rPr kumimoji="0" lang="en-US" sz="2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 bacilli(</a:t>
                      </a:r>
                      <a:r>
                        <a:rPr lang="en-US" sz="1800" b="0" i="0" kern="1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Enterobacteriaceae, and Pseudomonas aeruginosa</a:t>
                      </a:r>
                      <a:r>
                        <a:rPr lang="en-US" sz="1800" b="0" i="0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, </a:t>
                      </a: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H. </a:t>
                      </a: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influenzae</a:t>
                      </a:r>
                      <a:endParaRPr kumimoji="0" lang="en-US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08912" cy="8367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US" altLang="zh-CN" dirty="0" smtClean="0">
                <a:latin typeface="Baskerville Old Face" pitchFamily="18" charset="0"/>
              </a:rPr>
              <a:t/>
            </a:r>
            <a:br>
              <a:rPr lang="en-US" altLang="zh-CN" dirty="0" smtClean="0">
                <a:latin typeface="Baskerville Old Face" pitchFamily="18" charset="0"/>
              </a:rPr>
            </a:br>
            <a:r>
              <a:rPr lang="en-US" altLang="zh-CN" dirty="0" smtClean="0">
                <a:latin typeface="Baskerville Old Face" pitchFamily="18" charset="0"/>
              </a:rPr>
              <a:t>CAP-</a:t>
            </a:r>
            <a:r>
              <a:rPr lang="en-US" dirty="0" smtClean="0"/>
              <a:t> </a:t>
            </a:r>
            <a:r>
              <a:rPr lang="en-US" sz="3100" dirty="0" smtClean="0">
                <a:latin typeface="Baskerville Old Face" pitchFamily="18" charset="0"/>
              </a:rPr>
              <a:t>Cough/fever/sputum production + infiltrate </a:t>
            </a:r>
            <a:r>
              <a:rPr lang="en-US" altLang="zh-CN" dirty="0" smtClean="0">
                <a:latin typeface="Baskerville Old Face" pitchFamily="18" charset="0"/>
              </a:rPr>
              <a:t/>
            </a:r>
            <a:br>
              <a:rPr lang="en-US" altLang="zh-CN" dirty="0" smtClean="0">
                <a:latin typeface="Baskerville Old Face" pitchFamily="18" charset="0"/>
              </a:rPr>
            </a:b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altLang="zh-CN" b="1" u="sng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CAP</a:t>
            </a:r>
            <a:r>
              <a:rPr lang="en-US" altLang="zh-CN" dirty="0" smtClean="0">
                <a:latin typeface="Baskerville Old Face" pitchFamily="18" charset="0"/>
              </a:rPr>
              <a:t> :  </a:t>
            </a:r>
            <a:r>
              <a:rPr lang="en-US" altLang="zh-CN" dirty="0" smtClean="0">
                <a:solidFill>
                  <a:schemeClr val="tx2">
                    <a:lumMod val="75000"/>
                  </a:schemeClr>
                </a:solidFill>
                <a:latin typeface="Baskerville Old Face" pitchFamily="18" charset="0"/>
              </a:rPr>
              <a:t>pneumonia acquired outside of hospitals or extended-care facilities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Baskerville Old Face" pitchFamily="18" charset="0"/>
              </a:rPr>
              <a:t>for &gt; 14 days before onset of symptoms.</a:t>
            </a:r>
            <a:endParaRPr lang="en-US" dirty="0">
              <a:solidFill>
                <a:schemeClr val="tx2">
                  <a:lumMod val="75000"/>
                </a:schemeClr>
              </a:solidFill>
              <a:latin typeface="Baskerville Old Face" pitchFamily="18" charset="0"/>
            </a:endParaRPr>
          </a:p>
          <a:p>
            <a:pPr lvl="1"/>
            <a:r>
              <a:rPr lang="en-US" altLang="zh-CN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Streptococcus </a:t>
            </a:r>
            <a:r>
              <a:rPr lang="en-US" altLang="zh-CN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pneumoniae</a:t>
            </a:r>
            <a:r>
              <a:rPr lang="en-US" altLang="zh-CN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 </a:t>
            </a:r>
            <a:r>
              <a:rPr lang="en-US" altLang="zh-CN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(most common)</a:t>
            </a:r>
            <a:endParaRPr lang="en-US" altLang="zh-CN" dirty="0">
              <a:solidFill>
                <a:schemeClr val="accent5">
                  <a:lumMod val="20000"/>
                  <a:lumOff val="80000"/>
                </a:schemeClr>
              </a:solidFill>
              <a:latin typeface="Baskerville Old Face" pitchFamily="18" charset="0"/>
            </a:endParaRPr>
          </a:p>
          <a:p>
            <a:pPr lvl="1"/>
            <a:r>
              <a:rPr lang="en-US" altLang="zh-CN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Haemophilus</a:t>
            </a:r>
            <a:r>
              <a:rPr lang="en-US" altLang="zh-CN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 </a:t>
            </a:r>
            <a:r>
              <a:rPr lang="en-US" altLang="zh-CN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influenzae</a:t>
            </a:r>
            <a:endParaRPr lang="en-US" altLang="zh-CN" i="1" dirty="0" smtClean="0">
              <a:solidFill>
                <a:schemeClr val="accent5">
                  <a:lumMod val="20000"/>
                  <a:lumOff val="80000"/>
                </a:schemeClr>
              </a:solidFill>
              <a:latin typeface="Baskerville Old Face" pitchFamily="18" charset="0"/>
            </a:endParaRPr>
          </a:p>
          <a:p>
            <a:pPr lvl="1"/>
            <a:r>
              <a:rPr lang="en-US" altLang="zh-CN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mycoplasma</a:t>
            </a:r>
            <a:r>
              <a:rPr lang="en-US" altLang="zh-CN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 </a:t>
            </a:r>
            <a:r>
              <a:rPr lang="en-US" altLang="zh-CN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pneumoniae</a:t>
            </a:r>
            <a:endParaRPr lang="en-US" altLang="zh-CN" i="1" dirty="0" smtClean="0">
              <a:solidFill>
                <a:schemeClr val="accent5">
                  <a:lumMod val="20000"/>
                  <a:lumOff val="80000"/>
                </a:schemeClr>
              </a:solidFill>
              <a:latin typeface="Baskerville Old Face" pitchFamily="18" charset="0"/>
            </a:endParaRPr>
          </a:p>
          <a:p>
            <a:pPr lvl="1"/>
            <a:r>
              <a:rPr lang="en-US" altLang="zh-CN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Chlamydia </a:t>
            </a:r>
            <a:r>
              <a:rPr lang="en-US" altLang="zh-CN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pneumoniae</a:t>
            </a:r>
            <a:endParaRPr lang="en-US" altLang="zh-CN" i="1" dirty="0" smtClean="0">
              <a:solidFill>
                <a:schemeClr val="accent5">
                  <a:lumMod val="20000"/>
                  <a:lumOff val="80000"/>
                </a:schemeClr>
              </a:solidFill>
              <a:latin typeface="Baskerville Old Face" pitchFamily="18" charset="0"/>
            </a:endParaRPr>
          </a:p>
          <a:p>
            <a:pPr lvl="1"/>
            <a:r>
              <a:rPr lang="en-US" altLang="zh-CN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Moraxella </a:t>
            </a:r>
            <a:r>
              <a:rPr lang="en-US" altLang="zh-CN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catarrhalis</a:t>
            </a:r>
            <a:endParaRPr lang="en-US" altLang="zh-CN" i="1" dirty="0" smtClean="0">
              <a:solidFill>
                <a:schemeClr val="accent5">
                  <a:lumMod val="20000"/>
                  <a:lumOff val="80000"/>
                </a:schemeClr>
              </a:solidFill>
              <a:latin typeface="Baskerville Old Face" pitchFamily="18" charset="0"/>
            </a:endParaRPr>
          </a:p>
          <a:p>
            <a:r>
              <a:rPr lang="en-US" altLang="zh-CN" sz="2800" dirty="0" smtClean="0">
                <a:solidFill>
                  <a:srgbClr val="92D050"/>
                </a:solidFill>
                <a:latin typeface="Baskerville Old Face" pitchFamily="18" charset="0"/>
              </a:rPr>
              <a:t>Drug resistance streptococcus </a:t>
            </a:r>
            <a:r>
              <a:rPr lang="en-US" altLang="zh-CN" sz="2800" dirty="0" err="1" smtClean="0">
                <a:solidFill>
                  <a:srgbClr val="92D050"/>
                </a:solidFill>
                <a:latin typeface="Baskerville Old Face" pitchFamily="18" charset="0"/>
              </a:rPr>
              <a:t>pneumoniae</a:t>
            </a:r>
            <a:r>
              <a:rPr lang="en-US" altLang="zh-CN" sz="2800" dirty="0" smtClean="0">
                <a:solidFill>
                  <a:srgbClr val="92D050"/>
                </a:solidFill>
                <a:latin typeface="Baskerville Old Face" pitchFamily="18" charset="0"/>
              </a:rPr>
              <a:t>(DRSP) is a major concern</a:t>
            </a:r>
            <a:r>
              <a:rPr lang="en-US" altLang="zh-CN" dirty="0" smtClean="0">
                <a:solidFill>
                  <a:srgbClr val="92D050"/>
                </a:solidFill>
                <a:latin typeface="Baskerville Old Face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260648"/>
            <a:ext cx="4680520" cy="1143000"/>
          </a:xfrm>
        </p:spPr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Classifications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39552" y="1412776"/>
            <a:ext cx="1368152" cy="6397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Typical</a:t>
            </a:r>
            <a:r>
              <a:rPr lang="en-US" dirty="0" smtClean="0">
                <a:solidFill>
                  <a:srgbClr val="FF0000"/>
                </a:solidFill>
                <a:latin typeface="Baskerville Old Face" pitchFamily="18" charset="0"/>
              </a:rPr>
              <a:t> </a:t>
            </a:r>
            <a:endParaRPr lang="en-US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3898776" cy="3774405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askerville Old Face" pitchFamily="18" charset="0"/>
              </a:rPr>
              <a:t>Typical pneumonia usually is caused by </a:t>
            </a:r>
            <a:r>
              <a:rPr lang="en-US" u="sng" dirty="0" smtClean="0">
                <a:solidFill>
                  <a:schemeClr val="accent4">
                    <a:lumMod val="50000"/>
                  </a:schemeClr>
                </a:solidFill>
                <a:latin typeface="Baskerville Old Face" pitchFamily="18" charset="0"/>
              </a:rPr>
              <a:t>bacteria </a:t>
            </a:r>
            <a:r>
              <a:rPr lang="en-US" dirty="0" smtClean="0">
                <a:latin typeface="Baskerville Old Face" pitchFamily="18" charset="0"/>
              </a:rPr>
              <a:t> </a:t>
            </a:r>
          </a:p>
          <a:p>
            <a:r>
              <a:rPr lang="en-US" i="1" dirty="0" err="1" smtClean="0">
                <a:latin typeface="Baskerville Old Face" pitchFamily="18" charset="0"/>
              </a:rPr>
              <a:t>Strept</a:t>
            </a:r>
            <a:r>
              <a:rPr lang="en-US" i="1" dirty="0" smtClean="0">
                <a:latin typeface="Baskerville Old Face" pitchFamily="18" charset="0"/>
              </a:rPr>
              <a:t>. </a:t>
            </a:r>
            <a:r>
              <a:rPr lang="en-US" i="1" dirty="0" err="1" smtClean="0">
                <a:latin typeface="Baskerville Old Face" pitchFamily="18" charset="0"/>
              </a:rPr>
              <a:t>Pneumoniae</a:t>
            </a:r>
            <a:endParaRPr lang="en-US" i="1" dirty="0" smtClean="0">
              <a:latin typeface="Baskerville Old Face" pitchFamily="18" charset="0"/>
            </a:endParaRPr>
          </a:p>
          <a:p>
            <a:pPr lvl="1"/>
            <a:r>
              <a:rPr lang="en-US" i="1" dirty="0" smtClean="0">
                <a:latin typeface="Baskerville Old Face" pitchFamily="18" charset="0"/>
              </a:rPr>
              <a:t>(lobar pneumonia)</a:t>
            </a:r>
          </a:p>
          <a:p>
            <a:r>
              <a:rPr lang="en-US" i="1" dirty="0" smtClean="0">
                <a:latin typeface="Baskerville Old Face" pitchFamily="18" charset="0"/>
              </a:rPr>
              <a:t>S. aureus</a:t>
            </a:r>
          </a:p>
          <a:p>
            <a:r>
              <a:rPr lang="en-US" i="1" dirty="0" err="1" smtClean="0">
                <a:latin typeface="Baskerville Old Face" pitchFamily="18" charset="0"/>
              </a:rPr>
              <a:t>Haemophilus</a:t>
            </a:r>
            <a:r>
              <a:rPr lang="en-US" i="1" dirty="0" smtClean="0">
                <a:latin typeface="Baskerville Old Face" pitchFamily="18" charset="0"/>
              </a:rPr>
              <a:t> </a:t>
            </a:r>
            <a:r>
              <a:rPr lang="en-US" i="1" dirty="0" err="1" smtClean="0">
                <a:latin typeface="Baskerville Old Face" pitchFamily="18" charset="0"/>
              </a:rPr>
              <a:t>influenzae</a:t>
            </a:r>
            <a:endParaRPr lang="en-US" i="1" dirty="0" smtClean="0">
              <a:latin typeface="Baskerville Old Face" pitchFamily="18" charset="0"/>
            </a:endParaRPr>
          </a:p>
          <a:p>
            <a:r>
              <a:rPr lang="en-US" dirty="0" smtClean="0">
                <a:latin typeface="Baskerville Old Face" pitchFamily="18" charset="0"/>
              </a:rPr>
              <a:t>Gram-negative organisms</a:t>
            </a:r>
          </a:p>
          <a:p>
            <a:r>
              <a:rPr lang="en-US" i="1" dirty="0" smtClean="0">
                <a:latin typeface="Baskerville Old Face" pitchFamily="18" charset="0"/>
              </a:rPr>
              <a:t>Moraxella </a:t>
            </a:r>
            <a:r>
              <a:rPr lang="en-US" i="1" dirty="0" err="1" smtClean="0">
                <a:latin typeface="Baskerville Old Face" pitchFamily="18" charset="0"/>
              </a:rPr>
              <a:t>catarrhalis</a:t>
            </a:r>
            <a:r>
              <a:rPr lang="en-US" i="1" dirty="0" smtClean="0">
                <a:latin typeface="Baskerville Old Face" pitchFamily="18" charset="0"/>
              </a:rPr>
              <a:t>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076057" y="1412776"/>
            <a:ext cx="1440160" cy="6397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Atypical </a:t>
            </a:r>
            <a:endParaRPr lang="en-US" sz="2800" dirty="0">
              <a:solidFill>
                <a:schemeClr val="tx2"/>
              </a:solidFill>
              <a:latin typeface="Baskerville Old Face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932041" y="2204864"/>
            <a:ext cx="3600400" cy="3744416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Atypical’: </a:t>
            </a:r>
            <a:r>
              <a:rPr lang="en-US" u="sng" dirty="0">
                <a:solidFill>
                  <a:srgbClr val="EAFA50"/>
                </a:solidFill>
                <a:latin typeface="Baskerville Old Face" pitchFamily="18" charset="0"/>
              </a:rPr>
              <a:t>not detectable on gram stain</a:t>
            </a: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; won’t grow on standard media</a:t>
            </a:r>
            <a:endParaRPr lang="en-US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Mycoplasma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pneumoniae</a:t>
            </a:r>
          </a:p>
          <a:p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Chlamydophilla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pneumoniae</a:t>
            </a:r>
          </a:p>
          <a:p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Legionella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pneumophila</a:t>
            </a: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Influenza virus</a:t>
            </a:r>
          </a:p>
          <a:p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Adenovirus</a:t>
            </a:r>
          </a:p>
          <a:p>
            <a:r>
              <a:rPr lang="en-US" dirty="0" smtClean="0">
                <a:latin typeface="Baskerville Old Face" pitchFamily="18" charset="0"/>
              </a:rPr>
              <a:t>TB </a:t>
            </a:r>
          </a:p>
          <a:p>
            <a:r>
              <a:rPr lang="en-US" dirty="0" smtClean="0">
                <a:latin typeface="Baskerville Old Face" pitchFamily="18" charset="0"/>
              </a:rPr>
              <a:t>Fungi </a:t>
            </a:r>
            <a:endParaRPr lang="en-US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5832648" cy="10081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>
                <a:latin typeface="Baskerville Old Face" pitchFamily="18" charset="0"/>
              </a:rPr>
              <a:t>Community acquired pneumonia </a:t>
            </a:r>
            <a:endParaRPr lang="en-US" sz="32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340768"/>
            <a:ext cx="5904656" cy="5184576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40000" lnSpcReduction="20000"/>
          </a:bodyPr>
          <a:lstStyle/>
          <a:p>
            <a:r>
              <a:rPr lang="en-US" sz="6000" i="1" dirty="0" smtClean="0">
                <a:latin typeface="Baskerville Old Face" pitchFamily="18" charset="0"/>
              </a:rPr>
              <a:t>Strep pneumonia</a:t>
            </a:r>
            <a:r>
              <a:rPr lang="en-US" sz="6000" dirty="0" smtClean="0">
                <a:latin typeface="Baskerville Old Face" pitchFamily="18" charset="0"/>
              </a:rPr>
              <a:t>		            48%</a:t>
            </a:r>
            <a:br>
              <a:rPr lang="en-US" sz="6000" dirty="0" smtClean="0">
                <a:latin typeface="Baskerville Old Face" pitchFamily="18" charset="0"/>
              </a:rPr>
            </a:br>
            <a:endParaRPr lang="en-US" sz="6000" dirty="0" smtClean="0">
              <a:latin typeface="Baskerville Old Face" pitchFamily="18" charset="0"/>
            </a:endParaRPr>
          </a:p>
          <a:p>
            <a:r>
              <a:rPr lang="en-US" sz="6000" dirty="0" smtClean="0">
                <a:latin typeface="Baskerville Old Face" pitchFamily="18" charset="0"/>
              </a:rPr>
              <a:t>Viral				23%</a:t>
            </a:r>
            <a:br>
              <a:rPr lang="en-US" sz="6000" dirty="0" smtClean="0">
                <a:latin typeface="Baskerville Old Face" pitchFamily="18" charset="0"/>
              </a:rPr>
            </a:br>
            <a:endParaRPr lang="en-US" sz="6000" dirty="0" smtClean="0">
              <a:latin typeface="Baskerville Old Face" pitchFamily="18" charset="0"/>
            </a:endParaRPr>
          </a:p>
          <a:p>
            <a:r>
              <a:rPr lang="en-US" sz="6000" dirty="0" smtClean="0">
                <a:latin typeface="Baskerville Old Face" pitchFamily="18" charset="0"/>
              </a:rPr>
              <a:t>Atypical orgs(MP,LG,CP)          	22%</a:t>
            </a:r>
            <a:br>
              <a:rPr lang="en-US" sz="6000" dirty="0" smtClean="0">
                <a:latin typeface="Baskerville Old Face" pitchFamily="18" charset="0"/>
              </a:rPr>
            </a:br>
            <a:endParaRPr lang="en-US" sz="6000" dirty="0" smtClean="0">
              <a:latin typeface="Baskerville Old Face" pitchFamily="18" charset="0"/>
            </a:endParaRPr>
          </a:p>
          <a:p>
            <a:r>
              <a:rPr lang="en-US" sz="6000" i="1" dirty="0" err="1" smtClean="0">
                <a:latin typeface="Baskerville Old Face" pitchFamily="18" charset="0"/>
              </a:rPr>
              <a:t>Haemophilus</a:t>
            </a:r>
            <a:r>
              <a:rPr lang="en-US" sz="6000" i="1" dirty="0" smtClean="0">
                <a:latin typeface="Baskerville Old Face" pitchFamily="18" charset="0"/>
              </a:rPr>
              <a:t> influenza</a:t>
            </a:r>
            <a:r>
              <a:rPr lang="en-US" sz="6000" dirty="0" smtClean="0">
                <a:latin typeface="Baskerville Old Face" pitchFamily="18" charset="0"/>
              </a:rPr>
              <a:t>	            7%</a:t>
            </a:r>
            <a:br>
              <a:rPr lang="en-US" sz="6000" dirty="0" smtClean="0">
                <a:latin typeface="Baskerville Old Face" pitchFamily="18" charset="0"/>
              </a:rPr>
            </a:br>
            <a:endParaRPr lang="en-US" sz="6000" dirty="0" smtClean="0">
              <a:latin typeface="Baskerville Old Face" pitchFamily="18" charset="0"/>
            </a:endParaRPr>
          </a:p>
          <a:p>
            <a:r>
              <a:rPr lang="en-US" sz="6000" i="1" dirty="0" smtClean="0">
                <a:latin typeface="Baskerville Old Face" pitchFamily="18" charset="0"/>
              </a:rPr>
              <a:t>Moraxella </a:t>
            </a:r>
            <a:r>
              <a:rPr lang="en-US" sz="6000" i="1" dirty="0" err="1" smtClean="0">
                <a:latin typeface="Baskerville Old Face" pitchFamily="18" charset="0"/>
              </a:rPr>
              <a:t>catharralis</a:t>
            </a:r>
            <a:r>
              <a:rPr lang="en-US" sz="6000" dirty="0" smtClean="0">
                <a:latin typeface="Baskerville Old Face" pitchFamily="18" charset="0"/>
              </a:rPr>
              <a:t>		2%</a:t>
            </a:r>
            <a:br>
              <a:rPr lang="en-US" sz="6000" dirty="0" smtClean="0">
                <a:latin typeface="Baskerville Old Face" pitchFamily="18" charset="0"/>
              </a:rPr>
            </a:br>
            <a:endParaRPr lang="en-US" sz="6000" dirty="0" smtClean="0">
              <a:latin typeface="Baskerville Old Face" pitchFamily="18" charset="0"/>
            </a:endParaRPr>
          </a:p>
          <a:p>
            <a:r>
              <a:rPr lang="en-US" sz="6000" i="1" dirty="0" smtClean="0">
                <a:latin typeface="Baskerville Old Face" pitchFamily="18" charset="0"/>
              </a:rPr>
              <a:t>Staph aureus</a:t>
            </a:r>
            <a:r>
              <a:rPr lang="en-US" sz="6000" dirty="0" smtClean="0">
                <a:latin typeface="Baskerville Old Face" pitchFamily="18" charset="0"/>
              </a:rPr>
              <a:t>			1.5%</a:t>
            </a:r>
            <a:br>
              <a:rPr lang="en-US" sz="6000" dirty="0" smtClean="0">
                <a:latin typeface="Baskerville Old Face" pitchFamily="18" charset="0"/>
              </a:rPr>
            </a:br>
            <a:endParaRPr lang="en-US" sz="6000" dirty="0" smtClean="0">
              <a:latin typeface="Baskerville Old Face" pitchFamily="18" charset="0"/>
            </a:endParaRPr>
          </a:p>
          <a:p>
            <a:r>
              <a:rPr lang="en-US" sz="6000" dirty="0" smtClean="0">
                <a:latin typeface="Baskerville Old Face" pitchFamily="18" charset="0"/>
              </a:rPr>
              <a:t>Gram –</a:t>
            </a:r>
            <a:r>
              <a:rPr lang="en-US" sz="6000" dirty="0" err="1" smtClean="0">
                <a:latin typeface="Baskerville Old Face" pitchFamily="18" charset="0"/>
              </a:rPr>
              <a:t>ive</a:t>
            </a:r>
            <a:r>
              <a:rPr lang="en-US" sz="6000" dirty="0" smtClean="0">
                <a:latin typeface="Baskerville Old Face" pitchFamily="18" charset="0"/>
              </a:rPr>
              <a:t> orgs		           1.4%</a:t>
            </a:r>
            <a:br>
              <a:rPr lang="en-US" sz="6000" dirty="0" smtClean="0">
                <a:latin typeface="Baskerville Old Face" pitchFamily="18" charset="0"/>
              </a:rPr>
            </a:br>
            <a:endParaRPr lang="en-US" sz="6000" dirty="0" smtClean="0">
              <a:latin typeface="Baskerville Old Face" pitchFamily="18" charset="0"/>
            </a:endParaRPr>
          </a:p>
          <a:p>
            <a:r>
              <a:rPr lang="en-US" sz="6000" dirty="0" smtClean="0">
                <a:latin typeface="Baskerville Old Face" pitchFamily="18" charset="0"/>
              </a:rPr>
              <a:t>Anaerobes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08912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zh-CN" dirty="0" smtClean="0">
                <a:latin typeface="Baskerville Old Face" pitchFamily="18" charset="0"/>
              </a:rPr>
              <a:t>Clinical manifestation</a:t>
            </a:r>
            <a:br>
              <a:rPr lang="en-US" altLang="zh-CN" dirty="0" smtClean="0">
                <a:latin typeface="Baskerville Old Face" pitchFamily="18" charset="0"/>
              </a:rPr>
            </a:br>
            <a:r>
              <a:rPr lang="en-US" altLang="zh-CN" sz="4000" dirty="0" smtClean="0">
                <a:latin typeface="Baskerville Old Face" pitchFamily="18" charset="0"/>
              </a:rPr>
              <a:t>lobar pneumonia 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968552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altLang="zh-CN" dirty="0" smtClean="0">
                <a:latin typeface="Baskerville Old Face" pitchFamily="18" charset="0"/>
              </a:rPr>
              <a:t>The onset is acute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u="sng" dirty="0" smtClean="0">
                <a:solidFill>
                  <a:schemeClr val="bg1"/>
                </a:solidFill>
                <a:latin typeface="Baskerville Old Face" pitchFamily="18" charset="0"/>
              </a:rPr>
              <a:t>Prior viral upper respiratory infection</a:t>
            </a:r>
            <a:endParaRPr lang="en-US" altLang="zh-CN" u="sng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r>
              <a:rPr lang="en-US" altLang="zh-CN" dirty="0" smtClean="0">
                <a:solidFill>
                  <a:srgbClr val="FFFF00"/>
                </a:solidFill>
                <a:latin typeface="Baskerville Old Face" pitchFamily="18" charset="0"/>
              </a:rPr>
              <a:t>Respiratory symptoms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Baskerville Old Face" pitchFamily="18" charset="0"/>
              </a:rPr>
              <a:t>Fever</a:t>
            </a:r>
            <a:endParaRPr lang="en-US" dirty="0">
              <a:solidFill>
                <a:srgbClr val="FFFF00"/>
              </a:solidFill>
              <a:latin typeface="Baskerville Old Face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Baskerville Old Face" pitchFamily="18" charset="0"/>
              </a:rPr>
              <a:t>shaking chills</a:t>
            </a:r>
            <a:endParaRPr lang="en-US" dirty="0">
              <a:solidFill>
                <a:srgbClr val="FFFF00"/>
              </a:solidFill>
              <a:latin typeface="Baskerville Old Face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Baskerville Old Face" pitchFamily="18" charset="0"/>
              </a:rPr>
              <a:t>cough with sputum production (rusty-sputum)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Baskerville Old Face" pitchFamily="18" charset="0"/>
              </a:rPr>
              <a:t>Chest pain- or pleurisy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Baskerville Old Face" pitchFamily="18" charset="0"/>
              </a:rPr>
              <a:t>Shortness of breath </a:t>
            </a:r>
            <a:endParaRPr lang="en-US" altLang="zh-CN" dirty="0" smtClean="0">
              <a:solidFill>
                <a:srgbClr val="FFFF00"/>
              </a:solidFill>
              <a:latin typeface="Baskerville Old Face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4248472" cy="3456384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altLang="zh-CN" sz="8600" dirty="0" smtClean="0">
                <a:solidFill>
                  <a:schemeClr val="tx2"/>
                </a:solidFill>
                <a:latin typeface="Baskerville Old Face" pitchFamily="18" charset="0"/>
              </a:rPr>
              <a:t>Diagnosis </a:t>
            </a:r>
          </a:p>
          <a:p>
            <a:r>
              <a:rPr lang="en-US" sz="7400" dirty="0" smtClean="0">
                <a:latin typeface="Baskerville Old Face" pitchFamily="18" charset="0"/>
              </a:rPr>
              <a:t>Clinical</a:t>
            </a:r>
          </a:p>
          <a:p>
            <a:pPr lvl="1"/>
            <a:r>
              <a:rPr lang="en-US" sz="4900" dirty="0" smtClean="0">
                <a:latin typeface="Baskerville Old Face" pitchFamily="18" charset="0"/>
              </a:rPr>
              <a:t> </a:t>
            </a:r>
            <a:r>
              <a:rPr lang="en-US" altLang="zh-CN" sz="5500" dirty="0" smtClean="0">
                <a:latin typeface="Baskerville Old Face" pitchFamily="18" charset="0"/>
              </a:rPr>
              <a:t>History &amp; physical</a:t>
            </a:r>
            <a:endParaRPr lang="en-US" altLang="zh-CN" sz="4900" dirty="0" smtClean="0">
              <a:latin typeface="Baskerville Old Face" pitchFamily="18" charset="0"/>
            </a:endParaRPr>
          </a:p>
          <a:p>
            <a:r>
              <a:rPr lang="en-US" altLang="zh-CN" sz="8600" dirty="0" smtClean="0">
                <a:latin typeface="Baskerville Old Face" pitchFamily="18" charset="0"/>
              </a:rPr>
              <a:t>X-ray examination</a:t>
            </a:r>
          </a:p>
          <a:p>
            <a:r>
              <a:rPr lang="en-US" sz="8600" dirty="0" smtClean="0">
                <a:latin typeface="Baskerville Old Face" pitchFamily="18" charset="0"/>
              </a:rPr>
              <a:t>Laboratory</a:t>
            </a:r>
          </a:p>
          <a:p>
            <a:pPr lvl="1"/>
            <a:r>
              <a:rPr lang="en-US" sz="5500" dirty="0" smtClean="0">
                <a:latin typeface="Baskerville Old Face" pitchFamily="18" charset="0"/>
              </a:rPr>
              <a:t>CBC- leukocytosis</a:t>
            </a:r>
          </a:p>
          <a:p>
            <a:pPr lvl="1"/>
            <a:r>
              <a:rPr lang="en-US" sz="5500" dirty="0" smtClean="0">
                <a:latin typeface="Baskerville Old Face" pitchFamily="18" charset="0"/>
              </a:rPr>
              <a:t>Sputum Gram stain-</a:t>
            </a:r>
            <a:r>
              <a:rPr lang="en-US" sz="5500" dirty="0" smtClean="0"/>
              <a:t> 15%</a:t>
            </a:r>
            <a:endParaRPr lang="en-US" sz="5500" dirty="0" smtClean="0">
              <a:latin typeface="Baskerville Old Face" pitchFamily="18" charset="0"/>
            </a:endParaRPr>
          </a:p>
          <a:p>
            <a:pPr lvl="1"/>
            <a:r>
              <a:rPr lang="en-US" sz="5500" dirty="0" smtClean="0">
                <a:latin typeface="Baskerville Old Face" pitchFamily="18" charset="0"/>
              </a:rPr>
              <a:t> </a:t>
            </a:r>
            <a:r>
              <a:rPr lang="en-US" altLang="zh-CN" sz="5500" dirty="0" smtClean="0">
                <a:latin typeface="Baskerville Old Face" pitchFamily="18" charset="0"/>
              </a:rPr>
              <a:t>Blood culture-</a:t>
            </a:r>
            <a:r>
              <a:rPr lang="en-US" sz="5500" dirty="0" smtClean="0"/>
              <a:t> </a:t>
            </a:r>
            <a:r>
              <a:rPr lang="en-US" sz="5500" dirty="0" smtClean="0">
                <a:latin typeface="Baskerville Old Face" pitchFamily="18" charset="0"/>
              </a:rPr>
              <a:t>5-14%</a:t>
            </a:r>
            <a:r>
              <a:rPr lang="en-US" altLang="zh-CN" sz="5500" dirty="0" smtClean="0">
                <a:latin typeface="Baskerville Old Face" pitchFamily="18" charset="0"/>
              </a:rPr>
              <a:t> </a:t>
            </a:r>
          </a:p>
          <a:p>
            <a:pPr lvl="1"/>
            <a:r>
              <a:rPr lang="en-US" altLang="zh-CN" sz="5500" dirty="0" smtClean="0">
                <a:latin typeface="Baskerville Old Face" pitchFamily="18" charset="0"/>
              </a:rPr>
              <a:t>Pleural effusion culture</a:t>
            </a:r>
          </a:p>
          <a:p>
            <a:pPr lvl="1"/>
            <a:endParaRPr lang="en-US" altLang="zh-CN" dirty="0" smtClean="0">
              <a:latin typeface="Baskerville Old Face" pitchFamily="18" charset="0"/>
            </a:endParaRPr>
          </a:p>
          <a:p>
            <a:pPr lvl="1"/>
            <a:endParaRPr lang="en-US" altLang="zh-CN" dirty="0" smtClean="0">
              <a:latin typeface="Baskerville Old Face" pitchFamily="18" charset="0"/>
            </a:endParaRP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endParaRPr lang="en-US" altLang="zh-CN" dirty="0" smtClean="0"/>
          </a:p>
          <a:p>
            <a:endParaRPr lang="en-US" dirty="0"/>
          </a:p>
        </p:txBody>
      </p:sp>
      <p:pic>
        <p:nvPicPr>
          <p:cNvPr id="5122" name="Picture 2" descr="C:\Documents and Settings\Dr.Fauzia\My Documents\My Pictures\pne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88640"/>
            <a:ext cx="4176464" cy="352839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pic>
        <p:nvPicPr>
          <p:cNvPr id="7" name="Picture 2" descr="C:\Documents and Settings\Dr.Fauzia\My Documents\My Pictures\Spalph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789040"/>
            <a:ext cx="4248472" cy="27863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8" name="Picture 3" descr="C:\Documents and Settings\Dr.Fauzia\My Documents\My Pictures\s-pneumonia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717032"/>
            <a:ext cx="4305672" cy="299695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220072" y="3717032"/>
            <a:ext cx="3024336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Baskerville Old Face" pitchFamily="18" charset="0"/>
              </a:rPr>
              <a:t>Pneumococcal pneumonia </a:t>
            </a:r>
            <a:endParaRPr lang="en-US" sz="2000" b="1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188640"/>
            <a:ext cx="3456384" cy="882352"/>
          </a:xfrm>
        </p:spPr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Definition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075240" cy="5400600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Pneumonia is acute infection leads to inflammation of the parenchyma of the lung </a:t>
            </a:r>
            <a:r>
              <a:rPr lang="en-US" sz="2800" dirty="0" smtClean="0"/>
              <a:t>(</a:t>
            </a:r>
            <a:r>
              <a:rPr lang="en-US" sz="2800" dirty="0" smtClean="0">
                <a:latin typeface="Baskerville Old Face" pitchFamily="18" charset="0"/>
              </a:rPr>
              <a:t>the alveoli</a:t>
            </a:r>
            <a:r>
              <a:rPr lang="en-US" sz="2800" dirty="0" smtClean="0">
                <a:solidFill>
                  <a:schemeClr val="bg1"/>
                </a:solidFill>
                <a:latin typeface="Baskerville Old Face" pitchFamily="18" charset="0"/>
              </a:rPr>
              <a:t>)</a:t>
            </a:r>
            <a:r>
              <a:rPr lang="en-US" sz="2800" dirty="0" smtClean="0">
                <a:latin typeface="Baskerville Old Face" pitchFamily="18" charset="0"/>
              </a:rPr>
              <a:t> (consolidation and exudation</a:t>
            </a:r>
            <a:r>
              <a:rPr lang="en-US" sz="2800" dirty="0" smtClean="0"/>
              <a:t>) </a:t>
            </a:r>
            <a:endParaRPr lang="en-US" sz="2800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Baskerville Old Face" pitchFamily="18" charset="0"/>
              </a:rPr>
              <a:t>The </a:t>
            </a:r>
            <a:r>
              <a:rPr lang="en-US" sz="2800" dirty="0" err="1" smtClean="0">
                <a:solidFill>
                  <a:schemeClr val="bg1"/>
                </a:solidFill>
                <a:latin typeface="Baskerville Old Face" pitchFamily="18" charset="0"/>
              </a:rPr>
              <a:t>histologically</a:t>
            </a:r>
            <a:endParaRPr lang="en-US" sz="2800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Fibrinopurulent</a:t>
            </a:r>
            <a:r>
              <a:rPr lang="en-US" sz="2400" dirty="0" smtClean="0">
                <a:solidFill>
                  <a:schemeClr val="bg1"/>
                </a:solidFill>
                <a:latin typeface="Baskerville Old Face" pitchFamily="18" charset="0"/>
              </a:rPr>
              <a:t> alveolar exudate seen in acute bacterial pneumonias.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Baskerville Old Face" pitchFamily="18" charset="0"/>
              </a:rPr>
              <a:t>Mononuclear interstitial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infiltrates</a:t>
            </a:r>
            <a:r>
              <a:rPr lang="en-US" sz="2400" dirty="0" smtClean="0">
                <a:solidFill>
                  <a:schemeClr val="bg1"/>
                </a:solidFill>
                <a:latin typeface="Baskerville Old Face" pitchFamily="18" charset="0"/>
              </a:rPr>
              <a:t> in viral and other atypical pneumonias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Granulomas</a:t>
            </a:r>
            <a:r>
              <a:rPr lang="en-US" sz="2400" dirty="0" smtClean="0">
                <a:solidFill>
                  <a:schemeClr val="bg1"/>
                </a:solidFill>
                <a:latin typeface="Baskerville Old Face" pitchFamily="18" charset="0"/>
              </a:rPr>
              <a:t> and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cavitation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Baskerville Old Face" pitchFamily="18" charset="0"/>
              </a:rPr>
              <a:t>seen in chronic pneumonias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Baskerville Old Face" pitchFamily="18" charset="0"/>
              </a:rPr>
              <a:t>It may present as acute, </a:t>
            </a:r>
            <a:r>
              <a:rPr lang="en-US" sz="2800" dirty="0" err="1" smtClean="0">
                <a:solidFill>
                  <a:schemeClr val="bg1"/>
                </a:solidFill>
                <a:latin typeface="Baskerville Old Face" pitchFamily="18" charset="0"/>
              </a:rPr>
              <a:t>fulminant</a:t>
            </a:r>
            <a:r>
              <a:rPr lang="en-US" sz="2800" dirty="0" smtClean="0">
                <a:solidFill>
                  <a:schemeClr val="bg1"/>
                </a:solidFill>
                <a:latin typeface="Baskerville Old Face" pitchFamily="18" charset="0"/>
              </a:rPr>
              <a:t> clinical disease or  as chronic disease with a more protracted course</a:t>
            </a:r>
            <a:endParaRPr lang="en-US" sz="2800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Baskerville Old Face" pitchFamily="18" charset="0"/>
              </a:rPr>
              <a:t>Drug Resistant Strep </a:t>
            </a:r>
            <a:r>
              <a:rPr lang="en-US" sz="4000" dirty="0" err="1" smtClean="0">
                <a:latin typeface="Baskerville Old Face" pitchFamily="18" charset="0"/>
              </a:rPr>
              <a:t>Pneumoniae</a:t>
            </a:r>
            <a:endParaRPr lang="en-US" sz="4000" dirty="0">
              <a:latin typeface="Baskerville Old Face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55576" y="1268760"/>
            <a:ext cx="7560840" cy="5112568"/>
          </a:xfrm>
          <a:solidFill>
            <a:srgbClr val="0066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400" dirty="0" smtClean="0">
                <a:latin typeface="Baskerville Old Face" pitchFamily="18" charset="0"/>
              </a:rPr>
              <a:t>40% of U.S. </a:t>
            </a:r>
            <a:r>
              <a:rPr lang="en-US" sz="2400" i="1" dirty="0" smtClean="0">
                <a:latin typeface="Baskerville Old Face" pitchFamily="18" charset="0"/>
              </a:rPr>
              <a:t>Strep </a:t>
            </a:r>
            <a:r>
              <a:rPr lang="en-US" sz="2400" i="1" dirty="0" err="1" smtClean="0">
                <a:latin typeface="Baskerville Old Face" pitchFamily="18" charset="0"/>
              </a:rPr>
              <a:t>pneumo</a:t>
            </a:r>
            <a:r>
              <a:rPr lang="en-US" sz="2400" i="1" dirty="0" smtClean="0">
                <a:latin typeface="Baskerville Old Face" pitchFamily="18" charset="0"/>
              </a:rPr>
              <a:t> </a:t>
            </a:r>
            <a:r>
              <a:rPr lang="en-US" sz="2400" dirty="0" smtClean="0">
                <a:latin typeface="Baskerville Old Face" pitchFamily="18" charset="0"/>
              </a:rPr>
              <a:t>CAP has some antibiotic resistance: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Baskerville Old Face" pitchFamily="18" charset="0"/>
              </a:rPr>
              <a:t>PCN, </a:t>
            </a:r>
            <a:r>
              <a:rPr lang="en-US" sz="2400" dirty="0" err="1" smtClean="0">
                <a:latin typeface="Baskerville Old Face" pitchFamily="18" charset="0"/>
              </a:rPr>
              <a:t>cephalosporins</a:t>
            </a:r>
            <a:r>
              <a:rPr lang="en-US" sz="2400" dirty="0" smtClean="0">
                <a:latin typeface="Baskerville Old Face" pitchFamily="18" charset="0"/>
              </a:rPr>
              <a:t>, </a:t>
            </a:r>
            <a:r>
              <a:rPr lang="en-US" sz="2400" dirty="0" err="1" smtClean="0">
                <a:latin typeface="Baskerville Old Face" pitchFamily="18" charset="0"/>
              </a:rPr>
              <a:t>macrolides</a:t>
            </a:r>
            <a:r>
              <a:rPr lang="en-US" sz="2400" dirty="0" smtClean="0">
                <a:latin typeface="Baskerville Old Face" pitchFamily="18" charset="0"/>
              </a:rPr>
              <a:t>, </a:t>
            </a:r>
            <a:r>
              <a:rPr lang="en-US" sz="2400" dirty="0" err="1" smtClean="0">
                <a:latin typeface="Baskerville Old Face" pitchFamily="18" charset="0"/>
              </a:rPr>
              <a:t>tetracyclines</a:t>
            </a:r>
            <a:r>
              <a:rPr lang="en-US" sz="2400" dirty="0" smtClean="0">
                <a:latin typeface="Baskerville Old Face" pitchFamily="18" charset="0"/>
              </a:rPr>
              <a:t>, </a:t>
            </a:r>
            <a:r>
              <a:rPr lang="en-US" sz="2400" dirty="0" err="1" smtClean="0">
                <a:latin typeface="Baskerville Old Face" pitchFamily="18" charset="0"/>
              </a:rPr>
              <a:t>clindamycin</a:t>
            </a:r>
            <a:r>
              <a:rPr lang="en-US" sz="2400" dirty="0" smtClean="0">
                <a:latin typeface="Baskerville Old Face" pitchFamily="18" charset="0"/>
              </a:rPr>
              <a:t>, </a:t>
            </a:r>
            <a:r>
              <a:rPr lang="en-US" sz="2400" dirty="0" err="1" smtClean="0">
                <a:latin typeface="Baskerville Old Face" pitchFamily="18" charset="0"/>
              </a:rPr>
              <a:t>bactrim</a:t>
            </a:r>
            <a:r>
              <a:rPr lang="en-US" sz="2400" dirty="0" smtClean="0">
                <a:latin typeface="Baskerville Old Face" pitchFamily="18" charset="0"/>
              </a:rPr>
              <a:t>, </a:t>
            </a:r>
            <a:r>
              <a:rPr lang="en-US" sz="2400" dirty="0" err="1" smtClean="0">
                <a:latin typeface="Baskerville Old Face" pitchFamily="18" charset="0"/>
              </a:rPr>
              <a:t>quinolones</a:t>
            </a:r>
            <a:endParaRPr lang="en-US" sz="2400" dirty="0" smtClean="0">
              <a:latin typeface="Baskerville Old Face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Baskerville Old Face" pitchFamily="18" charset="0"/>
              </a:rPr>
              <a:t>All MDR strains are sensitive to </a:t>
            </a:r>
            <a:r>
              <a:rPr lang="en-US" sz="2400" dirty="0" err="1" smtClean="0">
                <a:latin typeface="Baskerville Old Face" pitchFamily="18" charset="0"/>
              </a:rPr>
              <a:t>vancomycin</a:t>
            </a:r>
            <a:r>
              <a:rPr lang="en-US" sz="2400" dirty="0" smtClean="0">
                <a:latin typeface="Baskerville Old Face" pitchFamily="18" charset="0"/>
              </a:rPr>
              <a:t> or </a:t>
            </a:r>
            <a:r>
              <a:rPr lang="en-US" sz="2400" dirty="0" err="1" smtClean="0">
                <a:latin typeface="Baskerville Old Face" pitchFamily="18" charset="0"/>
              </a:rPr>
              <a:t>linezolid</a:t>
            </a:r>
            <a:r>
              <a:rPr lang="en-US" sz="2400" dirty="0" smtClean="0">
                <a:latin typeface="Baskerville Old Face" pitchFamily="18" charset="0"/>
              </a:rPr>
              <a:t>; most are sensitive to respiratory </a:t>
            </a:r>
            <a:r>
              <a:rPr lang="en-US" sz="2400" dirty="0" err="1" smtClean="0">
                <a:latin typeface="Baskerville Old Face" pitchFamily="18" charset="0"/>
              </a:rPr>
              <a:t>quinolones</a:t>
            </a:r>
            <a:r>
              <a:rPr lang="en-US" sz="2400" dirty="0" smtClean="0">
                <a:latin typeface="Baskerville Old Face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Baskerville Old Face" pitchFamily="18" charset="0"/>
              </a:rPr>
              <a:t>β-</a:t>
            </a:r>
            <a:r>
              <a:rPr lang="en-US" sz="2400" dirty="0" err="1" smtClean="0">
                <a:latin typeface="Baskerville Old Face" pitchFamily="18" charset="0"/>
              </a:rPr>
              <a:t>lactam</a:t>
            </a:r>
            <a:r>
              <a:rPr lang="en-US" sz="2400" dirty="0" smtClean="0">
                <a:latin typeface="Baskerville Old Face" pitchFamily="18" charset="0"/>
              </a:rPr>
              <a:t> resistance - meningitis (CSF drug levels)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Baskerville Old Face" pitchFamily="18" charset="0"/>
              </a:rPr>
              <a:t>PCN is effective against pneumococcal Pneumonia at concentrations that would fail for meningitis or </a:t>
            </a:r>
            <a:r>
              <a:rPr lang="en-US" sz="2400" dirty="0" err="1" smtClean="0">
                <a:latin typeface="Baskerville Old Face" pitchFamily="18" charset="0"/>
              </a:rPr>
              <a:t>otitis</a:t>
            </a:r>
            <a:r>
              <a:rPr lang="en-US" sz="2400" dirty="0" smtClean="0">
                <a:latin typeface="Baskerville Old Face" pitchFamily="18" charset="0"/>
              </a:rPr>
              <a:t> media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Baskerville Old Face" pitchFamily="18" charset="0"/>
              </a:rPr>
              <a:t>For Pneumonia, pneumococcal resistance to β-</a:t>
            </a:r>
            <a:r>
              <a:rPr lang="en-US" sz="2400" dirty="0" err="1" smtClean="0">
                <a:latin typeface="Baskerville Old Face" pitchFamily="18" charset="0"/>
              </a:rPr>
              <a:t>lactams</a:t>
            </a:r>
            <a:r>
              <a:rPr lang="en-US" sz="2400" dirty="0" smtClean="0">
                <a:latin typeface="Baskerville Old Face" pitchFamily="18" charset="0"/>
              </a:rPr>
              <a:t> is relative and can usually be overcome by increasing β-</a:t>
            </a:r>
            <a:r>
              <a:rPr lang="en-US" sz="2400" dirty="0" err="1" smtClean="0">
                <a:latin typeface="Baskerville Old Face" pitchFamily="18" charset="0"/>
              </a:rPr>
              <a:t>lactam</a:t>
            </a:r>
            <a:r>
              <a:rPr lang="en-US" sz="2400" dirty="0" smtClean="0">
                <a:latin typeface="Baskerville Old Face" pitchFamily="18" charset="0"/>
              </a:rPr>
              <a:t> doses (not for meningitis!)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159"/>
          <p:cNvGraphicFramePr>
            <a:graphicFrameLocks noGrp="1"/>
          </p:cNvGraphicFramePr>
          <p:nvPr/>
        </p:nvGraphicFramePr>
        <p:xfrm>
          <a:off x="323528" y="692696"/>
          <a:ext cx="8382000" cy="2532063"/>
        </p:xfrm>
        <a:graphic>
          <a:graphicData uri="http://schemas.openxmlformats.org/drawingml/2006/table">
            <a:tbl>
              <a:tblPr/>
              <a:tblGrid>
                <a:gridCol w="1581150"/>
                <a:gridCol w="1978025"/>
                <a:gridCol w="2390775"/>
                <a:gridCol w="2432050"/>
              </a:tblGrid>
              <a:tr h="5000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PCN Minimum Inhibitory Concentration (MIC) mcg/mL to 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Streptococcus Pneumonmoniae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08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Susceptible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Intermediate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Resistant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2011CAP Guidelines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MIC &lt;2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  <a:endParaRPr kumimoji="0" lang="en-US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MIC </a:t>
                      </a:r>
                      <a:r>
                        <a:rPr kumimoji="0" lang="en-US" sz="22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&gt;</a:t>
                      </a: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0.12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Meningitis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MIC &lt;0.06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MIC </a:t>
                      </a:r>
                      <a:r>
                        <a:rPr kumimoji="0" lang="en-US" sz="2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&gt;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</a:tr>
            </a:tbl>
          </a:graphicData>
        </a:graphic>
      </p:graphicFrame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57200" y="4029075"/>
            <a:ext cx="8153400" cy="2012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rgbClr val="4343E7"/>
                </a:solidFill>
                <a:latin typeface="Baskerville Old Face" pitchFamily="18" charset="0"/>
              </a:rPr>
              <a:t>  Pneumococcal CAP:  Be cautious if using PCN if MIC &gt;4.  Avoid using PCN if MIC </a:t>
            </a:r>
            <a:r>
              <a:rPr lang="en-US" sz="2400" u="sng" dirty="0">
                <a:solidFill>
                  <a:srgbClr val="4343E7"/>
                </a:solidFill>
                <a:latin typeface="Baskerville Old Face" pitchFamily="18" charset="0"/>
              </a:rPr>
              <a:t>&gt;</a:t>
            </a:r>
            <a:r>
              <a:rPr lang="en-US" sz="2400" dirty="0">
                <a:solidFill>
                  <a:srgbClr val="4343E7"/>
                </a:solidFill>
                <a:latin typeface="Baskerville Old Face" pitchFamily="18" charset="0"/>
              </a:rPr>
              <a:t>8.  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rgbClr val="4343E7"/>
                </a:solidFill>
                <a:latin typeface="Baskerville Old Face" pitchFamily="18" charset="0"/>
              </a:rPr>
              <a:t>  Remember that if MIC &lt;1, </a:t>
            </a:r>
            <a:r>
              <a:rPr lang="en-US" sz="2400" dirty="0" err="1">
                <a:solidFill>
                  <a:srgbClr val="4343E7"/>
                </a:solidFill>
                <a:latin typeface="Baskerville Old Face" pitchFamily="18" charset="0"/>
              </a:rPr>
              <a:t>pneumococcus</a:t>
            </a:r>
            <a:r>
              <a:rPr lang="en-US" sz="2400" dirty="0">
                <a:solidFill>
                  <a:srgbClr val="4343E7"/>
                </a:solidFill>
                <a:latin typeface="Baskerville Old Face" pitchFamily="18" charset="0"/>
              </a:rPr>
              <a:t> is PCN-sensitive in sputum or blood (but need MIC &lt;0.06 for PCN-sensitivity in CSF).</a:t>
            </a:r>
          </a:p>
        </p:txBody>
      </p:sp>
      <p:sp>
        <p:nvSpPr>
          <p:cNvPr id="4" name="Text Box 147"/>
          <p:cNvSpPr txBox="1">
            <a:spLocks noChangeArrowheads="1"/>
          </p:cNvSpPr>
          <p:nvPr/>
        </p:nvSpPr>
        <p:spPr bwMode="auto">
          <a:xfrm>
            <a:off x="0" y="6237312"/>
            <a:ext cx="91440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600" dirty="0"/>
              <a:t>MIC Interpretive Standards for S. </a:t>
            </a:r>
            <a:r>
              <a:rPr lang="en-US" sz="1600" dirty="0" err="1"/>
              <a:t>pneumoniae</a:t>
            </a:r>
            <a:r>
              <a:rPr lang="en-US" sz="1600" dirty="0"/>
              <a:t>. Clinical Laboratory Standards Institute (CLSI) </a:t>
            </a:r>
            <a:r>
              <a:rPr lang="en-US" sz="1600" dirty="0" smtClean="0"/>
              <a:t>2011; </a:t>
            </a:r>
            <a:r>
              <a:rPr lang="en-US" sz="1600" dirty="0"/>
              <a:t>28:123.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10081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dirty="0" smtClean="0">
                <a:latin typeface="Baskerville Old Face" pitchFamily="18" charset="0"/>
              </a:rPr>
              <a:t>Atypical pneumonia </a:t>
            </a:r>
            <a:endParaRPr lang="en-US" sz="40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23528" y="1268760"/>
            <a:ext cx="3672408" cy="5400600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r>
              <a:rPr lang="en-US" sz="8000" i="1" dirty="0" smtClean="0">
                <a:latin typeface="Baskerville Old Face" pitchFamily="18" charset="0"/>
              </a:rPr>
              <a:t>Chlamydia pneumonia</a:t>
            </a:r>
            <a:br>
              <a:rPr lang="en-US" sz="8000" i="1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i="1" dirty="0" err="1" smtClean="0">
                <a:latin typeface="Baskerville Old Face" pitchFamily="18" charset="0"/>
              </a:rPr>
              <a:t>Mycoplasma</a:t>
            </a:r>
            <a:r>
              <a:rPr lang="en-US" sz="8000" i="1" dirty="0" smtClean="0">
                <a:latin typeface="Baskerville Old Face" pitchFamily="18" charset="0"/>
              </a:rPr>
              <a:t> pneumonia</a:t>
            </a:r>
            <a:br>
              <a:rPr lang="en-US" sz="8000" i="1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i="1" dirty="0" err="1" smtClean="0">
                <a:latin typeface="Baskerville Old Face" pitchFamily="18" charset="0"/>
              </a:rPr>
              <a:t>Legionella</a:t>
            </a:r>
            <a:r>
              <a:rPr lang="en-US" sz="8000" i="1" dirty="0" smtClean="0">
                <a:latin typeface="Baskerville Old Face" pitchFamily="18" charset="0"/>
              </a:rPr>
              <a:t> </a:t>
            </a:r>
            <a:r>
              <a:rPr lang="en-US" sz="8000" i="1" dirty="0" err="1" smtClean="0">
                <a:latin typeface="Baskerville Old Face" pitchFamily="18" charset="0"/>
              </a:rPr>
              <a:t>spp</a:t>
            </a:r>
            <a:r>
              <a:rPr lang="en-US" sz="8000" dirty="0" smtClean="0">
                <a:latin typeface="Baskerville Old Face" pitchFamily="18" charset="0"/>
              </a:rPr>
              <a:t/>
            </a:r>
            <a:br>
              <a:rPr lang="en-US" sz="8000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dirty="0" smtClean="0">
                <a:latin typeface="Baskerville Old Face" pitchFamily="18" charset="0"/>
              </a:rPr>
              <a:t>Psittacosis (parrots) </a:t>
            </a:r>
            <a:br>
              <a:rPr lang="en-US" sz="8000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dirty="0" smtClean="0">
                <a:latin typeface="Baskerville Old Face" pitchFamily="18" charset="0"/>
              </a:rPr>
              <a:t>Q fever (</a:t>
            </a:r>
            <a:r>
              <a:rPr lang="en-US" sz="8000" i="1" dirty="0" err="1" smtClean="0">
                <a:latin typeface="Baskerville Old Face" pitchFamily="18" charset="0"/>
              </a:rPr>
              <a:t>Coxiella</a:t>
            </a:r>
            <a:r>
              <a:rPr lang="en-US" sz="8000" i="1" dirty="0" smtClean="0">
                <a:latin typeface="Baskerville Old Face" pitchFamily="18" charset="0"/>
              </a:rPr>
              <a:t> </a:t>
            </a:r>
            <a:r>
              <a:rPr lang="en-US" sz="8000" i="1" dirty="0" err="1" smtClean="0">
                <a:latin typeface="Baskerville Old Face" pitchFamily="18" charset="0"/>
              </a:rPr>
              <a:t>burnettii</a:t>
            </a:r>
            <a:r>
              <a:rPr lang="en-US" sz="8000" dirty="0" smtClean="0">
                <a:latin typeface="Baskerville Old Face" pitchFamily="18" charset="0"/>
              </a:rPr>
              <a:t>)</a:t>
            </a:r>
            <a:br>
              <a:rPr lang="en-US" sz="8000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dirty="0" smtClean="0">
                <a:latin typeface="Baskerville Old Face" pitchFamily="18" charset="0"/>
              </a:rPr>
              <a:t>Viral (</a:t>
            </a:r>
            <a:r>
              <a:rPr lang="en-US" sz="8000" i="1" dirty="0" smtClean="0">
                <a:latin typeface="Baskerville Old Face" pitchFamily="18" charset="0"/>
              </a:rPr>
              <a:t>Influenza, Adenovirus</a:t>
            </a:r>
            <a:r>
              <a:rPr lang="en-US" sz="8000" dirty="0" smtClean="0">
                <a:latin typeface="Baskerville Old Face" pitchFamily="18" charset="0"/>
              </a:rPr>
              <a:t>)</a:t>
            </a:r>
            <a:br>
              <a:rPr lang="en-US" sz="8000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dirty="0" smtClean="0">
                <a:latin typeface="Baskerville Old Face" pitchFamily="18" charset="0"/>
              </a:rPr>
              <a:t>AIDS</a:t>
            </a:r>
          </a:p>
          <a:p>
            <a:pPr lvl="1"/>
            <a:r>
              <a:rPr lang="en-US" sz="7600" dirty="0" smtClean="0">
                <a:latin typeface="Baskerville Old Face" pitchFamily="18" charset="0"/>
              </a:rPr>
              <a:t> PCP</a:t>
            </a:r>
            <a:endParaRPr lang="en-US" sz="7600" dirty="0">
              <a:latin typeface="Baskerville Old Face" pitchFamily="18" charset="0"/>
            </a:endParaRPr>
          </a:p>
          <a:p>
            <a:pPr lvl="1"/>
            <a:r>
              <a:rPr lang="en-US" sz="7600" dirty="0" smtClean="0">
                <a:latin typeface="Baskerville Old Face" pitchFamily="18" charset="0"/>
              </a:rPr>
              <a:t> TB (M. </a:t>
            </a:r>
            <a:r>
              <a:rPr lang="en-US" sz="7600" dirty="0" err="1" smtClean="0">
                <a:latin typeface="Baskerville Old Face" pitchFamily="18" charset="0"/>
              </a:rPr>
              <a:t>intracellulare</a:t>
            </a:r>
            <a:r>
              <a:rPr lang="en-US" sz="7600" dirty="0" smtClean="0">
                <a:latin typeface="Baskerville Old Face" pitchFamily="18" charset="0"/>
              </a:rPr>
              <a:t>)</a:t>
            </a:r>
          </a:p>
          <a:p>
            <a:endParaRPr lang="en-US" dirty="0">
              <a:latin typeface="Baskerville Old Face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95936" y="1268760"/>
            <a:ext cx="4752528" cy="5400600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en-US" sz="2600" dirty="0">
                <a:latin typeface="Baskerville Old Face" pitchFamily="18" charset="0"/>
              </a:rPr>
              <a:t>Approximately 15% of all CAP</a:t>
            </a:r>
          </a:p>
          <a:p>
            <a:r>
              <a:rPr lang="en-US" sz="2600" dirty="0" smtClean="0">
                <a:latin typeface="Baskerville Old Face" pitchFamily="18" charset="0"/>
              </a:rPr>
              <a:t>Not </a:t>
            </a:r>
            <a:r>
              <a:rPr lang="en-US" sz="2600" dirty="0">
                <a:latin typeface="Baskerville Old Face" pitchFamily="18" charset="0"/>
              </a:rPr>
              <a:t>detectable on gram </a:t>
            </a:r>
            <a:r>
              <a:rPr lang="en-US" sz="2600" dirty="0" smtClean="0">
                <a:latin typeface="Baskerville Old Face" pitchFamily="18" charset="0"/>
              </a:rPr>
              <a:t>stain</a:t>
            </a:r>
          </a:p>
          <a:p>
            <a:r>
              <a:rPr lang="en-US" sz="2600" dirty="0" smtClean="0">
                <a:latin typeface="Baskerville Old Face" pitchFamily="18" charset="0"/>
              </a:rPr>
              <a:t>won’t </a:t>
            </a:r>
            <a:r>
              <a:rPr lang="en-US" sz="2600" dirty="0">
                <a:latin typeface="Baskerville Old Face" pitchFamily="18" charset="0"/>
              </a:rPr>
              <a:t>grow on standard </a:t>
            </a:r>
            <a:r>
              <a:rPr lang="en-US" sz="2600" dirty="0" smtClean="0">
                <a:latin typeface="Baskerville Old Face" pitchFamily="18" charset="0"/>
              </a:rPr>
              <a:t>media</a:t>
            </a: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Baskerville Old Face" pitchFamily="18" charset="0"/>
              </a:rPr>
              <a:t>Often </a:t>
            </a:r>
            <a:r>
              <a:rPr lang="en-US" sz="2600" dirty="0">
                <a:latin typeface="Baskerville Old Face" pitchFamily="18" charset="0"/>
              </a:rPr>
              <a:t>extrapulmonary manifestations:</a:t>
            </a:r>
          </a:p>
          <a:p>
            <a:pPr lvl="1">
              <a:lnSpc>
                <a:spcPct val="90000"/>
              </a:lnSpc>
            </a:pPr>
            <a:r>
              <a:rPr lang="en-US" sz="2200" i="1" dirty="0" err="1">
                <a:solidFill>
                  <a:schemeClr val="bg1"/>
                </a:solidFill>
                <a:latin typeface="Baskerville Old Face" pitchFamily="18" charset="0"/>
              </a:rPr>
              <a:t>Mycoplasma</a:t>
            </a:r>
            <a:r>
              <a:rPr lang="en-US" sz="2200" dirty="0">
                <a:latin typeface="Baskerville Old Face" pitchFamily="18" charset="0"/>
              </a:rPr>
              <a:t>:  </a:t>
            </a:r>
            <a:r>
              <a:rPr lang="en-US" sz="2200" dirty="0" err="1">
                <a:latin typeface="Baskerville Old Face" pitchFamily="18" charset="0"/>
              </a:rPr>
              <a:t>otitis</a:t>
            </a:r>
            <a:r>
              <a:rPr lang="en-US" sz="2200" dirty="0">
                <a:latin typeface="Baskerville Old Face" pitchFamily="18" charset="0"/>
              </a:rPr>
              <a:t>, </a:t>
            </a:r>
            <a:r>
              <a:rPr lang="en-US" sz="2200" dirty="0" err="1">
                <a:latin typeface="Baskerville Old Face" pitchFamily="18" charset="0"/>
              </a:rPr>
              <a:t>nonexudative</a:t>
            </a:r>
            <a:r>
              <a:rPr lang="en-US" sz="2200" dirty="0">
                <a:latin typeface="Baskerville Old Face" pitchFamily="18" charset="0"/>
              </a:rPr>
              <a:t> </a:t>
            </a:r>
            <a:r>
              <a:rPr lang="en-US" sz="2200" dirty="0" err="1">
                <a:latin typeface="Baskerville Old Face" pitchFamily="18" charset="0"/>
              </a:rPr>
              <a:t>pharyngitis</a:t>
            </a:r>
            <a:r>
              <a:rPr lang="en-US" sz="2200" dirty="0">
                <a:latin typeface="Baskerville Old Face" pitchFamily="18" charset="0"/>
              </a:rPr>
              <a:t>, watery diarrhea, </a:t>
            </a:r>
            <a:r>
              <a:rPr lang="en-US" sz="2200" dirty="0" err="1">
                <a:latin typeface="Baskerville Old Face" pitchFamily="18" charset="0"/>
              </a:rPr>
              <a:t>erythema</a:t>
            </a:r>
            <a:r>
              <a:rPr lang="en-US" sz="2200" dirty="0">
                <a:latin typeface="Baskerville Old Face" pitchFamily="18" charset="0"/>
              </a:rPr>
              <a:t> </a:t>
            </a:r>
            <a:r>
              <a:rPr lang="en-US" sz="2200" dirty="0" err="1">
                <a:latin typeface="Baskerville Old Face" pitchFamily="18" charset="0"/>
              </a:rPr>
              <a:t>multiforme</a:t>
            </a:r>
            <a:r>
              <a:rPr lang="en-US" sz="2200" dirty="0">
                <a:latin typeface="Baskerville Old Face" pitchFamily="18" charset="0"/>
              </a:rPr>
              <a:t>, increased cold agglutinin </a:t>
            </a:r>
            <a:r>
              <a:rPr lang="en-US" sz="2200" dirty="0" err="1">
                <a:latin typeface="Baskerville Old Face" pitchFamily="18" charset="0"/>
              </a:rPr>
              <a:t>titre</a:t>
            </a:r>
            <a:endParaRPr lang="en-US" sz="2200" dirty="0">
              <a:latin typeface="Baskerville Old Face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err="1" smtClean="0">
                <a:solidFill>
                  <a:schemeClr val="bg1"/>
                </a:solidFill>
                <a:latin typeface="Baskerville Old Face" pitchFamily="18" charset="0"/>
              </a:rPr>
              <a:t>Chlamydophilla</a:t>
            </a:r>
            <a:r>
              <a:rPr lang="en-US" sz="2200" dirty="0" smtClean="0">
                <a:latin typeface="Baskerville Old Face" pitchFamily="18" charset="0"/>
              </a:rPr>
              <a:t>: laryngitis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Baskerville Old Face" pitchFamily="18" charset="0"/>
              </a:rPr>
              <a:t>Most don’t have a bacterial cell wall</a:t>
            </a:r>
            <a:r>
              <a:rPr lang="en-US" sz="2600" dirty="0">
                <a:latin typeface="Baskerville Old Face" pitchFamily="18" charset="0"/>
                <a:sym typeface="Wingdings" pitchFamily="2" charset="2"/>
              </a:rPr>
              <a:t></a:t>
            </a:r>
            <a:r>
              <a:rPr lang="en-US" sz="2600" dirty="0">
                <a:solidFill>
                  <a:srgbClr val="EAFA50"/>
                </a:solidFill>
                <a:latin typeface="Baskerville Old Face" pitchFamily="18" charset="0"/>
              </a:rPr>
              <a:t> Don’t respond to β-</a:t>
            </a:r>
            <a:r>
              <a:rPr lang="en-US" sz="2600" dirty="0" err="1">
                <a:solidFill>
                  <a:srgbClr val="EAFA50"/>
                </a:solidFill>
                <a:latin typeface="Baskerville Old Face" pitchFamily="18" charset="0"/>
              </a:rPr>
              <a:t>lactams</a:t>
            </a:r>
            <a:r>
              <a:rPr lang="en-US" sz="2600" dirty="0">
                <a:solidFill>
                  <a:srgbClr val="EAFA50"/>
                </a:solidFill>
                <a:latin typeface="Baskerville Old Face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solidFill>
                  <a:schemeClr val="tx1"/>
                </a:solidFill>
                <a:latin typeface="Baskerville Old Face" pitchFamily="18" charset="0"/>
              </a:rPr>
              <a:t>Therapy: </a:t>
            </a:r>
            <a:r>
              <a:rPr lang="en-US" sz="2600" dirty="0" err="1">
                <a:latin typeface="Baskerville Old Face" pitchFamily="18" charset="0"/>
              </a:rPr>
              <a:t>macrolides</a:t>
            </a:r>
            <a:r>
              <a:rPr lang="en-US" sz="2600" dirty="0">
                <a:latin typeface="Baskerville Old Face" pitchFamily="18" charset="0"/>
              </a:rPr>
              <a:t>, </a:t>
            </a:r>
            <a:r>
              <a:rPr lang="en-US" sz="2600" dirty="0" err="1">
                <a:latin typeface="Baskerville Old Face" pitchFamily="18" charset="0"/>
              </a:rPr>
              <a:t>tetracyclines</a:t>
            </a:r>
            <a:r>
              <a:rPr lang="en-US" sz="2600" dirty="0">
                <a:latin typeface="Baskerville Old Face" pitchFamily="18" charset="0"/>
              </a:rPr>
              <a:t>, </a:t>
            </a:r>
            <a:r>
              <a:rPr lang="en-US" sz="2600" dirty="0" err="1">
                <a:latin typeface="Baskerville Old Face" pitchFamily="18" charset="0"/>
              </a:rPr>
              <a:t>quinolones</a:t>
            </a:r>
            <a:r>
              <a:rPr lang="en-US" sz="2600" dirty="0">
                <a:latin typeface="Baskerville Old Face" pitchFamily="18" charset="0"/>
              </a:rPr>
              <a:t> (intracellular penetration, interfere with bacterial protein synthesis</a:t>
            </a:r>
            <a:r>
              <a:rPr lang="en-US" sz="2600" dirty="0" smtClean="0">
                <a:latin typeface="Baskerville Old Face" pitchFamily="18" charset="0"/>
              </a:rPr>
              <a:t>)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>
                <a:latin typeface="Baskerville Old Face" pitchFamily="18" charset="0"/>
              </a:rPr>
              <a:t>Mycoplasma</a:t>
            </a:r>
            <a:r>
              <a:rPr lang="en-US" i="1" dirty="0" smtClean="0">
                <a:latin typeface="Baskerville Old Face" pitchFamily="18" charset="0"/>
              </a:rPr>
              <a:t> pneumonia</a:t>
            </a:r>
            <a:endParaRPr lang="en-US" i="1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484784"/>
            <a:ext cx="4040188" cy="4641379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r>
              <a:rPr lang="en-US" sz="4200" dirty="0" smtClean="0">
                <a:latin typeface="Baskerville Old Face" pitchFamily="18" charset="0"/>
              </a:rPr>
              <a:t>Eaton agent (1944)</a:t>
            </a:r>
            <a:br>
              <a:rPr lang="en-US" sz="4200" dirty="0" smtClean="0">
                <a:latin typeface="Baskerville Old Face" pitchFamily="18" charset="0"/>
              </a:rPr>
            </a:br>
            <a:endParaRPr lang="en-US" sz="4200" dirty="0" smtClean="0">
              <a:latin typeface="Baskerville Old Face" pitchFamily="18" charset="0"/>
            </a:endParaRPr>
          </a:p>
          <a:p>
            <a:r>
              <a:rPr lang="en-US" sz="4200" dirty="0" smtClean="0">
                <a:latin typeface="Baskerville Old Face" pitchFamily="18" charset="0"/>
              </a:rPr>
              <a:t>No cell wall</a:t>
            </a:r>
            <a:br>
              <a:rPr lang="en-US" sz="4200" dirty="0" smtClean="0">
                <a:latin typeface="Baskerville Old Face" pitchFamily="18" charset="0"/>
              </a:rPr>
            </a:br>
            <a:endParaRPr lang="en-US" sz="4200" dirty="0" smtClean="0">
              <a:latin typeface="Baskerville Old Face" pitchFamily="18" charset="0"/>
            </a:endParaRPr>
          </a:p>
          <a:p>
            <a:r>
              <a:rPr lang="en-US" sz="4200" dirty="0" smtClean="0">
                <a:latin typeface="Baskerville Old Face" pitchFamily="18" charset="0"/>
              </a:rPr>
              <a:t>Mortality rate 1.4%</a:t>
            </a:r>
            <a:br>
              <a:rPr lang="en-US" sz="4200" dirty="0" smtClean="0">
                <a:latin typeface="Baskerville Old Face" pitchFamily="18" charset="0"/>
              </a:rPr>
            </a:br>
            <a:endParaRPr lang="en-US" sz="4200" dirty="0" smtClean="0">
              <a:latin typeface="Baskerville Old Face" pitchFamily="18" charset="0"/>
            </a:endParaRPr>
          </a:p>
          <a:p>
            <a:r>
              <a:rPr lang="en-US" sz="4200" dirty="0" smtClean="0">
                <a:latin typeface="Baskerville Old Face" pitchFamily="18" charset="0"/>
              </a:rPr>
              <a:t>Rare in children and in &gt; 65</a:t>
            </a:r>
            <a:br>
              <a:rPr lang="en-US" sz="4200" dirty="0" smtClean="0">
                <a:latin typeface="Baskerville Old Face" pitchFamily="18" charset="0"/>
              </a:rPr>
            </a:br>
            <a:endParaRPr lang="en-US" sz="4200" dirty="0" smtClean="0">
              <a:latin typeface="Baskerville Old Face" pitchFamily="18" charset="0"/>
            </a:endParaRPr>
          </a:p>
          <a:p>
            <a:r>
              <a:rPr lang="en-US" sz="4200" dirty="0" err="1" smtClean="0">
                <a:latin typeface="Baskerville Old Face" pitchFamily="18" charset="0"/>
              </a:rPr>
              <a:t>Myocarditis</a:t>
            </a:r>
            <a:r>
              <a:rPr lang="en-US" sz="4200" dirty="0" smtClean="0">
                <a:latin typeface="Baskerville Old Face" pitchFamily="18" charset="0"/>
              </a:rPr>
              <a:t/>
            </a:r>
            <a:br>
              <a:rPr lang="en-US" sz="4200" dirty="0" smtClean="0">
                <a:latin typeface="Baskerville Old Face" pitchFamily="18" charset="0"/>
              </a:rPr>
            </a:br>
            <a:endParaRPr lang="en-US" sz="4200" dirty="0" smtClean="0">
              <a:latin typeface="Baskerville Old Face" pitchFamily="18" charset="0"/>
            </a:endParaRPr>
          </a:p>
          <a:p>
            <a:r>
              <a:rPr lang="en-US" sz="4200" dirty="0" smtClean="0">
                <a:latin typeface="Baskerville Old Face" pitchFamily="18" charset="0"/>
              </a:rPr>
              <a:t>Pancreatitis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84784"/>
            <a:ext cx="4041775" cy="4641379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i="1" dirty="0" smtClean="0">
                <a:latin typeface="Baskerville Old Face" pitchFamily="18" charset="0"/>
              </a:rPr>
              <a:t>Mycoplasma pneumonia.</a:t>
            </a:r>
            <a:endParaRPr lang="en-US" dirty="0">
              <a:latin typeface="Baskerville Old Face" pitchFamily="18" charset="0"/>
            </a:endParaRPr>
          </a:p>
          <a:p>
            <a:r>
              <a:rPr lang="en-US" dirty="0" smtClean="0">
                <a:latin typeface="Baskerville Old Face" pitchFamily="18" charset="0"/>
              </a:rPr>
              <a:t>Common</a:t>
            </a:r>
          </a:p>
          <a:p>
            <a:r>
              <a:rPr lang="en-US" dirty="0" smtClean="0">
                <a:latin typeface="Baskerville Old Face" pitchFamily="18" charset="0"/>
              </a:rPr>
              <a:t>people younger than 40.</a:t>
            </a:r>
          </a:p>
          <a:p>
            <a:r>
              <a:rPr lang="en-US" dirty="0" smtClean="0">
                <a:latin typeface="Baskerville Old Face" pitchFamily="18" charset="0"/>
              </a:rPr>
              <a:t>Crowded places like schools, homeless shelters, prisons. </a:t>
            </a:r>
          </a:p>
          <a:p>
            <a:r>
              <a:rPr lang="en-US" dirty="0" smtClean="0">
                <a:latin typeface="Baskerville Old Face" pitchFamily="18" charset="0"/>
              </a:rPr>
              <a:t>Usually mild and responds well to antibiotics.</a:t>
            </a:r>
          </a:p>
          <a:p>
            <a:r>
              <a:rPr lang="en-US" dirty="0" smtClean="0">
                <a:latin typeface="Baskerville Old Face" pitchFamily="18" charset="0"/>
              </a:rPr>
              <a:t>Can be very serious </a:t>
            </a:r>
          </a:p>
          <a:p>
            <a:r>
              <a:rPr lang="en-US" dirty="0" smtClean="0">
                <a:latin typeface="Baskerville Old Face" pitchFamily="18" charset="0"/>
              </a:rPr>
              <a:t>May be associated with a skin rash and hemolysis </a:t>
            </a:r>
            <a:endParaRPr lang="en-US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8104" y="1916832"/>
            <a:ext cx="2952328" cy="18002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err="1" smtClean="0">
                <a:latin typeface="Baskerville Old Face" pitchFamily="18" charset="0"/>
              </a:rPr>
              <a:t>Mycoplasma</a:t>
            </a:r>
            <a:r>
              <a:rPr lang="en-US" dirty="0" smtClean="0">
                <a:latin typeface="Baskerville Old Face" pitchFamily="18" charset="0"/>
              </a:rPr>
              <a:t/>
            </a:r>
            <a:br>
              <a:rPr lang="en-US" dirty="0" smtClean="0">
                <a:latin typeface="Baskerville Old Face" pitchFamily="18" charset="0"/>
              </a:rPr>
            </a:br>
            <a:r>
              <a:rPr lang="en-US" dirty="0" smtClean="0">
                <a:latin typeface="Baskerville Old Face" pitchFamily="18" charset="0"/>
              </a:rPr>
              <a:t>pneumonia</a:t>
            </a:r>
            <a:br>
              <a:rPr lang="en-US" dirty="0" smtClean="0">
                <a:latin typeface="Baskerville Old Face" pitchFamily="18" charset="0"/>
              </a:rPr>
            </a:br>
            <a:r>
              <a:rPr lang="en-US" dirty="0" err="1" smtClean="0">
                <a:latin typeface="Baskerville Old Face" pitchFamily="18" charset="0"/>
              </a:rPr>
              <a:t>Cx</a:t>
            </a:r>
            <a:r>
              <a:rPr lang="en-US" dirty="0" smtClean="0">
                <a:latin typeface="Baskerville Old Face" pitchFamily="18" charset="0"/>
              </a:rPr>
              <a:t>-ray 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7" name="Picture 3" descr="C:\Documents and Settings\Dr.Fauzia\My Documents\My Pictures\mycoplasm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88640"/>
            <a:ext cx="4248472" cy="6669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6912768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Chlamydia pneumonia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340768"/>
            <a:ext cx="6912768" cy="5328592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40000" lnSpcReduction="20000"/>
          </a:bodyPr>
          <a:lstStyle/>
          <a:p>
            <a:r>
              <a:rPr lang="en-US" sz="6000" dirty="0" smtClean="0">
                <a:latin typeface="Baskerville Old Face" pitchFamily="18" charset="0"/>
              </a:rPr>
              <a:t>Obligate intracellular organism </a:t>
            </a:r>
          </a:p>
          <a:p>
            <a:endParaRPr lang="en-US" sz="6000" dirty="0" smtClean="0">
              <a:latin typeface="Baskerville Old Face" pitchFamily="18" charset="0"/>
            </a:endParaRPr>
          </a:p>
          <a:p>
            <a:r>
              <a:rPr lang="en-US" sz="6000" dirty="0" smtClean="0">
                <a:latin typeface="Baskerville Old Face" pitchFamily="18" charset="0"/>
              </a:rPr>
              <a:t>50% of adults </a:t>
            </a:r>
            <a:r>
              <a:rPr lang="en-US" sz="6000" dirty="0" err="1" smtClean="0">
                <a:latin typeface="Baskerville Old Face" pitchFamily="18" charset="0"/>
              </a:rPr>
              <a:t>sero</a:t>
            </a:r>
            <a:r>
              <a:rPr lang="en-US" sz="6000" dirty="0" smtClean="0">
                <a:latin typeface="Baskerville Old Face" pitchFamily="18" charset="0"/>
              </a:rPr>
              <a:t>-positive</a:t>
            </a:r>
          </a:p>
          <a:p>
            <a:endParaRPr lang="en-US" sz="5100" dirty="0" smtClean="0">
              <a:latin typeface="Baskerville Old Face" pitchFamily="18" charset="0"/>
            </a:endParaRPr>
          </a:p>
          <a:p>
            <a:r>
              <a:rPr lang="en-US" sz="6000" dirty="0" smtClean="0">
                <a:latin typeface="Baskerville Old Face" pitchFamily="18" charset="0"/>
              </a:rPr>
              <a:t>mild disease </a:t>
            </a:r>
            <a:r>
              <a:rPr lang="en-US" sz="5100" dirty="0" smtClean="0">
                <a:latin typeface="Baskerville Old Face" pitchFamily="18" charset="0"/>
              </a:rPr>
              <a:t/>
            </a:r>
            <a:br>
              <a:rPr lang="en-US" sz="5100" dirty="0" smtClean="0">
                <a:latin typeface="Baskerville Old Face" pitchFamily="18" charset="0"/>
              </a:rPr>
            </a:br>
            <a:endParaRPr lang="en-US" sz="5100" dirty="0" smtClean="0">
              <a:latin typeface="Baskerville Old Face" pitchFamily="18" charset="0"/>
            </a:endParaRPr>
          </a:p>
          <a:p>
            <a:r>
              <a:rPr lang="en-US" sz="6000" dirty="0" smtClean="0">
                <a:latin typeface="Baskerville Old Face" pitchFamily="18" charset="0"/>
              </a:rPr>
              <a:t>Sub clinical infections common</a:t>
            </a:r>
            <a:r>
              <a:rPr lang="en-US" sz="5100" dirty="0" smtClean="0">
                <a:latin typeface="Baskerville Old Face" pitchFamily="18" charset="0"/>
              </a:rPr>
              <a:t/>
            </a:r>
            <a:br>
              <a:rPr lang="en-US" sz="5100" dirty="0" smtClean="0">
                <a:latin typeface="Baskerville Old Face" pitchFamily="18" charset="0"/>
              </a:rPr>
            </a:br>
            <a:endParaRPr lang="en-US" sz="5100" dirty="0" smtClean="0">
              <a:latin typeface="Baskerville Old Face" pitchFamily="18" charset="0"/>
            </a:endParaRPr>
          </a:p>
          <a:p>
            <a:r>
              <a:rPr lang="en-US" sz="6000" dirty="0" smtClean="0">
                <a:latin typeface="Baskerville Old Face" pitchFamily="18" charset="0"/>
              </a:rPr>
              <a:t>5-10% of community acquired pneumonia</a:t>
            </a:r>
            <a:r>
              <a:rPr lang="en-US" sz="5100" dirty="0" smtClean="0">
                <a:latin typeface="Baskerville Old Face" pitchFamily="18" charset="0"/>
              </a:rPr>
              <a:t/>
            </a:r>
            <a:br>
              <a:rPr lang="en-US" sz="5100" dirty="0" smtClean="0">
                <a:latin typeface="Baskerville Old Face" pitchFamily="18" charset="0"/>
              </a:rPr>
            </a:br>
            <a:endParaRPr lang="en-US" sz="5100" dirty="0" smtClean="0">
              <a:latin typeface="Baskerville Old Face" pitchFamily="18" charset="0"/>
            </a:endParaRPr>
          </a:p>
          <a:p>
            <a:r>
              <a:rPr lang="en-US" sz="6000" dirty="0" smtClean="0">
                <a:latin typeface="Baskerville Old Face" pitchFamily="18" charset="0"/>
              </a:rPr>
              <a:t>Related to </a:t>
            </a:r>
            <a:r>
              <a:rPr lang="en-US" sz="6000" i="1" dirty="0" smtClean="0">
                <a:latin typeface="Baskerville Old Face" pitchFamily="18" charset="0"/>
              </a:rPr>
              <a:t>C </a:t>
            </a:r>
            <a:r>
              <a:rPr lang="en-US" sz="6000" i="1" dirty="0" err="1" smtClean="0">
                <a:latin typeface="Baskerville Old Face" pitchFamily="18" charset="0"/>
              </a:rPr>
              <a:t>psittacii</a:t>
            </a:r>
            <a:r>
              <a:rPr lang="en-US" sz="5100" i="1" dirty="0" smtClean="0">
                <a:latin typeface="Baskerville Old Face" pitchFamily="18" charset="0"/>
              </a:rPr>
              <a:t/>
            </a:r>
            <a:br>
              <a:rPr lang="en-US" sz="5100" i="1" dirty="0" smtClean="0">
                <a:latin typeface="Baskerville Old Face" pitchFamily="18" charset="0"/>
              </a:rPr>
            </a:br>
            <a:endParaRPr lang="en-US" sz="6000" dirty="0" smtClean="0">
              <a:latin typeface="Baskerville Old Face" pitchFamily="18" charset="0"/>
            </a:endParaRPr>
          </a:p>
          <a:p>
            <a:r>
              <a:rPr lang="en-US" sz="6000" dirty="0" smtClean="0">
                <a:latin typeface="Baskerville Old Face" pitchFamily="18" charset="0"/>
              </a:rPr>
              <a:t>Budgies, parrots, pigeons and poultry </a:t>
            </a:r>
            <a:r>
              <a:rPr lang="en-US" sz="5100" dirty="0" smtClean="0">
                <a:latin typeface="Baskerville Old Face" pitchFamily="18" charset="0"/>
              </a:rPr>
              <a:t/>
            </a:r>
            <a:br>
              <a:rPr lang="en-US" sz="5100" dirty="0" smtClean="0">
                <a:latin typeface="Baskerville Old Face" pitchFamily="18" charset="0"/>
              </a:rPr>
            </a:br>
            <a:endParaRPr lang="en-US" sz="5100" dirty="0" smtClean="0">
              <a:latin typeface="Baskerville Old Face" pitchFamily="18" charset="0"/>
            </a:endParaRPr>
          </a:p>
          <a:p>
            <a:r>
              <a:rPr lang="en-US" sz="6000" dirty="0" smtClean="0">
                <a:latin typeface="Baskerville Old Face" pitchFamily="18" charset="0"/>
              </a:rPr>
              <a:t>Birds often asymptomatic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 Alex the African Grey parro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28800"/>
            <a:ext cx="3490913" cy="432048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2075" tIns="46038" rIns="92075" bIns="46038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  <a:ea typeface="+mj-ea"/>
                <a:cs typeface="+mj-cs"/>
              </a:rPr>
              <a:t>Psittacosis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644008" y="1628800"/>
            <a:ext cx="3657600" cy="4343400"/>
          </a:xfrm>
          <a:prstGeom prst="rect">
            <a:avLst/>
          </a:prstGeo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2075" tIns="46038" rIns="92075" bIns="46038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Chlamydophila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 psittaci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Exposure to birds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Bird owners, pet shop employees, vets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1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st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: Tetracycline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Alt: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Macrolide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Image:Farm animals in spring 8a0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852936"/>
            <a:ext cx="5181600" cy="374173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3568" y="1124744"/>
            <a:ext cx="7772400" cy="1656184"/>
          </a:xfrm>
          <a:prstGeom prst="rect">
            <a:avLst/>
          </a:prstGeo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2075" tIns="46038" rIns="92075" bIns="46038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Coxiella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 </a:t>
            </a: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burnetti</a:t>
            </a:r>
            <a:endParaRPr kumimoji="0" lang="en-US" sz="2800" b="0" i="1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Baskerville Old Face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Exposure to farm animals or parturient cats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1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st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: Tetracycline, 2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nd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: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Macrolide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Baskerville Old Face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3568" y="188640"/>
            <a:ext cx="7776864" cy="936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2075" tIns="46038" rIns="92075" bIns="46038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  <a:ea typeface="+mj-ea"/>
                <a:cs typeface="+mj-cs"/>
              </a:rPr>
              <a:t>Q fever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Baskerville Old Face" pitchFamily="18" charset="0"/>
              </a:rPr>
              <a:t>Legionella </a:t>
            </a:r>
            <a:r>
              <a:rPr lang="en-US" i="1" dirty="0" err="1" smtClean="0">
                <a:latin typeface="Baskerville Old Face" pitchFamily="18" charset="0"/>
              </a:rPr>
              <a:t>pneumophila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716016" y="1628800"/>
            <a:ext cx="3960440" cy="4896544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r>
              <a:rPr lang="en-US" sz="9600" dirty="0" err="1" smtClean="0">
                <a:latin typeface="Baskerville Old Face" pitchFamily="18" charset="0"/>
              </a:rPr>
              <a:t>Hyponatraemia</a:t>
            </a:r>
            <a:r>
              <a:rPr lang="en-US" sz="9600" dirty="0" smtClean="0">
                <a:latin typeface="Baskerville Old Face" pitchFamily="18" charset="0"/>
              </a:rPr>
              <a:t> common </a:t>
            </a:r>
          </a:p>
          <a:p>
            <a:pPr lvl="1"/>
            <a:r>
              <a:rPr lang="en-US" sz="8000" dirty="0" smtClean="0">
                <a:latin typeface="Baskerville Old Face" pitchFamily="18" charset="0"/>
              </a:rPr>
              <a:t>(&lt;130mMol)</a:t>
            </a:r>
            <a:r>
              <a:rPr lang="en-US" sz="5500" dirty="0" smtClean="0">
                <a:latin typeface="Baskerville Old Face" pitchFamily="18" charset="0"/>
              </a:rPr>
              <a:t/>
            </a:r>
            <a:br>
              <a:rPr lang="en-US" sz="5500" dirty="0" smtClean="0">
                <a:latin typeface="Baskerville Old Face" pitchFamily="18" charset="0"/>
              </a:rPr>
            </a:br>
            <a:endParaRPr lang="en-US" sz="5500" dirty="0" smtClean="0">
              <a:latin typeface="Baskerville Old Face" pitchFamily="18" charset="0"/>
            </a:endParaRPr>
          </a:p>
          <a:p>
            <a:r>
              <a:rPr lang="en-US" sz="8000" dirty="0" err="1" smtClean="0">
                <a:latin typeface="Baskerville Old Face" pitchFamily="18" charset="0"/>
              </a:rPr>
              <a:t>Bradycardia</a:t>
            </a:r>
            <a:r>
              <a:rPr lang="en-US" sz="8000" dirty="0" smtClean="0">
                <a:latin typeface="Baskerville Old Face" pitchFamily="18" charset="0"/>
              </a:rPr>
              <a:t/>
            </a:r>
            <a:br>
              <a:rPr lang="en-US" sz="8000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dirty="0" smtClean="0">
                <a:latin typeface="Baskerville Old Face" pitchFamily="18" charset="0"/>
              </a:rPr>
              <a:t>WBC &lt; 15,000</a:t>
            </a:r>
            <a:br>
              <a:rPr lang="en-US" sz="8000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dirty="0" smtClean="0">
                <a:latin typeface="Baskerville Old Face" pitchFamily="18" charset="0"/>
              </a:rPr>
              <a:t>Abnormal LFTs</a:t>
            </a:r>
            <a:br>
              <a:rPr lang="en-US" sz="8000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dirty="0" smtClean="0">
                <a:latin typeface="Baskerville Old Face" pitchFamily="18" charset="0"/>
              </a:rPr>
              <a:t>Raised CPK</a:t>
            </a:r>
            <a:br>
              <a:rPr lang="en-US" sz="8000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dirty="0" smtClean="0">
                <a:latin typeface="Baskerville Old Face" pitchFamily="18" charset="0"/>
              </a:rPr>
              <a:t>Acute Renal failure</a:t>
            </a:r>
            <a:br>
              <a:rPr lang="en-US" sz="8000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dirty="0" smtClean="0">
                <a:latin typeface="Baskerville Old Face" pitchFamily="18" charset="0"/>
              </a:rPr>
              <a:t>Urinary </a:t>
            </a:r>
            <a:r>
              <a:rPr lang="en-US" sz="8000" dirty="0" smtClean="0">
                <a:latin typeface="Baskerville Old Face" pitchFamily="18" charset="0"/>
              </a:rPr>
              <a:t>antigen</a:t>
            </a:r>
          </a:p>
          <a:p>
            <a:r>
              <a:rPr lang="en-US" sz="8000" dirty="0" smtClean="0">
                <a:latin typeface="Baskerville Old Face" pitchFamily="18" charset="0"/>
              </a:rPr>
              <a:t>Special media </a:t>
            </a:r>
          </a:p>
          <a:p>
            <a:r>
              <a:rPr lang="en-US" sz="8000" b="1" u="sng" dirty="0" smtClean="0">
                <a:latin typeface="Baskerville Old Face" pitchFamily="18" charset="0"/>
              </a:rPr>
              <a:t>Buffered </a:t>
            </a:r>
            <a:r>
              <a:rPr lang="en-US" sz="8000" b="1" u="sng" dirty="0" err="1" smtClean="0">
                <a:latin typeface="Baskerville Old Face" pitchFamily="18" charset="0"/>
              </a:rPr>
              <a:t>charcol</a:t>
            </a:r>
            <a:r>
              <a:rPr lang="en-US" sz="8000" b="1" u="sng" dirty="0" smtClean="0">
                <a:latin typeface="Baskerville Old Face" pitchFamily="18" charset="0"/>
              </a:rPr>
              <a:t> yeast extract (BCYE)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endParaRPr lang="en-US" b="1" u="sng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545" y="1988840"/>
            <a:ext cx="4032447" cy="4320480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Legionnaire's disease.</a:t>
            </a:r>
          </a:p>
          <a:p>
            <a:r>
              <a:rPr lang="en-US" sz="2800" dirty="0" smtClean="0">
                <a:latin typeface="Baskerville Old Face" pitchFamily="18" charset="0"/>
              </a:rPr>
              <a:t>has caused serious outbreaks.</a:t>
            </a:r>
          </a:p>
          <a:p>
            <a:r>
              <a:rPr lang="en-US" sz="2800" dirty="0" smtClean="0">
                <a:latin typeface="Baskerville Old Face" pitchFamily="18" charset="0"/>
              </a:rPr>
              <a:t>Outbreaks have been linked to exposure to cooling towers</a:t>
            </a:r>
          </a:p>
          <a:p>
            <a:r>
              <a:rPr lang="en-US" sz="2800" dirty="0" smtClean="0">
                <a:latin typeface="Baskerville Old Face" pitchFamily="18" charset="0"/>
              </a:rPr>
              <a:t>ICU admissions. </a:t>
            </a:r>
            <a:endParaRPr lang="en-US" sz="2800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787208" cy="792088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03848" y="5661248"/>
            <a:ext cx="2880320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latin typeface="Baskerville Old Face" pitchFamily="18" charset="0"/>
              </a:rPr>
              <a:t>Legionnaires on ICU</a:t>
            </a:r>
            <a:endParaRPr lang="en-US" sz="2400" dirty="0"/>
          </a:p>
        </p:txBody>
      </p:sp>
      <p:pic>
        <p:nvPicPr>
          <p:cNvPr id="2050" name="Picture 2" descr="C:\Documents and Settings\Dr.Fauzia\My Documents\My Pictures\leginell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548680"/>
            <a:ext cx="3923928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Epidemiology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Overall the rate of CAP 5.16 to 6.11 cases per 1000 persons per year</a:t>
            </a:r>
          </a:p>
          <a:p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Mortality 23%</a:t>
            </a:r>
          </a:p>
          <a:p>
            <a:r>
              <a:rPr lang="en-US" altLang="zh-CN" dirty="0" smtClean="0">
                <a:latin typeface="Baskerville Old Face" pitchFamily="18" charset="0"/>
              </a:rPr>
              <a:t>pneumonia are high especially in </a:t>
            </a:r>
            <a:r>
              <a:rPr lang="en-US" altLang="zh-CN" u="sng" dirty="0" smtClean="0">
                <a:solidFill>
                  <a:schemeClr val="tx1"/>
                </a:solidFill>
                <a:latin typeface="Baskerville Old Face" pitchFamily="18" charset="0"/>
              </a:rPr>
              <a:t>old people</a:t>
            </a:r>
          </a:p>
          <a:p>
            <a:r>
              <a:rPr lang="en-US" sz="3000" dirty="0" smtClean="0">
                <a:latin typeface="Baskerville Old Face" pitchFamily="18" charset="0"/>
              </a:rPr>
              <a:t>Almost 1 million annual episodes of CAP in adults </a:t>
            </a:r>
            <a:r>
              <a:rPr lang="en-US" sz="3000" u="sng" dirty="0" smtClean="0">
                <a:latin typeface="Baskerville Old Face" pitchFamily="18" charset="0"/>
              </a:rPr>
              <a:t>&gt;</a:t>
            </a:r>
            <a:r>
              <a:rPr lang="en-US" sz="3000" dirty="0" smtClean="0">
                <a:latin typeface="Baskerville Old Face" pitchFamily="18" charset="0"/>
              </a:rPr>
              <a:t> 65 yrs in the US</a:t>
            </a:r>
            <a:endParaRPr lang="en-US" altLang="zh-CN" sz="3000" u="sng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>
              <a:buNone/>
            </a:pPr>
            <a:r>
              <a:rPr lang="en-US" altLang="zh-CN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askerville Old Face" pitchFamily="18" charset="0"/>
              </a:rPr>
              <a:t>Risk factors 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Age &lt; 2 yrs, &gt; 65 yrs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alcoholism 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smoking 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Asthma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prior influenza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HIV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Immuno</a:t>
            </a:r>
            <a:r>
              <a:rPr lang="en-US" dirty="0" smtClean="0">
                <a:latin typeface="Baskerville Old Face" pitchFamily="18" charset="0"/>
              </a:rPr>
              <a:t> suppression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 institutionalization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 Recent hotel : </a:t>
            </a:r>
            <a:r>
              <a:rPr lang="en-US" i="1" dirty="0" err="1" smtClean="0">
                <a:solidFill>
                  <a:srgbClr val="FFFF00"/>
                </a:solidFill>
                <a:latin typeface="Baskerville Old Face" pitchFamily="18" charset="0"/>
              </a:rPr>
              <a:t>Legionella</a:t>
            </a:r>
            <a:endParaRPr lang="en-US" i="1" dirty="0" smtClean="0">
              <a:solidFill>
                <a:srgbClr val="FFFF00"/>
              </a:solidFill>
              <a:latin typeface="Baskerville Old Face" pitchFamily="18" charset="0"/>
            </a:endParaRPr>
          </a:p>
          <a:p>
            <a:pPr lvl="1"/>
            <a:r>
              <a:rPr lang="en-US" dirty="0" smtClean="0">
                <a:latin typeface="Book Antiqua" pitchFamily="18" charset="0"/>
                <a:cs typeface="Times New Roman" charset="0"/>
              </a:rPr>
              <a:t>Travel, pets, occupational exposures-</a:t>
            </a:r>
            <a:r>
              <a:rPr lang="en-US" dirty="0" smtClean="0"/>
              <a:t> </a:t>
            </a:r>
            <a:r>
              <a:rPr lang="en-US" dirty="0" smtClean="0">
                <a:latin typeface="Baskerville Old Face" pitchFamily="18" charset="0"/>
              </a:rPr>
              <a:t>birds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FF00"/>
                </a:solidFill>
              </a:rPr>
              <a:t>C-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Baskerville Old Face" pitchFamily="18" charset="0"/>
              </a:rPr>
              <a:t>psittaci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)</a:t>
            </a:r>
            <a:endParaRPr lang="en-US" i="1" dirty="0" smtClean="0">
              <a:solidFill>
                <a:srgbClr val="FFFF00"/>
              </a:solidFill>
              <a:latin typeface="Baskerville Old Face" pitchFamily="18" charset="0"/>
            </a:endParaRPr>
          </a:p>
          <a:p>
            <a:pPr lvl="1"/>
            <a:r>
              <a:rPr lang="en-US" dirty="0" smtClean="0">
                <a:latin typeface="Baskerville Old Face" pitchFamily="18" charset="0"/>
              </a:rPr>
              <a:t>Aspiration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COPD 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dementia</a:t>
            </a:r>
            <a:endParaRPr lang="en-US" altLang="zh-CN" dirty="0" smtClean="0">
              <a:latin typeface="Baskerville Old Face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95536" y="836712"/>
            <a:ext cx="1584176" cy="6397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Symptoms 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23528" y="1700808"/>
            <a:ext cx="4040188" cy="4320480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r>
              <a:rPr lang="en-US" sz="3800" dirty="0" smtClean="0">
                <a:latin typeface="Baskerville Old Face" pitchFamily="18" charset="0"/>
              </a:rPr>
              <a:t>Insidious onset</a:t>
            </a:r>
            <a:br>
              <a:rPr lang="en-US" sz="3800" dirty="0" smtClean="0">
                <a:latin typeface="Baskerville Old Face" pitchFamily="18" charset="0"/>
              </a:rPr>
            </a:br>
            <a:endParaRPr lang="en-US" sz="3800" dirty="0" smtClean="0">
              <a:latin typeface="Baskerville Old Face" pitchFamily="18" charset="0"/>
            </a:endParaRPr>
          </a:p>
          <a:p>
            <a:r>
              <a:rPr lang="en-US" sz="3800" dirty="0" smtClean="0">
                <a:latin typeface="Baskerville Old Face" pitchFamily="18" charset="0"/>
              </a:rPr>
              <a:t>Mild URTI to severe pneumonia</a:t>
            </a:r>
            <a:br>
              <a:rPr lang="en-US" sz="3800" dirty="0" smtClean="0">
                <a:latin typeface="Baskerville Old Face" pitchFamily="18" charset="0"/>
              </a:rPr>
            </a:br>
            <a:endParaRPr lang="en-US" sz="3800" dirty="0" smtClean="0">
              <a:latin typeface="Baskerville Old Face" pitchFamily="18" charset="0"/>
            </a:endParaRPr>
          </a:p>
          <a:p>
            <a:r>
              <a:rPr lang="en-US" sz="3800" dirty="0" smtClean="0">
                <a:latin typeface="Baskerville Old Face" pitchFamily="18" charset="0"/>
              </a:rPr>
              <a:t>Headache</a:t>
            </a:r>
            <a:br>
              <a:rPr lang="en-US" sz="3800" dirty="0" smtClean="0">
                <a:latin typeface="Baskerville Old Face" pitchFamily="18" charset="0"/>
              </a:rPr>
            </a:br>
            <a:endParaRPr lang="en-US" sz="3800" dirty="0" smtClean="0">
              <a:latin typeface="Baskerville Old Face" pitchFamily="18" charset="0"/>
            </a:endParaRPr>
          </a:p>
          <a:p>
            <a:r>
              <a:rPr lang="en-US" sz="3800" dirty="0" smtClean="0">
                <a:latin typeface="Baskerville Old Face" pitchFamily="18" charset="0"/>
              </a:rPr>
              <a:t>Malaise</a:t>
            </a:r>
            <a:br>
              <a:rPr lang="en-US" sz="3800" dirty="0" smtClean="0">
                <a:latin typeface="Baskerville Old Face" pitchFamily="18" charset="0"/>
              </a:rPr>
            </a:br>
            <a:endParaRPr lang="en-US" sz="3800" dirty="0" smtClean="0">
              <a:latin typeface="Baskerville Old Face" pitchFamily="18" charset="0"/>
            </a:endParaRP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Fever</a:t>
            </a:r>
            <a:r>
              <a:rPr lang="en-US" sz="3800" dirty="0" smtClean="0">
                <a:latin typeface="Baskerville Old Face" pitchFamily="18" charset="0"/>
              </a:rPr>
              <a:t/>
            </a:r>
            <a:br>
              <a:rPr lang="en-US" sz="3800" dirty="0" smtClean="0">
                <a:latin typeface="Baskerville Old Face" pitchFamily="18" charset="0"/>
              </a:rPr>
            </a:br>
            <a:endParaRPr lang="en-US" sz="3800" dirty="0" smtClean="0">
              <a:latin typeface="Baskerville Old Face" pitchFamily="18" charset="0"/>
            </a:endParaRPr>
          </a:p>
          <a:p>
            <a:r>
              <a:rPr lang="en-US" sz="3800" dirty="0" smtClean="0">
                <a:latin typeface="Baskerville Old Face" pitchFamily="18" charset="0"/>
              </a:rPr>
              <a:t>dry cough</a:t>
            </a:r>
            <a:br>
              <a:rPr lang="en-US" sz="3800" dirty="0" smtClean="0">
                <a:latin typeface="Baskerville Old Face" pitchFamily="18" charset="0"/>
              </a:rPr>
            </a:br>
            <a:endParaRPr lang="en-US" sz="3800" dirty="0" smtClean="0">
              <a:latin typeface="Baskerville Old Face" pitchFamily="18" charset="0"/>
            </a:endParaRPr>
          </a:p>
          <a:p>
            <a:r>
              <a:rPr lang="en-US" sz="3800" dirty="0" err="1" smtClean="0">
                <a:latin typeface="Baskerville Old Face" pitchFamily="18" charset="0"/>
              </a:rPr>
              <a:t>Arthralgia</a:t>
            </a:r>
            <a:r>
              <a:rPr lang="en-US" sz="3800" dirty="0" smtClean="0">
                <a:latin typeface="Baskerville Old Face" pitchFamily="18" charset="0"/>
              </a:rPr>
              <a:t> / </a:t>
            </a:r>
            <a:r>
              <a:rPr lang="en-US" sz="3800" dirty="0" err="1" smtClean="0">
                <a:latin typeface="Baskerville Old Face" pitchFamily="18" charset="0"/>
              </a:rPr>
              <a:t>myalgia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6016" y="908720"/>
            <a:ext cx="1008112" cy="6397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Signs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1700808"/>
            <a:ext cx="4041775" cy="4278461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Minimal</a:t>
            </a:r>
            <a:br>
              <a:rPr lang="en-US" dirty="0" smtClean="0">
                <a:latin typeface="Baskerville Old Face" pitchFamily="18" charset="0"/>
              </a:rPr>
            </a:br>
            <a:endParaRPr lang="en-US" dirty="0" smtClean="0">
              <a:latin typeface="Baskerville Old Face" pitchFamily="18" charset="0"/>
            </a:endParaRPr>
          </a:p>
          <a:p>
            <a:r>
              <a:rPr lang="en-US" dirty="0" smtClean="0">
                <a:latin typeface="Baskerville Old Face" pitchFamily="18" charset="0"/>
              </a:rPr>
              <a:t>Few crackles</a:t>
            </a:r>
            <a:br>
              <a:rPr lang="en-US" dirty="0" smtClean="0">
                <a:latin typeface="Baskerville Old Face" pitchFamily="18" charset="0"/>
              </a:rPr>
            </a:br>
            <a:endParaRPr lang="en-US" dirty="0" smtClean="0">
              <a:latin typeface="Baskerville Old Face" pitchFamily="18" charset="0"/>
            </a:endParaRPr>
          </a:p>
          <a:p>
            <a:r>
              <a:rPr lang="en-US" dirty="0" err="1" smtClean="0">
                <a:latin typeface="Baskerville Old Face" pitchFamily="18" charset="0"/>
              </a:rPr>
              <a:t>Rhonchi</a:t>
            </a:r>
            <a:r>
              <a:rPr lang="en-US" dirty="0" smtClean="0">
                <a:latin typeface="Baskerville Old Face" pitchFamily="18" charset="0"/>
              </a:rPr>
              <a:t/>
            </a:r>
            <a:br>
              <a:rPr lang="en-US" dirty="0" smtClean="0">
                <a:latin typeface="Baskerville Old Face" pitchFamily="18" charset="0"/>
              </a:rPr>
            </a:br>
            <a:endParaRPr lang="en-US" dirty="0" smtClean="0">
              <a:latin typeface="Baskerville Old Face" pitchFamily="18" charset="0"/>
            </a:endParaRPr>
          </a:p>
          <a:p>
            <a:r>
              <a:rPr lang="en-US" dirty="0" smtClean="0">
                <a:latin typeface="Baskerville Old Face" pitchFamily="18" charset="0"/>
              </a:rPr>
              <a:t>Exhaustion</a:t>
            </a:r>
            <a:br>
              <a:rPr lang="en-US" dirty="0" smtClean="0">
                <a:latin typeface="Baskerville Old Face" pitchFamily="18" charset="0"/>
              </a:rPr>
            </a:br>
            <a:endParaRPr lang="en-US" dirty="0" smtClean="0">
              <a:latin typeface="Baskerville Old Face" pitchFamily="18" charset="0"/>
            </a:endParaRPr>
          </a:p>
          <a:p>
            <a:r>
              <a:rPr lang="en-US" dirty="0" smtClean="0">
                <a:latin typeface="Baskerville Old Face" pitchFamily="18" charset="0"/>
              </a:rPr>
              <a:t>Low grade fever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920880" cy="7657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Diagnosis &amp; Treatment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52736"/>
            <a:ext cx="4320480" cy="5616624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40000" lnSpcReduction="20000"/>
          </a:bodyPr>
          <a:lstStyle/>
          <a:p>
            <a:r>
              <a:rPr lang="en-US" sz="4500" dirty="0" smtClean="0">
                <a:latin typeface="Baskerville Old Face" pitchFamily="18" charset="0"/>
              </a:rPr>
              <a:t>CBC</a:t>
            </a:r>
            <a:br>
              <a:rPr lang="en-US" sz="4500" dirty="0" smtClean="0">
                <a:latin typeface="Baskerville Old Face" pitchFamily="18" charset="0"/>
              </a:rPr>
            </a:br>
            <a:endParaRPr lang="en-US" sz="4500" dirty="0" smtClean="0">
              <a:latin typeface="Baskerville Old Face" pitchFamily="18" charset="0"/>
            </a:endParaRPr>
          </a:p>
          <a:p>
            <a:r>
              <a:rPr lang="en-US" sz="4500" dirty="0" smtClean="0">
                <a:latin typeface="Baskerville Old Face" pitchFamily="18" charset="0"/>
              </a:rPr>
              <a:t>Mild elevation WBC</a:t>
            </a:r>
            <a:br>
              <a:rPr lang="en-US" sz="4500" dirty="0" smtClean="0">
                <a:latin typeface="Baskerville Old Face" pitchFamily="18" charset="0"/>
              </a:rPr>
            </a:br>
            <a:endParaRPr lang="en-US" sz="4500" dirty="0" smtClean="0">
              <a:latin typeface="Baskerville Old Face" pitchFamily="18" charset="0"/>
            </a:endParaRPr>
          </a:p>
          <a:p>
            <a:r>
              <a:rPr lang="en-US" sz="4500" dirty="0" smtClean="0">
                <a:latin typeface="Baskerville Old Face" pitchFamily="18" charset="0"/>
              </a:rPr>
              <a:t>U&amp;Es</a:t>
            </a:r>
            <a:br>
              <a:rPr lang="en-US" sz="4500" dirty="0" smtClean="0">
                <a:latin typeface="Baskerville Old Face" pitchFamily="18" charset="0"/>
              </a:rPr>
            </a:br>
            <a:endParaRPr lang="en-US" sz="4500" dirty="0" smtClean="0">
              <a:latin typeface="Baskerville Old Face" pitchFamily="18" charset="0"/>
            </a:endParaRPr>
          </a:p>
          <a:p>
            <a:r>
              <a:rPr lang="en-US" sz="4500" u="sng" dirty="0" smtClean="0">
                <a:latin typeface="Baskerville Old Face" pitchFamily="18" charset="0"/>
              </a:rPr>
              <a:t>Low  serum Na (</a:t>
            </a:r>
            <a:r>
              <a:rPr lang="en-US" sz="4500" u="sng" dirty="0" err="1" smtClean="0">
                <a:latin typeface="Baskerville Old Face" pitchFamily="18" charset="0"/>
              </a:rPr>
              <a:t>Legionalla</a:t>
            </a:r>
            <a:r>
              <a:rPr lang="en-US" sz="4500" u="sng" dirty="0" smtClean="0">
                <a:latin typeface="Baskerville Old Face" pitchFamily="18" charset="0"/>
              </a:rPr>
              <a:t>)</a:t>
            </a:r>
            <a:r>
              <a:rPr lang="en-US" sz="4500" dirty="0" smtClean="0">
                <a:latin typeface="Baskerville Old Face" pitchFamily="18" charset="0"/>
              </a:rPr>
              <a:t/>
            </a:r>
            <a:br>
              <a:rPr lang="en-US" sz="4500" dirty="0" smtClean="0">
                <a:latin typeface="Baskerville Old Face" pitchFamily="18" charset="0"/>
              </a:rPr>
            </a:br>
            <a:endParaRPr lang="en-US" sz="4500" dirty="0" smtClean="0">
              <a:latin typeface="Baskerville Old Face" pitchFamily="18" charset="0"/>
            </a:endParaRPr>
          </a:p>
          <a:p>
            <a:r>
              <a:rPr lang="en-US" sz="4500" dirty="0" smtClean="0">
                <a:latin typeface="Baskerville Old Face" pitchFamily="18" charset="0"/>
              </a:rPr>
              <a:t>Deranged LFTS</a:t>
            </a:r>
            <a:br>
              <a:rPr lang="en-US" sz="4500" dirty="0" smtClean="0">
                <a:latin typeface="Baskerville Old Face" pitchFamily="18" charset="0"/>
              </a:rPr>
            </a:br>
            <a:endParaRPr lang="en-US" sz="4500" dirty="0" smtClean="0">
              <a:latin typeface="Baskerville Old Face" pitchFamily="18" charset="0"/>
            </a:endParaRPr>
          </a:p>
          <a:p>
            <a:r>
              <a:rPr lang="en-US" sz="4500" dirty="0">
                <a:latin typeface="Baskerville Old Face" pitchFamily="18" charset="0"/>
              </a:rPr>
              <a:t>↑ </a:t>
            </a:r>
            <a:r>
              <a:rPr lang="en-US" sz="4500" dirty="0" smtClean="0">
                <a:latin typeface="Baskerville Old Face" pitchFamily="18" charset="0"/>
              </a:rPr>
              <a:t>ALT</a:t>
            </a:r>
            <a:br>
              <a:rPr lang="en-US" sz="4500" dirty="0" smtClean="0">
                <a:latin typeface="Baskerville Old Face" pitchFamily="18" charset="0"/>
              </a:rPr>
            </a:br>
            <a:endParaRPr lang="en-US" sz="4500" dirty="0" smtClean="0">
              <a:latin typeface="Baskerville Old Face" pitchFamily="18" charset="0"/>
            </a:endParaRPr>
          </a:p>
          <a:p>
            <a:r>
              <a:rPr lang="en-US" sz="4500" dirty="0">
                <a:latin typeface="Baskerville Old Face" pitchFamily="18" charset="0"/>
              </a:rPr>
              <a:t>↑</a:t>
            </a:r>
            <a:r>
              <a:rPr lang="en-US" sz="4500" dirty="0" smtClean="0">
                <a:latin typeface="Baskerville Old Face" pitchFamily="18" charset="0"/>
              </a:rPr>
              <a:t> </a:t>
            </a:r>
            <a:r>
              <a:rPr lang="en-US" sz="4500" dirty="0" err="1" smtClean="0">
                <a:latin typeface="Baskerville Old Face" pitchFamily="18" charset="0"/>
              </a:rPr>
              <a:t>Alk</a:t>
            </a:r>
            <a:r>
              <a:rPr lang="en-US" sz="4500" dirty="0" smtClean="0">
                <a:latin typeface="Baskerville Old Face" pitchFamily="18" charset="0"/>
              </a:rPr>
              <a:t> </a:t>
            </a:r>
            <a:r>
              <a:rPr lang="en-US" sz="4500" dirty="0" err="1" smtClean="0">
                <a:latin typeface="Baskerville Old Face" pitchFamily="18" charset="0"/>
              </a:rPr>
              <a:t>Phos</a:t>
            </a:r>
            <a:endParaRPr lang="en-US" sz="4500" dirty="0" smtClean="0">
              <a:latin typeface="Baskerville Old Face" pitchFamily="18" charset="0"/>
            </a:endParaRPr>
          </a:p>
          <a:p>
            <a:r>
              <a:rPr lang="en-US" sz="4500" dirty="0" smtClean="0">
                <a:latin typeface="Baskerville Old Face" pitchFamily="18" charset="0"/>
              </a:rPr>
              <a:t>Culture on special media BCYE </a:t>
            </a:r>
            <a:br>
              <a:rPr lang="en-US" sz="4500" dirty="0" smtClean="0">
                <a:latin typeface="Baskerville Old Face" pitchFamily="18" charset="0"/>
              </a:rPr>
            </a:br>
            <a:endParaRPr lang="en-US" sz="4500" dirty="0" smtClean="0">
              <a:latin typeface="Baskerville Old Face" pitchFamily="18" charset="0"/>
            </a:endParaRPr>
          </a:p>
          <a:p>
            <a:r>
              <a:rPr lang="en-US" sz="4500" dirty="0" smtClean="0">
                <a:solidFill>
                  <a:srgbClr val="FFFF00"/>
                </a:solidFill>
                <a:latin typeface="Baskerville Old Face" pitchFamily="18" charset="0"/>
              </a:rPr>
              <a:t>Cold agglutinins (</a:t>
            </a:r>
            <a:r>
              <a:rPr lang="en-US" sz="4500" i="1" dirty="0" err="1" smtClean="0">
                <a:solidFill>
                  <a:srgbClr val="FFFF00"/>
                </a:solidFill>
                <a:latin typeface="Baskerville Old Face" pitchFamily="18" charset="0"/>
              </a:rPr>
              <a:t>Mycoplasma</a:t>
            </a:r>
            <a:r>
              <a:rPr lang="en-US" sz="4500" dirty="0" smtClean="0">
                <a:solidFill>
                  <a:srgbClr val="FFFF00"/>
                </a:solidFill>
                <a:latin typeface="Baskerville Old Face" pitchFamily="18" charset="0"/>
              </a:rPr>
              <a:t>)</a:t>
            </a:r>
            <a:br>
              <a:rPr lang="en-US" sz="4500" dirty="0" smtClean="0">
                <a:solidFill>
                  <a:srgbClr val="FFFF00"/>
                </a:solidFill>
                <a:latin typeface="Baskerville Old Face" pitchFamily="18" charset="0"/>
              </a:rPr>
            </a:br>
            <a:endParaRPr lang="en-US" sz="4500" dirty="0" smtClean="0">
              <a:solidFill>
                <a:srgbClr val="FFFF00"/>
              </a:solidFill>
              <a:latin typeface="Baskerville Old Face" pitchFamily="18" charset="0"/>
            </a:endParaRPr>
          </a:p>
          <a:p>
            <a:r>
              <a:rPr lang="en-US" sz="4500" dirty="0" smtClean="0">
                <a:solidFill>
                  <a:srgbClr val="FFFF00"/>
                </a:solidFill>
                <a:latin typeface="Baskerville Old Face" pitchFamily="18" charset="0"/>
              </a:rPr>
              <a:t>Serology</a:t>
            </a:r>
            <a:endParaRPr lang="en-US" sz="3800" dirty="0" smtClean="0">
              <a:latin typeface="Baskerville Old Face" pitchFamily="18" charset="0"/>
            </a:endParaRPr>
          </a:p>
          <a:p>
            <a:r>
              <a:rPr lang="en-US" sz="3800" dirty="0" smtClean="0">
                <a:latin typeface="Baskerville Old Face" pitchFamily="18" charset="0"/>
              </a:rPr>
              <a:t>DNA detection</a:t>
            </a:r>
            <a:r>
              <a:rPr lang="en-US" sz="7600" dirty="0" smtClean="0">
                <a:latin typeface="Baskerville Old Face" pitchFamily="18" charset="0"/>
              </a:rPr>
              <a:t> </a:t>
            </a:r>
            <a:endParaRPr lang="en-US" sz="8400" dirty="0" smtClean="0">
              <a:latin typeface="Baskerville Old Face" pitchFamily="18" charset="0"/>
            </a:endParaRP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076056" y="1052736"/>
            <a:ext cx="3610744" cy="4525963"/>
          </a:xfrm>
          <a:prstGeom prst="rect">
            <a:avLst/>
          </a:prstGeo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  <a:t>Macrolide</a:t>
            </a:r>
            <a:b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</a:b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Baskerville Old Face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  <a:t>Rifampicicn</a:t>
            </a:r>
            <a:b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</a:b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Baskerville Old Face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  <a:t>Quinolones</a:t>
            </a:r>
            <a:b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</a:b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Baskerville Old Face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  <a:t>Tetracycline</a:t>
            </a:r>
            <a:b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</a:b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Baskerville Old Face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  <a:t>Treat for 10-14 days </a:t>
            </a:r>
            <a:b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</a:b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Baskerville Old Face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  <a:t>(21 in immunosupressed)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1196752"/>
            <a:ext cx="4968552" cy="3970318"/>
          </a:xfrm>
          <a:prstGeom prst="rect">
            <a:avLst/>
          </a:prstGeo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chemeClr val="tx2"/>
                </a:solidFill>
                <a:latin typeface="Baskerville Old Face" pitchFamily="18" charset="0"/>
              </a:rPr>
              <a:t>Differential diagnosis 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3600" dirty="0" smtClean="0">
                <a:latin typeface="Baskerville Old Face" pitchFamily="18" charset="0"/>
              </a:rPr>
              <a:t>Pulmonary tuberculosis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3600" dirty="0" smtClean="0">
                <a:latin typeface="Baskerville Old Face" pitchFamily="18" charset="0"/>
              </a:rPr>
              <a:t>Lung cancer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3600" dirty="0" smtClean="0">
                <a:latin typeface="Baskerville Old Face" pitchFamily="18" charset="0"/>
              </a:rPr>
              <a:t>Acute lung </a:t>
            </a:r>
            <a:r>
              <a:rPr lang="en-US" altLang="zh-CN" sz="3600" dirty="0" err="1" smtClean="0">
                <a:latin typeface="Baskerville Old Face" pitchFamily="18" charset="0"/>
              </a:rPr>
              <a:t>abecess</a:t>
            </a:r>
            <a:endParaRPr lang="en-US" altLang="zh-CN" sz="3600" dirty="0" smtClean="0">
              <a:latin typeface="Baskerville Old Fac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3600" dirty="0" smtClean="0">
                <a:latin typeface="Baskerville Old Face" pitchFamily="18" charset="0"/>
              </a:rPr>
              <a:t>Pulmonary embolism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3600" dirty="0" smtClean="0">
                <a:latin typeface="Baskerville Old Face" pitchFamily="18" charset="0"/>
              </a:rPr>
              <a:t>Noninfectious       pulmonary infiltration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704856" cy="13541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zh-CN" dirty="0">
                <a:latin typeface="Baskerville Old Face" pitchFamily="18" charset="0"/>
              </a:rPr>
              <a:t>E</a:t>
            </a:r>
            <a:r>
              <a:rPr lang="en-US" altLang="zh-CN" dirty="0" smtClean="0">
                <a:latin typeface="Baskerville Old Face" pitchFamily="18" charset="0"/>
              </a:rPr>
              <a:t>valuate the severity &amp; degree of pneumonia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988840"/>
            <a:ext cx="7715200" cy="3629000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altLang="zh-CN" dirty="0">
                <a:solidFill>
                  <a:srgbClr val="92D050"/>
                </a:solidFill>
                <a:latin typeface="Baskerville Old Face" pitchFamily="18" charset="0"/>
              </a:rPr>
              <a:t>I</a:t>
            </a:r>
            <a:r>
              <a:rPr lang="en-US" altLang="zh-CN" dirty="0" smtClean="0">
                <a:solidFill>
                  <a:srgbClr val="92D050"/>
                </a:solidFill>
                <a:latin typeface="Baskerville Old Face" pitchFamily="18" charset="0"/>
              </a:rPr>
              <a:t>s the patient will require hospital admission? </a:t>
            </a:r>
          </a:p>
          <a:p>
            <a:pPr lvl="1"/>
            <a:r>
              <a:rPr lang="en-US" altLang="zh-CN" dirty="0" smtClean="0">
                <a:latin typeface="Baskerville Old Face" pitchFamily="18" charset="0"/>
              </a:rPr>
              <a:t>Patient characteristics</a:t>
            </a:r>
          </a:p>
          <a:p>
            <a:pPr lvl="1"/>
            <a:r>
              <a:rPr lang="en-US" altLang="zh-CN" dirty="0" err="1" smtClean="0">
                <a:latin typeface="Baskerville Old Face" pitchFamily="18" charset="0"/>
              </a:rPr>
              <a:t>Comorbid</a:t>
            </a:r>
            <a:r>
              <a:rPr lang="en-US" altLang="zh-CN" dirty="0" smtClean="0">
                <a:latin typeface="Baskerville Old Face" pitchFamily="18" charset="0"/>
              </a:rPr>
              <a:t> illness</a:t>
            </a:r>
          </a:p>
          <a:p>
            <a:pPr lvl="1"/>
            <a:r>
              <a:rPr lang="en-US" altLang="zh-CN" dirty="0" smtClean="0">
                <a:latin typeface="Baskerville Old Face" pitchFamily="18" charset="0"/>
              </a:rPr>
              <a:t> Physical examinations</a:t>
            </a:r>
          </a:p>
          <a:p>
            <a:pPr lvl="1"/>
            <a:r>
              <a:rPr lang="en-US" altLang="zh-CN" dirty="0" smtClean="0">
                <a:latin typeface="Baskerville Old Face" pitchFamily="18" charset="0"/>
              </a:rPr>
              <a:t>Basic laboratory findings</a:t>
            </a:r>
            <a:endParaRPr lang="en-US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08912" cy="129614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zh-CN" dirty="0" smtClean="0">
                <a:latin typeface="Baskerville Old Face" pitchFamily="18" charset="0"/>
              </a:rPr>
              <a:t>The diagnostic standard of sever pneumonia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 smtClean="0">
                <a:latin typeface="Baskerville Old Face" pitchFamily="18" charset="0"/>
              </a:rPr>
              <a:t>Altered mental status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latin typeface="Baskerville Old Face" pitchFamily="18" charset="0"/>
              </a:rPr>
              <a:t>Pa02&lt;60mmHg. PaO2/FiO2&lt;300, needing MV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latin typeface="Baskerville Old Face" pitchFamily="18" charset="0"/>
              </a:rPr>
              <a:t>Respiratory rate&gt;30/min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latin typeface="Baskerville Old Face" pitchFamily="18" charset="0"/>
              </a:rPr>
              <a:t> Blood pressure&lt;90/60mmHg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latin typeface="Baskerville Old Face" pitchFamily="18" charset="0"/>
              </a:rPr>
              <a:t>Chest X-ray shows that bilateral infiltration, </a:t>
            </a:r>
            <a:r>
              <a:rPr lang="en-US" altLang="zh-CN" dirty="0" err="1" smtClean="0">
                <a:latin typeface="Baskerville Old Face" pitchFamily="18" charset="0"/>
              </a:rPr>
              <a:t>multilobar</a:t>
            </a:r>
            <a:r>
              <a:rPr lang="en-US" altLang="zh-CN" dirty="0" smtClean="0">
                <a:latin typeface="Baskerville Old Face" pitchFamily="18" charset="0"/>
              </a:rPr>
              <a:t> infiltration and  the infiltrations enlarge more than 50% within 48h.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latin typeface="Baskerville Old Face" pitchFamily="18" charset="0"/>
              </a:rPr>
              <a:t>Renal function: U&lt;20ml/h, and &lt;80ml/4h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66FF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Outpatient, healthy patient  with no exposure to antibiotics in the last 3 months 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Outpatient, patient  with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comorbidity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or  exposure to antibiotics in the last 3 months 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Inpatient : Not ICU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Inpatient : ICU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260648"/>
            <a:ext cx="8208912" cy="129614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Patient Management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askerville Old Fac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66FF"/>
          </a:solidFill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Macrolide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u="sng" dirty="0" err="1" smtClean="0">
                <a:solidFill>
                  <a:schemeClr val="bg1"/>
                </a:solidFill>
              </a:rPr>
              <a:t>Azithromycin</a:t>
            </a:r>
            <a:r>
              <a:rPr lang="en-US" u="sng" dirty="0" smtClean="0">
                <a:solidFill>
                  <a:schemeClr val="bg1"/>
                </a:solidFill>
              </a:rPr>
              <a:t>, </a:t>
            </a:r>
            <a:r>
              <a:rPr lang="en-US" u="sng" dirty="0" err="1" smtClean="0">
                <a:solidFill>
                  <a:schemeClr val="bg1"/>
                </a:solidFill>
              </a:rPr>
              <a:t>Clarithromycin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Doxycycline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Beta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Lactam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:Amoxicillin/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clavulinic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acid,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Cefuroxime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Respiratory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Flouroquinolone:Gatifloxacin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Levofloxacin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Moxifloxacin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Antipeudomonas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Beta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lactam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Cetazidime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Antipneumococcal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Beta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lactam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Cefotaxime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260648"/>
            <a:ext cx="8208912" cy="129614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  <a:t>Antibiotic Treatment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askerville Old Fac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-2" y="1556792"/>
          <a:ext cx="9144001" cy="5403145"/>
        </p:xfrm>
        <a:graphic>
          <a:graphicData uri="http://schemas.openxmlformats.org/drawingml/2006/table">
            <a:tbl>
              <a:tblPr/>
              <a:tblGrid>
                <a:gridCol w="2118030"/>
                <a:gridCol w="1854757"/>
                <a:gridCol w="1713675"/>
                <a:gridCol w="1742163"/>
                <a:gridCol w="1715376"/>
              </a:tblGrid>
              <a:tr h="525591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Macrolides</a:t>
                      </a:r>
                      <a:endParaRPr lang="en-US" sz="16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Respiratory </a:t>
                      </a:r>
                      <a:r>
                        <a:rPr lang="en-US" sz="1600" b="1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Flouroquinolones</a:t>
                      </a:r>
                      <a:endParaRPr lang="en-US" sz="16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Antipneumococcal</a:t>
                      </a:r>
                      <a:r>
                        <a:rPr lang="en-US" sz="16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Beta </a:t>
                      </a:r>
                      <a:r>
                        <a:rPr lang="en-US" sz="1600" b="1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lactam</a:t>
                      </a:r>
                      <a:endParaRPr lang="en-US" sz="16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</a:tr>
              <a:tr h="1146744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Outpatient, healthy patient  with no exposure to antibiotics in the last 3 months 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S </a:t>
                      </a:r>
                      <a:r>
                        <a:rPr lang="en-US" sz="1600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pneumoniaes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,        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M pneumoniae,        </a:t>
                      </a:r>
                      <a:endParaRPr lang="en-US" sz="1600" dirty="0" smtClean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Viral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 </a:t>
                      </a:r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Doxycycline</a:t>
                      </a:r>
                      <a:endParaRPr lang="en-US" sz="1600" dirty="0" smtClean="0">
                        <a:solidFill>
                          <a:schemeClr val="bg1"/>
                        </a:solidFill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</a:tr>
              <a:tr h="2006802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Outpatient, patient  with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comorbidity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 or  exposure to antibiotics in the last 3 months 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S </a:t>
                      </a:r>
                      <a:r>
                        <a:rPr lang="en-US" sz="1600" i="1" dirty="0" err="1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pneumoniaes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,        </a:t>
                      </a:r>
                      <a:endParaRPr lang="en-US" sz="1600" i="1" dirty="0" smtClean="0">
                        <a:solidFill>
                          <a:schemeClr val="bg1"/>
                        </a:solidFill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M pneumoniae,        </a:t>
                      </a:r>
                      <a:endParaRPr lang="en-US" sz="1600" i="1" dirty="0" smtClean="0">
                        <a:solidFill>
                          <a:schemeClr val="bg1"/>
                        </a:solidFill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C. pneumoniae,         </a:t>
                      </a:r>
                      <a:endParaRPr lang="en-US" sz="1600" i="1" dirty="0" smtClean="0">
                        <a:solidFill>
                          <a:schemeClr val="bg1"/>
                        </a:solidFill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H </a:t>
                      </a:r>
                      <a:r>
                        <a:rPr lang="en-US" sz="1600" i="1" dirty="0" err="1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influenzae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err="1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M.catarrhalis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anaerobes</a:t>
                      </a:r>
                      <a:endParaRPr lang="en-US" sz="1600" i="1" dirty="0" smtClean="0">
                        <a:solidFill>
                          <a:schemeClr val="bg1"/>
                        </a:solidFill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S </a:t>
                      </a:r>
                      <a:r>
                        <a:rPr lang="en-US" sz="1600" i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aureus</a:t>
                      </a:r>
                      <a:endParaRPr lang="en-US" sz="1600" i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*+Beta </a:t>
                      </a:r>
                      <a:r>
                        <a:rPr lang="en-US" sz="1600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lactam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*(alone)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</a:tr>
              <a:tr h="5733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Inpatient : Not ICU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Same as above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+</a:t>
                      </a:r>
                      <a:r>
                        <a:rPr lang="en-US" sz="1600" dirty="0" err="1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legionella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* (not alone)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*(alone)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*+</a:t>
                      </a:r>
                      <a:r>
                        <a:rPr lang="en-US" sz="1600" dirty="0" err="1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Macrolides</a:t>
                      </a:r>
                      <a:endParaRPr lang="en-US" sz="1600" dirty="0" smtClean="0">
                        <a:solidFill>
                          <a:schemeClr val="bg1"/>
                        </a:solidFill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</a:tr>
              <a:tr h="8600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Inpatient : ICU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Same as above +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Pseudomonas</a:t>
                      </a:r>
                      <a:endParaRPr lang="en-US" sz="1600" i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*(not alone)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*(Not alone)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*+</a:t>
                      </a:r>
                      <a:r>
                        <a:rPr lang="en-US" sz="1600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Macrolide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or Respiratory </a:t>
                      </a:r>
                      <a:r>
                        <a:rPr lang="en-US" sz="1600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Flouroquinolones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67544" y="260648"/>
            <a:ext cx="8208912" cy="129614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  <a:t>Antibiotic Treatment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askerville Old Fac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Baskerville Old Face" pitchFamily="18" charset="0"/>
              </a:rPr>
              <a:t>Etiological 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3754760" cy="4569371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CN" sz="3600" b="1" dirty="0" smtClean="0">
                <a:solidFill>
                  <a:schemeClr val="bg1"/>
                </a:solidFill>
              </a:rPr>
              <a:t>• </a:t>
            </a:r>
            <a:r>
              <a:rPr lang="en-US" altLang="zh-CN" sz="2800" dirty="0" smtClean="0">
                <a:solidFill>
                  <a:schemeClr val="bg1"/>
                </a:solidFill>
                <a:latin typeface="Baskerville Old Face" pitchFamily="18" charset="0"/>
              </a:rPr>
              <a:t>Etiological agents of pneumonia could be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CN" dirty="0" smtClean="0">
                <a:solidFill>
                  <a:schemeClr val="bg1"/>
                </a:solidFill>
                <a:latin typeface="Baskerville Old Face" pitchFamily="18" charset="0"/>
              </a:rPr>
              <a:t>    bacterial, fungal, viral or parasitic or by other non-infectious factors like chemical, allergen </a:t>
            </a:r>
          </a:p>
          <a:p>
            <a:endParaRPr lang="en-US" dirty="0"/>
          </a:p>
        </p:txBody>
      </p:sp>
      <p:pic>
        <p:nvPicPr>
          <p:cNvPr id="4" name="Picture 6" descr="pneumonias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844824"/>
            <a:ext cx="4320480" cy="37444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Pathogenesis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00808"/>
            <a:ext cx="3754760" cy="3096345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altLang="zh-CN" dirty="0">
                <a:latin typeface="Baskerville Old Face" pitchFamily="18" charset="0"/>
              </a:rPr>
              <a:t>T</a:t>
            </a:r>
            <a:r>
              <a:rPr lang="en-US" altLang="zh-CN" dirty="0" smtClean="0">
                <a:latin typeface="Baskerville Old Face" pitchFamily="18" charset="0"/>
              </a:rPr>
              <a:t>wo factors involved in the formation of pneumonia</a:t>
            </a:r>
          </a:p>
          <a:p>
            <a:pPr lvl="1"/>
            <a:r>
              <a:rPr lang="en-US" altLang="zh-CN" dirty="0" smtClean="0">
                <a:latin typeface="Baskerville Old Face" pitchFamily="18" charset="0"/>
              </a:rPr>
              <a:t> pathogens</a:t>
            </a:r>
          </a:p>
          <a:p>
            <a:pPr lvl="1"/>
            <a:r>
              <a:rPr lang="en-US" altLang="zh-CN" dirty="0" smtClean="0">
                <a:latin typeface="Baskerville Old Face" pitchFamily="18" charset="0"/>
              </a:rPr>
              <a:t>host defenses.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7" descr="pneumonias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268760"/>
            <a:ext cx="4896544" cy="52565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Defense mechanism of respiratory tract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66FF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Filtration and deposition of environmental pathogens in the upper airways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Cough reflux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Mucociliary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clearance 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Alveolar macrophages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Humoral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cellular immunity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Oxidative metabolism of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neutrophils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147248" cy="5616624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b="1" u="sng" dirty="0" err="1" smtClean="0">
                <a:solidFill>
                  <a:schemeClr val="tx1"/>
                </a:solidFill>
                <a:latin typeface="Baskerville Old Face" pitchFamily="18" charset="0"/>
              </a:rPr>
              <a:t>Pathophysiology</a:t>
            </a:r>
            <a:r>
              <a:rPr lang="en-US" b="1" u="sng" dirty="0" smtClean="0">
                <a:solidFill>
                  <a:schemeClr val="tx1"/>
                </a:solidFill>
                <a:latin typeface="Baskerville Old Face" pitchFamily="18" charset="0"/>
              </a:rPr>
              <a:t> 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askerville Old Face" pitchFamily="18" charset="0"/>
              </a:rPr>
              <a:t>Inhalation or aspiration of pulmonary pathogenic organisms into a lung segment or lobe.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askerville Old Face" pitchFamily="18" charset="0"/>
              </a:rPr>
              <a:t>Results from secondary </a:t>
            </a:r>
            <a:r>
              <a:rPr lang="en-US" dirty="0" err="1" smtClean="0">
                <a:latin typeface="Baskerville Old Face" pitchFamily="18" charset="0"/>
              </a:rPr>
              <a:t>bacteraemia</a:t>
            </a:r>
            <a:r>
              <a:rPr lang="en-US" dirty="0" smtClean="0">
                <a:latin typeface="Baskerville Old Face" pitchFamily="18" charset="0"/>
              </a:rPr>
              <a:t> from a distant source, such as Escherichia coli urinary tract infection and/or </a:t>
            </a:r>
            <a:r>
              <a:rPr lang="en-US" dirty="0" err="1" smtClean="0">
                <a:latin typeface="Baskerville Old Face" pitchFamily="18" charset="0"/>
              </a:rPr>
              <a:t>bacteraemia</a:t>
            </a:r>
            <a:r>
              <a:rPr lang="en-US" dirty="0" smtClean="0">
                <a:latin typeface="Baskerville Old Face" pitchFamily="18" charset="0"/>
              </a:rPr>
              <a:t>(less commonly).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askerville Old Face" pitchFamily="18" charset="0"/>
              </a:rPr>
              <a:t>Aspiration of </a:t>
            </a:r>
            <a:r>
              <a:rPr lang="en-US" dirty="0" err="1" smtClean="0">
                <a:latin typeface="Baskerville Old Face" pitchFamily="18" charset="0"/>
              </a:rPr>
              <a:t>Oropharyngeal</a:t>
            </a:r>
            <a:r>
              <a:rPr lang="en-US" dirty="0" smtClean="0">
                <a:latin typeface="Baskerville Old Face" pitchFamily="18" charset="0"/>
              </a:rPr>
              <a:t> contents (multiple pathogens).</a:t>
            </a:r>
            <a:endParaRPr lang="en-US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7139136" cy="1426170"/>
          </a:xfrm>
        </p:spPr>
        <p:txBody>
          <a:bodyPr>
            <a:normAutofit fontScale="9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altLang="zh-CN" sz="2700" dirty="0" smtClean="0"/>
              <a:t/>
            </a:r>
            <a:br>
              <a:rPr lang="en-US" altLang="zh-CN" sz="2700" dirty="0" smtClean="0"/>
            </a:br>
            <a:r>
              <a:rPr lang="en-US" altLang="zh-CN" sz="2700" dirty="0" smtClean="0"/>
              <a:t/>
            </a:r>
            <a:br>
              <a:rPr lang="en-US" altLang="zh-CN" sz="2700" dirty="0" smtClean="0"/>
            </a:br>
            <a:r>
              <a:rPr lang="en-US" altLang="zh-CN" sz="3600" b="1" dirty="0" smtClean="0">
                <a:solidFill>
                  <a:srgbClr val="FF0000"/>
                </a:solidFill>
                <a:latin typeface="Baskerville Old Face" pitchFamily="18" charset="0"/>
              </a:rPr>
              <a:t>Classification</a:t>
            </a:r>
            <a:r>
              <a:rPr lang="en-US" altLang="zh-CN" sz="2700" dirty="0" smtClean="0"/>
              <a:t/>
            </a:r>
            <a:br>
              <a:rPr lang="en-US" altLang="zh-CN" sz="2700" dirty="0" smtClean="0"/>
            </a:br>
            <a:r>
              <a:rPr lang="en-US" altLang="zh-CN" sz="2700" dirty="0" smtClean="0"/>
              <a:t>   </a:t>
            </a:r>
            <a:r>
              <a:rPr lang="en-US" altLang="zh-CN" sz="2700" dirty="0" smtClean="0">
                <a:latin typeface="Baskerville Old Face" pitchFamily="18" charset="0"/>
              </a:rPr>
              <a:t>   -Pathogen-(most useful-choose antimicrobial agents)</a:t>
            </a:r>
            <a:br>
              <a:rPr lang="en-US" altLang="zh-CN" sz="2700" dirty="0" smtClean="0">
                <a:latin typeface="Baskerville Old Face" pitchFamily="18" charset="0"/>
              </a:rPr>
            </a:br>
            <a:r>
              <a:rPr lang="en-US" altLang="zh-CN" sz="2700" dirty="0" smtClean="0">
                <a:latin typeface="Baskerville Old Face" pitchFamily="18" charset="0"/>
              </a:rPr>
              <a:t>      -Anatomy  </a:t>
            </a:r>
            <a:br>
              <a:rPr lang="en-US" altLang="zh-CN" sz="2700" dirty="0" smtClean="0">
                <a:latin typeface="Baskerville Old Face" pitchFamily="18" charset="0"/>
              </a:rPr>
            </a:br>
            <a:r>
              <a:rPr lang="en-US" altLang="zh-CN" sz="2700" dirty="0" smtClean="0">
                <a:latin typeface="Baskerville Old Face" pitchFamily="18" charset="0"/>
              </a:rPr>
              <a:t>     -Acquired environment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28800"/>
            <a:ext cx="7632848" cy="5040560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en-US" altLang="zh-CN" b="1" dirty="0" smtClean="0">
                <a:solidFill>
                  <a:schemeClr val="tx2"/>
                </a:solidFill>
                <a:latin typeface="Baskerville Old Face" pitchFamily="18" charset="0"/>
              </a:rPr>
              <a:t>Bacterial pneumonia</a:t>
            </a:r>
          </a:p>
          <a:p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Streptococcus pneumoniae is the most frequently isolated pathogen</a:t>
            </a:r>
            <a:endParaRPr lang="en-US" altLang="zh-CN" sz="2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altLang="zh-CN" b="1" dirty="0" smtClean="0">
                <a:solidFill>
                  <a:srgbClr val="FF0000"/>
                </a:solidFill>
                <a:latin typeface="Baskerville Old Face" pitchFamily="18" charset="0"/>
              </a:rPr>
              <a:t>Typical  </a:t>
            </a:r>
          </a:p>
          <a:p>
            <a:pPr marL="514350" indent="-514350" algn="just">
              <a:buFont typeface="Monotype Sorts" pitchFamily="2" charset="2"/>
              <a:buAutoNum type="arabicParenBoth"/>
            </a:pPr>
            <a:r>
              <a:rPr lang="en-US" altLang="zh-CN" b="1" dirty="0" smtClean="0">
                <a:solidFill>
                  <a:schemeClr val="accent3"/>
                </a:solidFill>
                <a:latin typeface="Baskerville Old Face" pitchFamily="18" charset="0"/>
              </a:rPr>
              <a:t>Gram-positive bacteria as </a:t>
            </a:r>
          </a:p>
          <a:p>
            <a:pPr marL="914400" lvl="1" indent="-514350" algn="just">
              <a:buFontTx/>
              <a:buChar char="-"/>
            </a:pPr>
            <a:r>
              <a:rPr lang="en-US" altLang="zh-CN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Baskerville Old Face" pitchFamily="18" charset="0"/>
              </a:rPr>
              <a:t>S</a:t>
            </a:r>
            <a:r>
              <a:rPr lang="en-US" altLang="zh-CN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askerville Old Face" pitchFamily="18" charset="0"/>
              </a:rPr>
              <a:t>treptococcus </a:t>
            </a:r>
            <a:r>
              <a:rPr lang="en-US" altLang="zh-CN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Baskerville Old Face" pitchFamily="18" charset="0"/>
              </a:rPr>
              <a:t>pneumoniae</a:t>
            </a:r>
            <a:endParaRPr lang="en-US" altLang="zh-CN" b="1" i="1" dirty="0" smtClean="0">
              <a:solidFill>
                <a:schemeClr val="tx1">
                  <a:lumMod val="85000"/>
                  <a:lumOff val="15000"/>
                </a:schemeClr>
              </a:solidFill>
              <a:latin typeface="Baskerville Old Face" pitchFamily="18" charset="0"/>
            </a:endParaRPr>
          </a:p>
          <a:p>
            <a:pPr marL="914400" lvl="1" indent="-514350" algn="just">
              <a:buFontTx/>
              <a:buChar char="-"/>
            </a:pPr>
            <a:r>
              <a:rPr lang="en-US" altLang="zh-CN" b="1" i="1" dirty="0" smtClean="0">
                <a:solidFill>
                  <a:schemeClr val="bg1"/>
                </a:solidFill>
                <a:latin typeface="Baskerville Old Face" pitchFamily="18" charset="0"/>
              </a:rPr>
              <a:t>Staphylococcus aureus</a:t>
            </a:r>
          </a:p>
          <a:p>
            <a:pPr marL="914400" lvl="1" indent="-514350" algn="just">
              <a:buFontTx/>
              <a:buChar char="-"/>
            </a:pPr>
            <a:r>
              <a:rPr lang="en-US" altLang="zh-CN" b="1" dirty="0" smtClean="0">
                <a:solidFill>
                  <a:schemeClr val="bg1"/>
                </a:solidFill>
                <a:latin typeface="Baskerville Old Face" pitchFamily="18" charset="0"/>
              </a:rPr>
              <a:t>Group A hemolytic streptococci</a:t>
            </a:r>
            <a:endParaRPr lang="en-US" altLang="zh-CN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pPr algn="just">
              <a:buFont typeface="Monotype Sorts" pitchFamily="2" charset="2"/>
              <a:buNone/>
            </a:pPr>
            <a:r>
              <a:rPr lang="en-US" altLang="zh-CN" dirty="0" smtClean="0">
                <a:solidFill>
                  <a:schemeClr val="bg1"/>
                </a:solidFill>
                <a:latin typeface="Baskerville Old Face" pitchFamily="18" charset="0"/>
              </a:rPr>
              <a:t>(2) </a:t>
            </a:r>
            <a:r>
              <a:rPr lang="en-US" altLang="zh-CN" b="1" dirty="0" smtClean="0">
                <a:solidFill>
                  <a:schemeClr val="accent3"/>
                </a:solidFill>
                <a:latin typeface="Baskerville Old Face" pitchFamily="18" charset="0"/>
              </a:rPr>
              <a:t>Gram-negative bacteria</a:t>
            </a:r>
          </a:p>
          <a:p>
            <a:pPr algn="just">
              <a:buFont typeface="Monotype Sorts" pitchFamily="2" charset="2"/>
              <a:buNone/>
            </a:pPr>
            <a:r>
              <a:rPr lang="en-US" altLang="zh-CN" sz="2600" b="1" dirty="0" smtClean="0">
                <a:solidFill>
                  <a:schemeClr val="bg1"/>
                </a:solidFill>
                <a:latin typeface="Baskerville Old Face" pitchFamily="18" charset="0"/>
              </a:rPr>
              <a:t>       -     </a:t>
            </a:r>
            <a:r>
              <a:rPr lang="en-US" altLang="zh-CN" sz="2600" i="1" dirty="0" err="1" smtClean="0">
                <a:solidFill>
                  <a:schemeClr val="bg1"/>
                </a:solidFill>
                <a:latin typeface="Baskerville Old Face" pitchFamily="18" charset="0"/>
              </a:rPr>
              <a:t>Klebsiella</a:t>
            </a:r>
            <a:r>
              <a:rPr lang="en-US" altLang="zh-CN" sz="2600" i="1" dirty="0" smtClean="0">
                <a:solidFill>
                  <a:schemeClr val="bg1"/>
                </a:solidFill>
                <a:latin typeface="Baskerville Old Face" pitchFamily="18" charset="0"/>
              </a:rPr>
              <a:t>  </a:t>
            </a:r>
            <a:r>
              <a:rPr lang="en-US" altLang="zh-CN" sz="2600" i="1" dirty="0" err="1" smtClean="0">
                <a:solidFill>
                  <a:schemeClr val="bg1"/>
                </a:solidFill>
                <a:latin typeface="Baskerville Old Face" pitchFamily="18" charset="0"/>
              </a:rPr>
              <a:t>pneumoniae</a:t>
            </a:r>
            <a:endParaRPr lang="en-US" altLang="zh-CN" sz="2600" i="1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pPr algn="just">
              <a:buFont typeface="Monotype Sorts" pitchFamily="2" charset="2"/>
              <a:buNone/>
            </a:pPr>
            <a:r>
              <a:rPr lang="en-US" altLang="zh-CN" sz="2600" i="1" dirty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altLang="zh-CN" sz="2600" i="1" dirty="0" smtClean="0">
                <a:solidFill>
                  <a:schemeClr val="bg1"/>
                </a:solidFill>
                <a:latin typeface="Baskerville Old Face" pitchFamily="18" charset="0"/>
              </a:rPr>
              <a:t>      -     </a:t>
            </a:r>
            <a:r>
              <a:rPr lang="en-US" altLang="zh-CN" sz="2600" i="1" dirty="0" err="1" smtClean="0">
                <a:solidFill>
                  <a:schemeClr val="bg1"/>
                </a:solidFill>
                <a:latin typeface="Baskerville Old Face" pitchFamily="18" charset="0"/>
              </a:rPr>
              <a:t>Hemophilus</a:t>
            </a:r>
            <a:r>
              <a:rPr lang="en-US" altLang="zh-CN" sz="2600" i="1" dirty="0" smtClean="0">
                <a:solidFill>
                  <a:schemeClr val="bg1"/>
                </a:solidFill>
                <a:latin typeface="Baskerville Old Face" pitchFamily="18" charset="0"/>
              </a:rPr>
              <a:t>  </a:t>
            </a:r>
            <a:r>
              <a:rPr lang="en-US" altLang="zh-CN" sz="2600" i="1" dirty="0" err="1" smtClean="0">
                <a:solidFill>
                  <a:schemeClr val="bg1"/>
                </a:solidFill>
                <a:latin typeface="Baskerville Old Face" pitchFamily="18" charset="0"/>
              </a:rPr>
              <a:t>influenzae</a:t>
            </a:r>
            <a:endParaRPr lang="en-US" altLang="zh-CN" sz="2600" i="1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pPr algn="just">
              <a:buNone/>
            </a:pPr>
            <a:r>
              <a:rPr lang="en-US" altLang="zh-CN" sz="2600" i="1" dirty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altLang="zh-CN" sz="2600" i="1" dirty="0" smtClean="0">
                <a:solidFill>
                  <a:schemeClr val="bg1"/>
                </a:solidFill>
                <a:latin typeface="Baskerville Old Face" pitchFamily="18" charset="0"/>
              </a:rPr>
              <a:t>      -     </a:t>
            </a:r>
            <a:r>
              <a:rPr lang="en-US" sz="2800" i="1" dirty="0" smtClean="0">
                <a:latin typeface="Baskerville Old Face" pitchFamily="18" charset="0"/>
              </a:rPr>
              <a:t>Moraxella catarrhal</a:t>
            </a:r>
            <a:endParaRPr lang="en-US" altLang="zh-CN" sz="2600" i="1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pPr algn="just">
              <a:buFont typeface="Monotype Sorts" pitchFamily="2" charset="2"/>
              <a:buNone/>
            </a:pPr>
            <a:r>
              <a:rPr lang="en-US" altLang="zh-CN" sz="2600" i="1" dirty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altLang="zh-CN" sz="2600" i="1" dirty="0" smtClean="0">
                <a:solidFill>
                  <a:schemeClr val="bg1"/>
                </a:solidFill>
                <a:latin typeface="Baskerville Old Face" pitchFamily="18" charset="0"/>
              </a:rPr>
              <a:t>      -     Escherichia  coli</a:t>
            </a:r>
          </a:p>
          <a:p>
            <a:pPr algn="just">
              <a:buFont typeface="Monotype Sorts" pitchFamily="2" charset="2"/>
              <a:buNone/>
            </a:pPr>
            <a:r>
              <a:rPr lang="en-US" altLang="zh-CN" dirty="0" smtClean="0">
                <a:solidFill>
                  <a:schemeClr val="bg1"/>
                </a:solidFill>
                <a:latin typeface="Baskerville Old Face" pitchFamily="18" charset="0"/>
              </a:rPr>
              <a:t>(3)  </a:t>
            </a:r>
            <a:r>
              <a:rPr lang="en-US" altLang="zh-CN" b="1" dirty="0" smtClean="0">
                <a:solidFill>
                  <a:schemeClr val="accent3"/>
                </a:solidFill>
                <a:latin typeface="Baskerville Old Face" pitchFamily="18" charset="0"/>
              </a:rPr>
              <a:t>Anaerobic bacteria</a:t>
            </a:r>
            <a:r>
              <a:rPr lang="en-US" altLang="zh-CN" dirty="0" smtClean="0">
                <a:solidFill>
                  <a:schemeClr val="accent3"/>
                </a:solidFill>
                <a:latin typeface="Baskerville Old Face" pitchFamily="18" charset="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4618856" cy="5832648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chemeClr val="tx1"/>
                </a:solidFill>
                <a:latin typeface="Baskerville Old Face" pitchFamily="18" charset="0"/>
              </a:rPr>
              <a:t>Atypical pneumonia</a:t>
            </a:r>
          </a:p>
          <a:p>
            <a:pPr lvl="1"/>
            <a:r>
              <a:rPr lang="en-US" altLang="zh-CN" sz="2200" i="1" dirty="0" smtClean="0">
                <a:latin typeface="Baskerville Old Face" pitchFamily="18" charset="0"/>
              </a:rPr>
              <a:t>Legionnaies pneumonia </a:t>
            </a:r>
          </a:p>
          <a:p>
            <a:pPr lvl="1"/>
            <a:r>
              <a:rPr lang="en-US" altLang="zh-CN" sz="2200" i="1" dirty="0" err="1" smtClean="0">
                <a:latin typeface="Baskerville Old Face" pitchFamily="18" charset="0"/>
              </a:rPr>
              <a:t>Mycoplasma</a:t>
            </a:r>
            <a:r>
              <a:rPr lang="en-US" altLang="zh-CN" sz="2200" i="1" dirty="0" smtClean="0">
                <a:latin typeface="Baskerville Old Face" pitchFamily="18" charset="0"/>
              </a:rPr>
              <a:t> pneumonia </a:t>
            </a:r>
          </a:p>
          <a:p>
            <a:pPr lvl="1"/>
            <a:r>
              <a:rPr lang="en-US" altLang="zh-CN" sz="2200" i="1" dirty="0" err="1" smtClean="0">
                <a:latin typeface="Baskerville Old Face" pitchFamily="18" charset="0"/>
              </a:rPr>
              <a:t>Chlamydophila</a:t>
            </a:r>
            <a:r>
              <a:rPr lang="en-US" altLang="zh-CN" sz="2200" i="1" dirty="0" smtClean="0">
                <a:latin typeface="Baskerville Old Face" pitchFamily="18" charset="0"/>
              </a:rPr>
              <a:t> pneumonia</a:t>
            </a:r>
          </a:p>
          <a:p>
            <a:pPr lvl="1"/>
            <a:r>
              <a:rPr lang="en-US" altLang="zh-CN" sz="2200" i="1" dirty="0" err="1" smtClean="0">
                <a:latin typeface="Baskerville Old Face" pitchFamily="18" charset="0"/>
              </a:rPr>
              <a:t>Rickettsias</a:t>
            </a:r>
            <a:endParaRPr lang="en-US" altLang="zh-CN" sz="2200" i="1" dirty="0" smtClean="0">
              <a:latin typeface="Baskerville Old Face" pitchFamily="18" charset="0"/>
            </a:endParaRPr>
          </a:p>
          <a:p>
            <a:pPr lvl="1"/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Francisella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tularensis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(tularemia),</a:t>
            </a:r>
            <a:endParaRPr lang="en-US" altLang="zh-CN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altLang="zh-CN" b="1" dirty="0" smtClean="0">
              <a:latin typeface="Baskerville Old Face" pitchFamily="18" charset="0"/>
            </a:endParaRPr>
          </a:p>
          <a:p>
            <a:r>
              <a:rPr lang="en-US" altLang="zh-CN" b="1" dirty="0" smtClean="0">
                <a:solidFill>
                  <a:schemeClr val="tx1"/>
                </a:solidFill>
                <a:latin typeface="Baskerville Old Face" pitchFamily="18" charset="0"/>
              </a:rPr>
              <a:t>Fungal pneumonia</a:t>
            </a:r>
          </a:p>
          <a:p>
            <a:pPr lvl="1"/>
            <a:r>
              <a:rPr lang="en-US" altLang="zh-CN" i="1" dirty="0" smtClean="0">
                <a:latin typeface="Baskerville Old Face" pitchFamily="18" charset="0"/>
              </a:rPr>
              <a:t>Candida</a:t>
            </a:r>
          </a:p>
          <a:p>
            <a:pPr lvl="1"/>
            <a:r>
              <a:rPr lang="en-US" altLang="zh-CN" i="1" dirty="0" err="1">
                <a:latin typeface="Baskerville Old Face" pitchFamily="18" charset="0"/>
              </a:rPr>
              <a:t>A</a:t>
            </a:r>
            <a:r>
              <a:rPr lang="en-US" altLang="zh-CN" i="1" dirty="0" err="1" smtClean="0">
                <a:latin typeface="Baskerville Old Face" pitchFamily="18" charset="0"/>
              </a:rPr>
              <a:t>spergilosis</a:t>
            </a:r>
            <a:endParaRPr lang="en-US" altLang="zh-CN" i="1" dirty="0" smtClean="0">
              <a:latin typeface="Baskerville Old Face" pitchFamily="18" charset="0"/>
            </a:endParaRPr>
          </a:p>
          <a:p>
            <a:pPr lvl="1" algn="just"/>
            <a:r>
              <a:rPr lang="en-US" altLang="zh-CN" i="1" dirty="0" smtClean="0">
                <a:latin typeface="Baskerville Old Face" pitchFamily="18" charset="0"/>
              </a:rPr>
              <a:t>Pneumocystis </a:t>
            </a:r>
            <a:r>
              <a:rPr lang="en-US" altLang="zh-CN" i="1" dirty="0" err="1" smtClean="0">
                <a:latin typeface="Baskerville Old Face" pitchFamily="18" charset="0"/>
              </a:rPr>
              <a:t>carnii</a:t>
            </a:r>
            <a:endParaRPr lang="en-US" sz="3200" i="1" dirty="0">
              <a:latin typeface="Baskerville Old Fac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48064" y="332656"/>
            <a:ext cx="3672408" cy="3939540"/>
          </a:xfrm>
          <a:prstGeom prst="rect">
            <a:avLst/>
          </a:prstGeo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Monotype Sorts" pitchFamily="2" charset="2"/>
              <a:buNone/>
            </a:pPr>
            <a:endParaRPr lang="en-US" altLang="zh-CN" b="1" dirty="0" smtClean="0"/>
          </a:p>
          <a:p>
            <a:pPr>
              <a:buFont typeface="Monotype Sorts" pitchFamily="2" charset="2"/>
              <a:buNone/>
            </a:pPr>
            <a:r>
              <a:rPr lang="en-US" altLang="zh-CN" sz="2800" b="1" dirty="0" smtClean="0">
                <a:solidFill>
                  <a:schemeClr val="tx1"/>
                </a:solidFill>
                <a:latin typeface="Baskerville Old Face" pitchFamily="18" charset="0"/>
              </a:rPr>
              <a:t>Viral pneumonia</a:t>
            </a: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latin typeface="Baskerville Old Face" pitchFamily="18" charset="0"/>
              </a:rPr>
              <a:t>the most common cause of pneumonia in children &lt; than 5 years</a:t>
            </a:r>
            <a:endParaRPr lang="en-US" altLang="zh-CN" sz="2000" b="1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>
              <a:buFont typeface="Monotype Sorts" pitchFamily="2" charset="2"/>
              <a:buNone/>
            </a:pPr>
            <a:r>
              <a:rPr lang="en-US" altLang="zh-CN" sz="2400" b="1" dirty="0" smtClean="0">
                <a:latin typeface="Baskerville Old Face" pitchFamily="18" charset="0"/>
              </a:rPr>
              <a:t>- </a:t>
            </a:r>
            <a:r>
              <a:rPr lang="en-US" altLang="zh-CN" sz="2000" i="1" dirty="0" smtClean="0">
                <a:latin typeface="Baskerville Old Face" pitchFamily="18" charset="0"/>
              </a:rPr>
              <a:t>-Respiratory syncytial virus </a:t>
            </a:r>
          </a:p>
          <a:p>
            <a:pPr>
              <a:buFontTx/>
              <a:buChar char="-"/>
            </a:pPr>
            <a:r>
              <a:rPr lang="en-US" altLang="zh-CN" sz="2000" i="1" dirty="0" smtClean="0">
                <a:latin typeface="Baskerville Old Face" pitchFamily="18" charset="0"/>
              </a:rPr>
              <a:t>Influenza virus </a:t>
            </a:r>
          </a:p>
          <a:p>
            <a:pPr>
              <a:buFontTx/>
              <a:buChar char="-"/>
            </a:pPr>
            <a:r>
              <a:rPr lang="en-US" altLang="zh-CN" sz="2000" i="1" dirty="0">
                <a:latin typeface="Baskerville Old Face" pitchFamily="18" charset="0"/>
              </a:rPr>
              <a:t>Adenoviruses </a:t>
            </a:r>
          </a:p>
          <a:p>
            <a:pPr>
              <a:buFontTx/>
              <a:buChar char="-"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Human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metapneumovirus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altLang="zh-CN" sz="2000" i="1" dirty="0" smtClean="0">
                <a:latin typeface="Times New Roman" pitchFamily="18" charset="0"/>
                <a:cs typeface="Times New Roman" pitchFamily="18" charset="0"/>
              </a:rPr>
              <a:t>SARS</a:t>
            </a:r>
          </a:p>
          <a:p>
            <a:pPr>
              <a:buFont typeface="Monotype Sorts" pitchFamily="2" charset="2"/>
              <a:buNone/>
            </a:pPr>
            <a:r>
              <a:rPr lang="en-US" altLang="zh-CN" sz="2000" i="1" dirty="0" smtClean="0">
                <a:latin typeface="Baskerville Old Face" pitchFamily="18" charset="0"/>
              </a:rPr>
              <a:t>- Cytomegalovirus</a:t>
            </a:r>
          </a:p>
          <a:p>
            <a:pPr>
              <a:buFont typeface="Monotype Sorts" pitchFamily="2" charset="2"/>
              <a:buNone/>
            </a:pPr>
            <a:r>
              <a:rPr lang="en-US" altLang="zh-CN" sz="2000" i="1" dirty="0" smtClean="0">
                <a:latin typeface="Baskerville Old Face" pitchFamily="18" charset="0"/>
              </a:rPr>
              <a:t>- Herpes simplex virus </a:t>
            </a:r>
            <a:endParaRPr lang="en-US" altLang="zh-CN" sz="2000" i="1" dirty="0">
              <a:latin typeface="Baskerville Old Fac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8104" y="458112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150746" y="4285268"/>
            <a:ext cx="3672408" cy="2160240"/>
          </a:xfrm>
          <a:prstGeom prst="rect">
            <a:avLst/>
          </a:prstGeo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skerville Old Face" pitchFamily="18" charset="0"/>
                <a:ea typeface="+mj-ea"/>
                <a:cs typeface="+mj-cs"/>
              </a:rPr>
              <a:t>Pneumonia caused by </a:t>
            </a:r>
            <a:br>
              <a:rPr kumimoji="0" lang="en-US" altLang="zh-CN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skerville Old Face" pitchFamily="18" charset="0"/>
                <a:ea typeface="+mj-ea"/>
                <a:cs typeface="+mj-cs"/>
              </a:rPr>
            </a:br>
            <a:r>
              <a:rPr kumimoji="0" lang="en-US" altLang="zh-CN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skerville Old Face" pitchFamily="18" charset="0"/>
                <a:ea typeface="+mj-ea"/>
                <a:cs typeface="+mj-cs"/>
              </a:rPr>
              <a:t>other pathogen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en-US" altLang="zh-CN" sz="9600" b="1" dirty="0" smtClean="0">
                <a:latin typeface="Baskerville Old Face" pitchFamily="18" charset="0"/>
              </a:rPr>
              <a:t>Parasites</a:t>
            </a:r>
          </a:p>
          <a:p>
            <a:pPr algn="just">
              <a:lnSpc>
                <a:spcPct val="120000"/>
              </a:lnSpc>
              <a:buFont typeface="Monotype Sorts" pitchFamily="2" charset="2"/>
              <a:buNone/>
            </a:pPr>
            <a:r>
              <a:rPr lang="en-US" altLang="zh-CN" sz="9600" b="1" dirty="0" smtClean="0">
                <a:latin typeface="Baskerville Old Face" pitchFamily="18" charset="0"/>
              </a:rPr>
              <a:t>- protozoa</a:t>
            </a:r>
            <a:endParaRPr kumimoji="0" lang="en-US" altLang="zh-CN" sz="8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askerville Old Face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49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4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altLang="zh-C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altLang="zh-CN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18131</TotalTime>
  <Words>1248</Words>
  <Application>Microsoft Office PowerPoint</Application>
  <PresentationFormat>On-screen Show (4:3)</PresentationFormat>
  <Paragraphs>364</Paragraphs>
  <Slides>37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Pneumonia </vt:lpstr>
      <vt:lpstr>Definition </vt:lpstr>
      <vt:lpstr>Epidemiology </vt:lpstr>
      <vt:lpstr>Etiological agents</vt:lpstr>
      <vt:lpstr>Pathogenesis </vt:lpstr>
      <vt:lpstr>Defense mechanism of respiratory tract </vt:lpstr>
      <vt:lpstr>PowerPoint Presentation</vt:lpstr>
      <vt:lpstr>  Classification       -Pathogen-(most useful-choose antimicrobial agents)       -Anatomy        -Acquired environment </vt:lpstr>
      <vt:lpstr>PowerPoint Presentation</vt:lpstr>
      <vt:lpstr>CAP and bioterrorism agents</vt:lpstr>
      <vt:lpstr>Classification by anatomy</vt:lpstr>
      <vt:lpstr>PowerPoint Presentation</vt:lpstr>
      <vt:lpstr>Classification by acquired environment</vt:lpstr>
      <vt:lpstr>PowerPoint Presentation</vt:lpstr>
      <vt:lpstr> CAP- Cough/fever/sputum production + infiltrate  </vt:lpstr>
      <vt:lpstr>Classifications </vt:lpstr>
      <vt:lpstr>Community acquired pneumonia </vt:lpstr>
      <vt:lpstr>Clinical manifestation lobar pneumonia </vt:lpstr>
      <vt:lpstr>PowerPoint Presentation</vt:lpstr>
      <vt:lpstr>Drug Resistant Strep Pneumoniae</vt:lpstr>
      <vt:lpstr>PowerPoint Presentation</vt:lpstr>
      <vt:lpstr>Atypical pneumonia </vt:lpstr>
      <vt:lpstr>Mycoplasma pneumonia</vt:lpstr>
      <vt:lpstr>Mycoplasma pneumonia Cx-ray  </vt:lpstr>
      <vt:lpstr>Chlamydia pneumonia</vt:lpstr>
      <vt:lpstr>PowerPoint Presentation</vt:lpstr>
      <vt:lpstr>PowerPoint Presentation</vt:lpstr>
      <vt:lpstr>Legionella pneumophila</vt:lpstr>
      <vt:lpstr>       </vt:lpstr>
      <vt:lpstr>PowerPoint Presentation</vt:lpstr>
      <vt:lpstr>Diagnosis &amp; Treatment  </vt:lpstr>
      <vt:lpstr>PowerPoint Presentation</vt:lpstr>
      <vt:lpstr>Evaluate the severity &amp; degree of pneumonia</vt:lpstr>
      <vt:lpstr>The diagnostic standard of sever pneumonia</vt:lpstr>
      <vt:lpstr>PowerPoint Presentation</vt:lpstr>
      <vt:lpstr>PowerPoint Presentation</vt:lpstr>
      <vt:lpstr>Treatment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Pneumonia</dc:title>
  <dc:creator>Dr.Fauzia</dc:creator>
  <cp:lastModifiedBy>DRSUMAILI</cp:lastModifiedBy>
  <cp:revision>43</cp:revision>
  <dcterms:created xsi:type="dcterms:W3CDTF">2011-02-16T08:38:47Z</dcterms:created>
  <dcterms:modified xsi:type="dcterms:W3CDTF">2013-02-12T07:12:54Z</dcterms:modified>
</cp:coreProperties>
</file>