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90" r:id="rId6"/>
    <p:sldId id="262" r:id="rId7"/>
    <p:sldId id="261" r:id="rId8"/>
    <p:sldId id="291" r:id="rId9"/>
    <p:sldId id="263" r:id="rId10"/>
    <p:sldId id="264" r:id="rId11"/>
    <p:sldId id="292" r:id="rId12"/>
    <p:sldId id="265" r:id="rId13"/>
    <p:sldId id="266" r:id="rId14"/>
    <p:sldId id="270" r:id="rId15"/>
    <p:sldId id="267" r:id="rId16"/>
    <p:sldId id="268" r:id="rId17"/>
    <p:sldId id="271" r:id="rId18"/>
    <p:sldId id="272" r:id="rId19"/>
    <p:sldId id="276" r:id="rId20"/>
    <p:sldId id="273" r:id="rId21"/>
    <p:sldId id="274" r:id="rId22"/>
    <p:sldId id="295" r:id="rId23"/>
    <p:sldId id="275" r:id="rId24"/>
    <p:sldId id="293" r:id="rId25"/>
    <p:sldId id="280" r:id="rId26"/>
    <p:sldId id="294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76A91-9647-4366-849A-86200049014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D28D-8383-47C3-813F-55AABFD0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9C111-F2CC-4552-B060-A1E9E8B41FBC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 algn="l" rtl="0">
              <a:defRPr sz="26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 algn="l" rtl="0">
              <a:defRPr sz="26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 algn="ctr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02C222-C75F-4A0F-98A0-F2618CCE5CE2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71BACA-922A-40B6-B68B-BFDB2822BB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Respiratory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PATHOLOGY  L1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748464" cy="273630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Pathology </a:t>
            </a:r>
            <a:r>
              <a:rPr lang="en-US" sz="4800" dirty="0"/>
              <a:t>of bronchial </a:t>
            </a:r>
            <a:r>
              <a:rPr lang="en-US" sz="4800" dirty="0" smtClean="0"/>
              <a:t>asthma</a:t>
            </a:r>
            <a:r>
              <a:rPr lang="en-US" sz="3600" dirty="0" smtClean="0"/>
              <a:t>						</a:t>
            </a:r>
          </a:p>
          <a:p>
            <a:pPr algn="ctr"/>
            <a:r>
              <a:rPr lang="en-US" sz="3600" dirty="0" smtClean="0"/>
              <a:t>Dr. </a:t>
            </a:r>
            <a:r>
              <a:rPr lang="en-US" sz="3600" dirty="0" err="1" smtClean="0"/>
              <a:t>Maha</a:t>
            </a:r>
            <a:r>
              <a:rPr lang="en-US" sz="3600" dirty="0" smtClean="0"/>
              <a:t> </a:t>
            </a:r>
            <a:r>
              <a:rPr lang="en-US" sz="3600" dirty="0" err="1" smtClean="0"/>
              <a:t>Arafah</a:t>
            </a:r>
            <a:r>
              <a:rPr lang="en-US" sz="3600" dirty="0" smtClean="0"/>
              <a:t>						</a:t>
            </a:r>
          </a:p>
          <a:p>
            <a:endParaRPr lang="ar-S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943600"/>
            <a:ext cx="13637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2013, Feb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2133600"/>
            <a:ext cx="4495800" cy="449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76800" y="1905000"/>
            <a:ext cx="4114800" cy="472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3810000" cy="5334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5A6378"/>
                </a:solidFill>
              </a:rPr>
              <a:t/>
            </a:r>
            <a:br>
              <a:rPr lang="en-US" sz="3200" dirty="0" smtClean="0">
                <a:solidFill>
                  <a:srgbClr val="5A6378"/>
                </a:solidFill>
              </a:rPr>
            </a:br>
            <a:r>
              <a:rPr lang="en-US" sz="3200" dirty="0" smtClean="0">
                <a:solidFill>
                  <a:srgbClr val="5A6378"/>
                </a:solidFill>
              </a:rPr>
              <a:t/>
            </a:r>
            <a:br>
              <a:rPr lang="en-US" sz="3200" dirty="0" smtClean="0">
                <a:solidFill>
                  <a:srgbClr val="5A6378"/>
                </a:solidFill>
              </a:rPr>
            </a:br>
            <a: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5A6378"/>
                </a:solidFill>
              </a:rPr>
              <a:t> Extrinsic</a:t>
            </a:r>
            <a:r>
              <a:rPr lang="en-US" sz="3200" dirty="0" smtClean="0"/>
              <a:t> "atopic</a:t>
            </a:r>
            <a:r>
              <a:rPr lang="en-US" sz="3200" dirty="0" smtClean="0">
                <a:solidFill>
                  <a:srgbClr val="5A6378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70%</a:t>
            </a:r>
            <a:endParaRPr lang="en-US" sz="3200" dirty="0">
              <a:solidFill>
                <a:srgbClr val="5A637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4495800" cy="4495800"/>
          </a:xfrm>
        </p:spPr>
        <p:txBody>
          <a:bodyPr>
            <a:normAutofit/>
          </a:bodyPr>
          <a:lstStyle/>
          <a:p>
            <a:pPr algn="l" rtl="0"/>
            <a:endParaRPr lang="en-US" sz="2400" dirty="0" smtClean="0">
              <a:latin typeface="Tahoma" pitchFamily="34" charset="0"/>
            </a:endParaRPr>
          </a:p>
          <a:p>
            <a:pPr algn="l" rtl="0"/>
            <a:r>
              <a:rPr lang="en-US" sz="2400" dirty="0" smtClean="0">
                <a:latin typeface="Tahoma" pitchFamily="34" charset="0"/>
              </a:rPr>
              <a:t>Initiated by type 1 </a:t>
            </a:r>
            <a:r>
              <a:rPr lang="en-US" sz="2400" dirty="0" err="1" smtClean="0">
                <a:latin typeface="Tahoma" pitchFamily="34" charset="0"/>
              </a:rPr>
              <a:t>hypersensivity</a:t>
            </a:r>
            <a:r>
              <a:rPr lang="en-US" sz="2400" dirty="0" smtClean="0">
                <a:latin typeface="Tahoma" pitchFamily="34" charset="0"/>
              </a:rPr>
              <a:t> reaction induced by exposure to extrinsic antigen.</a:t>
            </a:r>
          </a:p>
          <a:p>
            <a:pPr algn="l" rtl="0"/>
            <a:r>
              <a:rPr lang="en-US" sz="2400" dirty="0" smtClean="0">
                <a:latin typeface="Tahoma" pitchFamily="34" charset="0"/>
              </a:rPr>
              <a:t>Personal </a:t>
            </a:r>
            <a:r>
              <a:rPr lang="en-US" sz="2400" dirty="0" smtClean="0">
                <a:latin typeface="Tahoma" pitchFamily="34" charset="0"/>
              </a:rPr>
              <a:t>or family history of allergic reaction</a:t>
            </a:r>
            <a:endParaRPr lang="en-US" sz="2400" dirty="0">
              <a:latin typeface="Tahoma" pitchFamily="34" charset="0"/>
            </a:endParaRPr>
          </a:p>
          <a:p>
            <a:pPr algn="l" rtl="0"/>
            <a:r>
              <a:rPr lang="en-US" sz="2400" dirty="0">
                <a:latin typeface="Tahoma" pitchFamily="34" charset="0"/>
              </a:rPr>
              <a:t>Develop early in </a:t>
            </a:r>
            <a:r>
              <a:rPr lang="en-US" sz="2400" dirty="0" smtClean="0">
                <a:latin typeface="Tahoma" pitchFamily="34" charset="0"/>
              </a:rPr>
              <a:t>life</a:t>
            </a:r>
          </a:p>
          <a:p>
            <a:r>
              <a:rPr lang="en-US" sz="2400" dirty="0" smtClean="0"/>
              <a:t>Serum </a:t>
            </a:r>
            <a:r>
              <a:rPr lang="en-US" sz="2400" dirty="0" err="1" smtClean="0"/>
              <a:t>IgE</a:t>
            </a:r>
            <a:r>
              <a:rPr lang="en-US" sz="2400" dirty="0" smtClean="0"/>
              <a:t> is </a:t>
            </a:r>
            <a:r>
              <a:rPr lang="en-US" sz="2400" dirty="0" smtClean="0"/>
              <a:t>increased</a:t>
            </a:r>
          </a:p>
          <a:p>
            <a:r>
              <a:rPr lang="en-US" sz="2400" dirty="0" smtClean="0"/>
              <a:t>skin </a:t>
            </a:r>
            <a:r>
              <a:rPr lang="en-US" sz="2400" dirty="0" smtClean="0"/>
              <a:t>tests against the offending antigens are positive</a:t>
            </a: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05400" y="1295400"/>
            <a:ext cx="3643064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cs typeface="+mj-cs"/>
              </a:rPr>
              <a:t>Intrinsic </a:t>
            </a:r>
            <a:r>
              <a:rPr lang="en-US" sz="28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30%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53000" y="2057400"/>
            <a:ext cx="41910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 Initiated by diverse,      non-immune mechanisms, including ingestion of aspirin, pulmonary infections, cold, inhaled irritant, stress and exercise.</a:t>
            </a:r>
          </a:p>
          <a:p>
            <a:pPr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 No personal or family history of allergic reaction.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/>
              <a:t>occurs in older </a:t>
            </a:r>
            <a:r>
              <a:rPr lang="en-US" sz="2400" dirty="0" smtClean="0"/>
              <a:t>patients</a:t>
            </a:r>
            <a:endParaRPr lang="en-US" sz="2400" dirty="0" smtClean="0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Serum </a:t>
            </a:r>
            <a:r>
              <a:rPr lang="en-US" sz="2400" dirty="0" err="1" smtClean="0"/>
              <a:t>IgE</a:t>
            </a:r>
            <a:r>
              <a:rPr lang="en-US" sz="2400" dirty="0" smtClean="0"/>
              <a:t> levels are </a:t>
            </a:r>
            <a:r>
              <a:rPr lang="en-US" sz="2400" dirty="0" smtClean="0"/>
              <a:t>normal</a:t>
            </a:r>
            <a:endParaRPr lang="en-US" sz="24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/>
              <a:t>skin tests are negative. 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331640" y="476672"/>
            <a:ext cx="6237288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CLASSIFICATION OF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Bronchial asthma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i="1" dirty="0" smtClean="0"/>
              <a:t>"</a:t>
            </a:r>
            <a:r>
              <a:rPr lang="en-US" i="1" dirty="0" smtClean="0"/>
              <a:t>airway remodeling."</a:t>
            </a:r>
            <a:r>
              <a:rPr lang="en-US" dirty="0" smtClean="0"/>
              <a:t> 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/>
              <a:t>The structural </a:t>
            </a:r>
            <a:r>
              <a:rPr lang="en-US" dirty="0" smtClean="0"/>
              <a:t>changes in the bronchial </a:t>
            </a:r>
            <a:r>
              <a:rPr lang="en-US" dirty="0" smtClean="0"/>
              <a:t>wall that occur in asthma</a:t>
            </a:r>
            <a:endParaRPr lang="en-US" dirty="0" smtClean="0"/>
          </a:p>
          <a:p>
            <a:r>
              <a:rPr lang="en-US" dirty="0" smtClean="0"/>
              <a:t>These changes include:</a:t>
            </a:r>
          </a:p>
          <a:p>
            <a:pPr lvl="1"/>
            <a:r>
              <a:rPr lang="en-US" dirty="0" smtClean="0"/>
              <a:t> hypertrophy of bronchial smooth muscle</a:t>
            </a:r>
          </a:p>
          <a:p>
            <a:pPr lvl="1"/>
            <a:r>
              <a:rPr lang="en-US" dirty="0" smtClean="0"/>
              <a:t> deposition of </a:t>
            </a:r>
            <a:r>
              <a:rPr lang="en-US" dirty="0" err="1" smtClean="0"/>
              <a:t>subepithelial</a:t>
            </a:r>
            <a:r>
              <a:rPr lang="en-US" dirty="0" smtClean="0"/>
              <a:t> collagen.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7543800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>
              <a:buNone/>
            </a:pPr>
            <a:r>
              <a:rPr lang="en-US" sz="2400" dirty="0" smtClean="0"/>
              <a:t>Until recently, airway remodeling was considered a late, secondary change of asthma</a:t>
            </a:r>
          </a:p>
          <a:p>
            <a:pPr lvl="1">
              <a:buNone/>
            </a:pPr>
            <a:r>
              <a:rPr lang="en-US" sz="2400" dirty="0" smtClean="0"/>
              <a:t>the current view suggests that it may occur over several years before initiation of symptoms.</a:t>
            </a:r>
            <a:endParaRPr lang="ar-SA" sz="2400" dirty="0" smtClean="0"/>
          </a:p>
          <a:p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Extrinsic </a:t>
            </a:r>
            <a:r>
              <a:rPr lang="en-US" sz="3600" b="1" dirty="0"/>
              <a:t>Asthma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625609"/>
          </a:xfrm>
        </p:spPr>
        <p:txBody>
          <a:bodyPr/>
          <a:lstStyle/>
          <a:p>
            <a:pPr algn="l" rtl="0"/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Atopic (allergic) asthma is the most common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form, begins in childhood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l" rtl="0"/>
            <a:r>
              <a:rPr lang="en-US" sz="2800" dirty="0">
                <a:latin typeface="Tahoma" pitchFamily="34" charset="0"/>
                <a:cs typeface="Tahoma" pitchFamily="34" charset="0"/>
              </a:rPr>
              <a:t>Other allergic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manifestation: allergic rhinitis,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urticaria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, eczema.</a:t>
            </a:r>
          </a:p>
          <a:p>
            <a:pPr algn="l" rtl="0"/>
            <a:r>
              <a:rPr lang="en-US" sz="2800" dirty="0" smtClean="0">
                <a:latin typeface="Tahoma" pitchFamily="34" charset="0"/>
                <a:cs typeface="Tahoma" pitchFamily="34" charset="0"/>
              </a:rPr>
              <a:t>Other family member is also affected</a:t>
            </a:r>
          </a:p>
          <a:p>
            <a:pPr algn="l" rtl="0"/>
            <a:r>
              <a:rPr lang="en-US" sz="2800" dirty="0" smtClean="0">
                <a:latin typeface="Tahoma" pitchFamily="34" charset="0"/>
                <a:cs typeface="Tahoma" pitchFamily="34" charset="0"/>
              </a:rPr>
              <a:t>Skin test with antigen result in an immediate wheel and flare reaction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Tahoma" pitchFamily="34" charset="0"/>
                <a:cs typeface="Tahoma" pitchFamily="34" charset="0"/>
              </a:rPr>
              <a:t>wheel and flare reaction</a:t>
            </a:r>
            <a:endParaRPr lang="ar-SA" dirty="0"/>
          </a:p>
        </p:txBody>
      </p:sp>
      <p:pic>
        <p:nvPicPr>
          <p:cNvPr id="43010" name="Picture 2" descr="File:Hives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180" y="1524000"/>
            <a:ext cx="629412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ahoma" pitchFamily="34" charset="0"/>
                <a:cs typeface="Tahoma" pitchFamily="34" charset="0"/>
              </a:rPr>
              <a:t>Inhaled Allergens</a:t>
            </a:r>
            <a:endParaRPr lang="ar-SA" dirty="0"/>
          </a:p>
        </p:txBody>
      </p:sp>
      <p:pic>
        <p:nvPicPr>
          <p:cNvPr id="1026" name="Picture 2" descr="http://3.bp.blogspot.com/_1NJkyVMFbuA/SUYrGLiqBuI/AAAAAAAAAxM/hC7QBTZqxjY/s1600/bronchial+asthma+trig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20680" cy="46416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16216" y="2924944"/>
            <a:ext cx="193514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House Dust Mites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187624" y="5517232"/>
            <a:ext cx="67518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Mold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115616" y="2492896"/>
            <a:ext cx="842667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Pollen 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6084168" y="5877272"/>
            <a:ext cx="254428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Animal Hair and Dander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2895600" y="6172200"/>
            <a:ext cx="16207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 smtClean="0"/>
              <a:t>Food products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04800"/>
            <a:ext cx="769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potentially any antigen is implicated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b="1" dirty="0"/>
              <a:t>Pathogenesis of Bronchial Asthma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572000"/>
          </a:xfrm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EXAGGERATED BROCHOCONTRICTION </a:t>
            </a:r>
          </a:p>
          <a:p>
            <a:pPr algn="l" rtl="0"/>
            <a:r>
              <a:rPr lang="en-US" dirty="0">
                <a:latin typeface="Tahoma" pitchFamily="34" charset="0"/>
                <a:cs typeface="Tahoma" pitchFamily="34" charset="0"/>
              </a:rPr>
              <a:t>Two components:</a:t>
            </a:r>
          </a:p>
          <a:p>
            <a:pPr algn="l" rtl="0"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1.	Chronic airway inflammation.</a:t>
            </a:r>
          </a:p>
          <a:p>
            <a:pPr algn="l" rtl="0"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2.	Bronchial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hyperresponsiveness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 rtl="0"/>
            <a:r>
              <a:rPr lang="en-US" dirty="0">
                <a:latin typeface="Tahoma" pitchFamily="34" charset="0"/>
                <a:cs typeface="Tahoma" pitchFamily="34" charset="0"/>
              </a:rPr>
              <a:t>The mechanisms have been best studied in atopic asthma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 rtl="0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 rtl="0"/>
            <a:r>
              <a:rPr lang="en-US" dirty="0" smtClean="0">
                <a:latin typeface="Tahoma" pitchFamily="34" charset="0"/>
                <a:cs typeface="Tahoma" pitchFamily="34" charset="0"/>
              </a:rPr>
              <a:t>http://www.youtube.com/watch?NR=1&amp;v=7EDo9pUYvPE&amp;feature=endscreen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838200"/>
          </a:xfrm>
        </p:spPr>
        <p:txBody>
          <a:bodyPr/>
          <a:lstStyle/>
          <a:p>
            <a:r>
              <a:rPr lang="en-US" sz="3600" b="1" dirty="0"/>
              <a:t>Pathogenesis of Atopic Asthma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pPr algn="l" rtl="0"/>
            <a:r>
              <a:rPr lang="en-US" sz="2800" dirty="0">
                <a:latin typeface="Tahoma" pitchFamily="34" charset="0"/>
                <a:cs typeface="Tahoma" pitchFamily="34" charset="0"/>
              </a:rPr>
              <a:t>A classic example of type 1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-mediated hypersensitivity reaction.</a:t>
            </a:r>
          </a:p>
          <a:p>
            <a:pPr algn="l" rtl="0"/>
            <a:r>
              <a:rPr lang="en-US" sz="2800" dirty="0">
                <a:latin typeface="Tahoma" pitchFamily="34" charset="0"/>
                <a:cs typeface="Tahoma" pitchFamily="34" charset="0"/>
              </a:rPr>
              <a:t>In the airway – initial sensitization to antigen (allergen) with stimulation of 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type T cells and production of cytokines (IL-4, IL- 5, and IL-13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Pathogenesis of Atopic 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Char char="•"/>
            </a:pP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-mediated reaction to inhaled allergens elicits:</a:t>
            </a:r>
          </a:p>
          <a:p>
            <a:pPr lvl="1" algn="l" rtl="0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1. acute response (within minutes) </a:t>
            </a:r>
          </a:p>
          <a:p>
            <a:pPr lvl="1" algn="l" rtl="0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2. a late phase reaction (after 4-8 hours)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80728"/>
            <a:ext cx="8458200" cy="5877272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Acute-phase response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800" dirty="0"/>
              <a:t>Begin 30 to 60 minutes after inhalation of antigen.</a:t>
            </a:r>
          </a:p>
          <a:p>
            <a:pPr algn="l" rtl="0"/>
            <a:r>
              <a:rPr lang="en-US" sz="2800" dirty="0"/>
              <a:t>Mast cells on the mucosal surface are activated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Mediator produced are</a:t>
            </a:r>
            <a:r>
              <a:rPr lang="en-US" sz="2400" dirty="0" smtClean="0"/>
              <a:t> :</a:t>
            </a:r>
          </a:p>
          <a:p>
            <a:pPr lvl="1" algn="l" rtl="0"/>
            <a:r>
              <a:rPr lang="en-US" sz="2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Leukotrienes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C4, D4 &amp; E4 (induce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vascular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permeability &amp; mucous production)</a:t>
            </a:r>
          </a:p>
          <a:p>
            <a:pPr lvl="1" algn="l" rtl="0"/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Prostaglandins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D2, E2, F2 (induce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and vasodilatation)</a:t>
            </a:r>
          </a:p>
          <a:p>
            <a:pPr lvl="1" algn="l" rtl="0"/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Histamine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( induce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and increased vascular permeability)</a:t>
            </a:r>
          </a:p>
          <a:p>
            <a:pPr lvl="1" algn="l" rtl="0"/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Platelet-activating factor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(cause aggregation of platelets and release of histamine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Acetylcholine:</a:t>
            </a:r>
            <a:r>
              <a:rPr lang="en-US" sz="2100" b="1" dirty="0" smtClean="0">
                <a:latin typeface="Tahoma" pitchFamily="34" charset="0"/>
                <a:cs typeface="Tahoma" pitchFamily="34" charset="0"/>
              </a:rPr>
              <a:t> released from intrapulmonary motor nerves, resulting in airway smooth muscle constriction by direct stimulation of </a:t>
            </a:r>
            <a:r>
              <a:rPr lang="en-US" sz="2100" b="1" dirty="0" err="1" smtClean="0">
                <a:latin typeface="Tahoma" pitchFamily="34" charset="0"/>
                <a:cs typeface="Tahoma" pitchFamily="34" charset="0"/>
              </a:rPr>
              <a:t>muscarinic</a:t>
            </a:r>
            <a:r>
              <a:rPr lang="en-US" sz="2100" b="1" dirty="0" smtClean="0">
                <a:latin typeface="Tahoma" pitchFamily="34" charset="0"/>
                <a:cs typeface="Tahoma" pitchFamily="34" charset="0"/>
              </a:rPr>
              <a:t> receptors</a:t>
            </a:r>
          </a:p>
          <a:p>
            <a:pPr lvl="1" algn="l" rtl="0"/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Mast cell </a:t>
            </a:r>
            <a:r>
              <a:rPr lang="en-US" sz="2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tryptase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(inactivate normal bronchodilator)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lvl="1" algn="l" rtl="0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i="1" dirty="0" smtClean="0"/>
              <a:t>Acute</a:t>
            </a:r>
            <a:r>
              <a:rPr lang="en-US" i="1" dirty="0" smtClean="0"/>
              <a:t>,</a:t>
            </a:r>
            <a:r>
              <a:rPr lang="en-US" dirty="0" smtClean="0"/>
              <a:t> or </a:t>
            </a:r>
            <a:r>
              <a:rPr lang="en-US" i="1" dirty="0" smtClean="0"/>
              <a:t>immediate, response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occurs within minutes after </a:t>
            </a:r>
            <a:r>
              <a:rPr lang="en-US" dirty="0" smtClean="0"/>
              <a:t>stimulation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consists </a:t>
            </a:r>
            <a:r>
              <a:rPr lang="en-US" dirty="0" smtClean="0"/>
              <a:t>of:</a:t>
            </a:r>
          </a:p>
          <a:p>
            <a:pPr lvl="1"/>
            <a:r>
              <a:rPr lang="en-US" dirty="0" err="1" smtClean="0"/>
              <a:t>Bronchoconstriction</a:t>
            </a:r>
            <a:endParaRPr lang="en-US" dirty="0" smtClean="0"/>
          </a:p>
          <a:p>
            <a:pPr lvl="1"/>
            <a:r>
              <a:rPr lang="en-US" dirty="0" smtClean="0"/>
              <a:t>edema </a:t>
            </a:r>
            <a:r>
              <a:rPr lang="en-US" dirty="0" smtClean="0"/>
              <a:t>(due to increased vascular permeability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mucus secretion.</a:t>
            </a:r>
            <a:endParaRPr lang="ar-SA" dirty="0"/>
          </a:p>
        </p:txBody>
      </p:sp>
      <p:pic>
        <p:nvPicPr>
          <p:cNvPr id="4098" name="Picture 2" descr="http://www.about-child.com/wp-content/uploads/2011/07/Bronchial-Asthma-In-Children.jpg"/>
          <p:cNvPicPr>
            <a:picLocks noChangeAspect="1" noChangeArrowheads="1"/>
          </p:cNvPicPr>
          <p:nvPr/>
        </p:nvPicPr>
        <p:blipFill>
          <a:blip r:embed="rId2" cstate="print"/>
          <a:srcRect l="8333" r="6667"/>
          <a:stretch>
            <a:fillRect/>
          </a:stretch>
        </p:blipFill>
        <p:spPr bwMode="auto">
          <a:xfrm>
            <a:off x="4953000" y="2057400"/>
            <a:ext cx="38862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the end of this lecture, the student should be capable of:</a:t>
            </a:r>
          </a:p>
          <a:p>
            <a:pPr algn="l" rtl="0"/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Understanding asthma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an episodic, reversible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bronchoconstriction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caused by increased responsiveness of the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tracheobronchial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tree to various stimuli.</a:t>
            </a:r>
          </a:p>
          <a:p>
            <a:pPr algn="l"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Knowing that asthma is divided into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two basic types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extrinsic or atopic allergic and intrinsic asthma.</a:t>
            </a:r>
          </a:p>
          <a:p>
            <a:pPr algn="l"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Understanding the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morphological changes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seen in the lungs in cases of severe asthma</a:t>
            </a:r>
          </a:p>
          <a:p>
            <a:pPr algn="l"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Listing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 presentation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cases of asthma</a:t>
            </a:r>
          </a:p>
          <a:p>
            <a:pPr algn="l"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Listing the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complications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asthma: superimposed infection, chronic bronchitis and pulmonary emphysema</a:t>
            </a:r>
          </a:p>
          <a:p>
            <a:pPr algn="l"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Definition and manifestations of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status </a:t>
            </a:r>
            <a:r>
              <a:rPr lang="en-US" sz="2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asthmaticus</a:t>
            </a:r>
            <a:endParaRPr lang="en-US" sz="2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3912"/>
            <a:ext cx="8763000" cy="525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/>
              <a:t> </a:t>
            </a:r>
            <a:r>
              <a:rPr lang="en-US" b="1" dirty="0">
                <a:solidFill>
                  <a:srgbClr val="FF0000"/>
                </a:solidFill>
              </a:rPr>
              <a:t>Late phase </a:t>
            </a:r>
            <a:r>
              <a:rPr lang="en-US" b="1" dirty="0" smtClean="0">
                <a:solidFill>
                  <a:srgbClr val="FF0000"/>
                </a:solidFill>
              </a:rPr>
              <a:t>reaction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en-US" dirty="0" smtClean="0"/>
              <a:t>Recruitment </a:t>
            </a:r>
            <a:r>
              <a:rPr lang="en-US" dirty="0"/>
              <a:t>of leukocytes mediated by product of mast </a:t>
            </a:r>
            <a:r>
              <a:rPr lang="en-US" dirty="0" smtClean="0"/>
              <a:t>cells: </a:t>
            </a:r>
            <a:endParaRPr lang="en-US" dirty="0"/>
          </a:p>
          <a:p>
            <a:pPr algn="l" rtl="0">
              <a:buFontTx/>
              <a:buNone/>
            </a:pPr>
            <a:r>
              <a:rPr lang="en-US" dirty="0"/>
              <a:t>	1. 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and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neutophil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chemotactic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factors</a:t>
            </a:r>
          </a:p>
          <a:p>
            <a:pPr algn="l" rtl="0"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2.  IL-4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&amp; IL-5 and induceT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2 subset ofCD4+ T cells</a:t>
            </a:r>
          </a:p>
          <a:p>
            <a:pPr algn="l" rtl="0"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3. 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Platelet-activating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factor</a:t>
            </a:r>
          </a:p>
          <a:p>
            <a:pPr algn="l" rtl="0"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.   Tumor necrosis factor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 rtl="0">
              <a:buFontTx/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924800" cy="5105400"/>
          </a:xfrm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Late phase reaction:</a:t>
            </a:r>
          </a:p>
          <a:p>
            <a:pPr algn="l" rtl="0"/>
            <a:r>
              <a:rPr lang="en-US" sz="2400" dirty="0">
                <a:latin typeface="Tahoma" pitchFamily="34" charset="0"/>
                <a:cs typeface="Tahoma" pitchFamily="34" charset="0"/>
              </a:rPr>
              <a:t>The arrival of leukocytes at the site of mast cell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degranulation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lead to: </a:t>
            </a:r>
          </a:p>
          <a:p>
            <a:pPr lvl="1" algn="l" rtl="0"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1. Release of more mediators to activate more mast cells</a:t>
            </a:r>
          </a:p>
          <a:p>
            <a:pPr lvl="1" algn="l" rtl="0"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2. Cause epithelial cell damage </a:t>
            </a:r>
          </a:p>
          <a:p>
            <a:pPr lvl="1" algn="l" rtl="0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Eosinophils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produce major basic protein, </a:t>
            </a: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eosinophilic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cationic protein and </a:t>
            </a: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peroxidase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( toxic to epithelial cells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r>
              <a:rPr lang="en-US" sz="2800" b="1" dirty="0" smtClean="0"/>
              <a:t>Activated </a:t>
            </a:r>
            <a:r>
              <a:rPr lang="en-US" sz="2800" b="1" dirty="0" err="1" smtClean="0"/>
              <a:t>eosinophils</a:t>
            </a:r>
            <a:r>
              <a:rPr lang="en-US" sz="2800" b="1" dirty="0" smtClean="0"/>
              <a:t> are also a rich source of </a:t>
            </a:r>
            <a:r>
              <a:rPr lang="en-US" sz="2800" b="1" dirty="0" err="1" smtClean="0"/>
              <a:t>leukotrienes</a:t>
            </a:r>
            <a:r>
              <a:rPr lang="en-US" sz="2800" b="1" dirty="0" smtClean="0"/>
              <a:t>, especially </a:t>
            </a:r>
            <a:r>
              <a:rPr lang="en-US" sz="2800" b="1" dirty="0" err="1" smtClean="0"/>
              <a:t>leukotriene</a:t>
            </a:r>
            <a:r>
              <a:rPr lang="en-US" sz="2800" b="1" dirty="0" smtClean="0"/>
              <a:t> C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, which contribute to </a:t>
            </a:r>
            <a:r>
              <a:rPr lang="en-US" sz="2800" b="1" dirty="0" err="1" smtClean="0"/>
              <a:t>bronchoconstriction</a:t>
            </a:r>
            <a:r>
              <a:rPr lang="en-US" sz="2800" b="1" dirty="0" smtClean="0"/>
              <a:t>.</a:t>
            </a: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These amplify and sustains injury without additional antigen. 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endParaRPr lang="en-US" sz="2800" b="1" dirty="0" smtClean="0"/>
          </a:p>
          <a:p>
            <a:r>
              <a:rPr lang="en-US" sz="2800" b="1" dirty="0" smtClean="0"/>
              <a:t>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29731\graphics\fullsize\S9781416029731-013-f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3200" cy="690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00800" y="1"/>
            <a:ext cx="27432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ahoma" pitchFamily="34" charset="0"/>
                <a:cs typeface="Tahoma" pitchFamily="34" charset="0"/>
              </a:rPr>
              <a:t>Cytokines from T cell promote: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production by B cell (IL4)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2. Growth of mast cells (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3. Growth and activation of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eosinophils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(IL5) 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4. mucous secretion (IL13)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9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Non-Atopic Asthma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36904" cy="5229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 smtClean="0">
                <a:latin typeface="Tahoma" pitchFamily="34" charset="0"/>
                <a:cs typeface="Tahoma" pitchFamily="34" charset="0"/>
              </a:rPr>
              <a:t>Non immune</a:t>
            </a:r>
          </a:p>
          <a:p>
            <a:pPr algn="l" rtl="0"/>
            <a:r>
              <a:rPr lang="en-US" sz="2400" dirty="0" smtClean="0">
                <a:latin typeface="Tahoma" pitchFamily="34" charset="0"/>
                <a:cs typeface="Tahoma" pitchFamily="34" charset="0"/>
              </a:rPr>
              <a:t>Positive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family history is uncommon.</a:t>
            </a:r>
          </a:p>
          <a:p>
            <a:pPr algn="l" rtl="0"/>
            <a:r>
              <a:rPr lang="en-US" sz="2400" dirty="0">
                <a:latin typeface="Tahoma" pitchFamily="34" charset="0"/>
                <a:cs typeface="Tahoma" pitchFamily="34" charset="0"/>
              </a:rPr>
              <a:t>Serum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normal.</a:t>
            </a:r>
          </a:p>
          <a:p>
            <a:pPr algn="l" rtl="0"/>
            <a:r>
              <a:rPr lang="en-US" sz="2400" dirty="0">
                <a:latin typeface="Tahoma" pitchFamily="34" charset="0"/>
                <a:cs typeface="Tahoma" pitchFamily="34" charset="0"/>
              </a:rPr>
              <a:t>No other associated allergies.</a:t>
            </a:r>
          </a:p>
          <a:p>
            <a:pPr algn="l" rtl="0"/>
            <a:r>
              <a:rPr lang="en-US" sz="2400" dirty="0">
                <a:latin typeface="Tahoma" pitchFamily="34" charset="0"/>
                <a:cs typeface="Tahoma" pitchFamily="34" charset="0"/>
              </a:rPr>
              <a:t>Skin test – negative.</a:t>
            </a:r>
          </a:p>
          <a:p>
            <a:pPr algn="l" rtl="0"/>
            <a:r>
              <a:rPr lang="en-US" sz="2400" dirty="0" smtClean="0">
                <a:latin typeface="Tahoma" pitchFamily="34" charset="0"/>
                <a:cs typeface="Tahoma" pitchFamily="34" charset="0"/>
              </a:rPr>
              <a:t>Hyperirritability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of bronchial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tree (</a:t>
            </a:r>
            <a:r>
              <a:rPr lang="en-US" sz="2400" dirty="0" smtClean="0"/>
              <a:t>Stress, exercise, cigarette smoke)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438912" lvl="3" indent="-320040" algn="l" rtl="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Triggered by respiratory tract infection including </a:t>
            </a:r>
          </a:p>
          <a:p>
            <a:pPr marL="649224" lvl="4" indent="-320040" algn="l" rtl="0">
              <a:spcBef>
                <a:spcPts val="0"/>
              </a:spcBef>
              <a:buClr>
                <a:schemeClr val="tx2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viruses (</a:t>
            </a:r>
            <a:r>
              <a:rPr lang="en-US" sz="2400" dirty="0" smtClean="0"/>
              <a:t>Examples-rhinovirus, </a:t>
            </a:r>
            <a:r>
              <a:rPr lang="en-US" sz="2400" dirty="0" err="1" smtClean="0"/>
              <a:t>parainfluenza</a:t>
            </a:r>
            <a:r>
              <a:rPr lang="en-US" sz="2400" dirty="0" smtClean="0"/>
              <a:t> virus, respiratory </a:t>
            </a:r>
            <a:r>
              <a:rPr lang="en-US" sz="2400" dirty="0" err="1" smtClean="0"/>
              <a:t>syncytial</a:t>
            </a:r>
            <a:r>
              <a:rPr lang="en-US" sz="2400" dirty="0" smtClean="0"/>
              <a:t> virus)</a:t>
            </a:r>
            <a:endParaRPr lang="en-US" dirty="0" smtClean="0"/>
          </a:p>
          <a:p>
            <a:pPr marL="649224" lvl="4" indent="-320040" algn="l" rtl="0">
              <a:spcBef>
                <a:spcPts val="0"/>
              </a:spcBef>
              <a:buClr>
                <a:schemeClr val="tx2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inhaled air pollutants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e.g. sulfur dioxide, ozone)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l" rtl="0"/>
            <a:r>
              <a:rPr lang="en-US" sz="2400" dirty="0" smtClean="0">
                <a:latin typeface="Tahoma" pitchFamily="34" charset="0"/>
                <a:cs typeface="Tahoma" pitchFamily="34" charset="0"/>
              </a:rPr>
              <a:t>Subtypes:</a:t>
            </a:r>
          </a:p>
          <a:p>
            <a:pPr lvl="1" algn="l" rtl="0"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.  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Drug-induced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asthma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smtClean="0"/>
              <a:t>Aspirin or </a:t>
            </a:r>
            <a:r>
              <a:rPr lang="en-US" sz="2400" dirty="0" err="1" smtClean="0"/>
              <a:t>nonsteroidal</a:t>
            </a:r>
            <a:r>
              <a:rPr lang="en-US" sz="2400" dirty="0" smtClean="0"/>
              <a:t> drug sensitivity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algn="l" rtl="0"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2.   Occupational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asthma ( fumes, dusts, gases)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Non-Atopic Asthma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ultimate </a:t>
            </a:r>
            <a:r>
              <a:rPr lang="en-US" dirty="0" err="1" smtClean="0"/>
              <a:t>humoral</a:t>
            </a:r>
            <a:r>
              <a:rPr lang="en-US" dirty="0" smtClean="0"/>
              <a:t> and cellular mediators of airway obstruction (e.g., </a:t>
            </a:r>
            <a:r>
              <a:rPr lang="en-US" dirty="0" err="1" smtClean="0"/>
              <a:t>eosinophils</a:t>
            </a:r>
            <a:r>
              <a:rPr lang="en-US" dirty="0" smtClean="0"/>
              <a:t>) are common to both atopic and non-atopic variants of asthma, and hence </a:t>
            </a:r>
            <a:r>
              <a:rPr lang="en-US" dirty="0" smtClean="0"/>
              <a:t>they have similar morphology and </a:t>
            </a:r>
            <a:r>
              <a:rPr lang="en-US" dirty="0" smtClean="0"/>
              <a:t>are treated in a similar way.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Morphology of Asthma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524000"/>
            <a:ext cx="4876800" cy="41148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Grossly</a:t>
            </a:r>
          </a:p>
          <a:p>
            <a:pPr algn="l" rtl="0"/>
            <a:r>
              <a:rPr lang="en-US" sz="2400" dirty="0" smtClean="0"/>
              <a:t>lung over distended </a:t>
            </a:r>
            <a:r>
              <a:rPr lang="en-US" sz="2400" dirty="0"/>
              <a:t>(over inflation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occlusion of bronchi and bronchioles by thick mucous</a:t>
            </a:r>
            <a:r>
              <a:rPr lang="en-US" sz="2400" dirty="0" smtClean="0"/>
              <a:t>.</a:t>
            </a:r>
            <a:endParaRPr lang="en-US" sz="2400" dirty="0">
              <a:solidFill>
                <a:srgbClr val="FFCCCC"/>
              </a:solidFill>
            </a:endParaRPr>
          </a:p>
        </p:txBody>
      </p:sp>
      <p:pic>
        <p:nvPicPr>
          <p:cNvPr id="12290" name="Picture 2" descr="http://www.thaimedicalnews.com/wp-content/uploads/asthma-lu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29075"/>
            <a:ext cx="3810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Hyperinflated</a:t>
            </a:r>
            <a:r>
              <a:rPr lang="en-US" b="0" dirty="0" smtClean="0"/>
              <a:t> lung</a:t>
            </a:r>
            <a:endParaRPr lang="ar-SA" dirty="0"/>
          </a:p>
        </p:txBody>
      </p:sp>
      <p:pic>
        <p:nvPicPr>
          <p:cNvPr id="1026" name="Picture 2" descr="http://www.meddean.luc.edu/lumen/MedEd/Radio/curriculum/Harrisons/pulmonary/Asth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57375"/>
            <a:ext cx="61722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Morphology of Asthma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4876800" cy="456091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>
                <a:solidFill>
                  <a:srgbClr val="C00000"/>
                </a:solidFill>
              </a:rPr>
              <a:t>Histologic</a:t>
            </a:r>
            <a:r>
              <a:rPr lang="en-US" sz="2400" dirty="0" smtClean="0">
                <a:solidFill>
                  <a:srgbClr val="C00000"/>
                </a:solidFill>
              </a:rPr>
              <a:t> finding: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Thick </a:t>
            </a:r>
            <a:r>
              <a:rPr lang="en-US" sz="2400" dirty="0" smtClean="0"/>
              <a:t>Basement membrane</a:t>
            </a:r>
            <a:endParaRPr lang="en-US" sz="2400" dirty="0"/>
          </a:p>
          <a:p>
            <a:pPr lvl="1" algn="l" rtl="0"/>
            <a:r>
              <a:rPr lang="en-US" sz="2400" dirty="0"/>
              <a:t>Edema and inflammatory infiltrate in bronchial wall.</a:t>
            </a:r>
          </a:p>
          <a:p>
            <a:pPr lvl="1" algn="l" rtl="0"/>
            <a:r>
              <a:rPr lang="en-US" sz="2400" dirty="0" err="1"/>
              <a:t>Submucosal</a:t>
            </a:r>
            <a:r>
              <a:rPr lang="en-US" sz="2400" dirty="0"/>
              <a:t> glands increased.</a:t>
            </a:r>
          </a:p>
          <a:p>
            <a:pPr lvl="1" algn="l" rtl="0"/>
            <a:r>
              <a:rPr lang="en-US" sz="2400" dirty="0"/>
              <a:t>Hypertrophy of the bronchial wall muscle</a:t>
            </a:r>
            <a:r>
              <a:rPr lang="en-US" sz="1800" dirty="0" smtClean="0"/>
              <a:t>.</a:t>
            </a:r>
          </a:p>
          <a:p>
            <a:pPr lvl="1" algn="l" rtl="0"/>
            <a:endParaRPr lang="en-US" sz="1800" dirty="0" smtClean="0"/>
          </a:p>
          <a:p>
            <a:pPr lvl="1" algn="l" rtl="0"/>
            <a:r>
              <a:rPr lang="en-US" sz="2400" dirty="0" smtClean="0"/>
              <a:t>Mucous contain </a:t>
            </a:r>
            <a:r>
              <a:rPr lang="en-US" sz="2400" dirty="0" err="1" smtClean="0"/>
              <a:t>Curschmann</a:t>
            </a:r>
            <a:r>
              <a:rPr lang="en-US" sz="2400" dirty="0" smtClean="0"/>
              <a:t> spirals, </a:t>
            </a:r>
            <a:r>
              <a:rPr lang="en-US" sz="2400" dirty="0" err="1" smtClean="0"/>
              <a:t>eosinophil</a:t>
            </a:r>
            <a:r>
              <a:rPr lang="en-US" sz="2400" dirty="0" smtClean="0"/>
              <a:t> and Charcot-Leyden crystals.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1295400"/>
            <a:ext cx="4349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4038600"/>
            <a:ext cx="318548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                                                    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752600"/>
            <a:ext cx="318548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                                                    </a:t>
            </a:r>
            <a:endParaRPr lang="ar-SA" dirty="0"/>
          </a:p>
        </p:txBody>
      </p:sp>
      <p:sp>
        <p:nvSpPr>
          <p:cNvPr id="7" name="Right Arrow 6"/>
          <p:cNvSpPr/>
          <p:nvPr/>
        </p:nvSpPr>
        <p:spPr>
          <a:xfrm>
            <a:off x="4572000" y="22098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ight Arrow 7"/>
          <p:cNvSpPr/>
          <p:nvPr/>
        </p:nvSpPr>
        <p:spPr>
          <a:xfrm>
            <a:off x="4572000" y="48768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990600"/>
          </a:xfrm>
        </p:spPr>
        <p:txBody>
          <a:bodyPr/>
          <a:lstStyle/>
          <a:p>
            <a:r>
              <a:rPr lang="en-US" dirty="0" smtClean="0"/>
              <a:t>Introduction:  </a:t>
            </a:r>
            <a:r>
              <a:rPr lang="en-US" sz="3600" dirty="0" smtClean="0"/>
              <a:t>Anatomy </a:t>
            </a:r>
            <a:endParaRPr lang="en-US" sz="3600" dirty="0"/>
          </a:p>
        </p:txBody>
      </p:sp>
      <p:pic>
        <p:nvPicPr>
          <p:cNvPr id="4" name="Content Placeholder 3" descr="Res t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5943599" cy="4822806"/>
          </a:xfrm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 b="65008"/>
          <a:stretch>
            <a:fillRect/>
          </a:stretch>
        </p:blipFill>
        <p:spPr bwMode="auto">
          <a:xfrm>
            <a:off x="5076055" y="4581128"/>
            <a:ext cx="36757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 descr="lungan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2885414" cy="383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Curschmann</a:t>
            </a:r>
            <a:r>
              <a:rPr lang="en-US" sz="5400" dirty="0" smtClean="0"/>
              <a:t> spirals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/>
              <a:t>Coiled, basophilic plugs of mucus formed in the lower airways and found in sputum and tracheal washings</a:t>
            </a:r>
          </a:p>
          <a:p>
            <a:endParaRPr lang="en-US" dirty="0"/>
          </a:p>
        </p:txBody>
      </p:sp>
      <p:pic>
        <p:nvPicPr>
          <p:cNvPr id="4" name="Picture 3" descr="asthm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856" y="3276600"/>
            <a:ext cx="5149144" cy="31242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 descr="05f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2765258" cy="191054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5400" dirty="0" smtClean="0"/>
              <a:t>Charcot-Leyden crystals.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err="1" smtClean="0"/>
              <a:t>Eosinophilic</a:t>
            </a:r>
            <a:r>
              <a:rPr lang="en-US" dirty="0" smtClean="0"/>
              <a:t> needle-shaped crystalline structures from </a:t>
            </a:r>
            <a:r>
              <a:rPr lang="en-US" dirty="0" err="1" smtClean="0"/>
              <a:t>eosinophil</a:t>
            </a:r>
            <a:r>
              <a:rPr lang="en-US" dirty="0" smtClean="0"/>
              <a:t> proteins </a:t>
            </a:r>
            <a:r>
              <a:rPr lang="en-US" dirty="0" smtClean="0"/>
              <a:t>seen in sputum of pt. with s</a:t>
            </a:r>
            <a:r>
              <a:rPr lang="en-US" dirty="0" smtClean="0"/>
              <a:t>evere </a:t>
            </a:r>
            <a:r>
              <a:rPr lang="en-US" dirty="0" smtClean="0"/>
              <a:t>bronchial asthma</a:t>
            </a:r>
            <a:endParaRPr lang="en-US" dirty="0"/>
          </a:p>
        </p:txBody>
      </p:sp>
      <p:pic>
        <p:nvPicPr>
          <p:cNvPr id="4" name="Picture 3" descr="Charcot-Leyden_Crystals.jpg"/>
          <p:cNvPicPr>
            <a:picLocks noChangeAspect="1"/>
          </p:cNvPicPr>
          <p:nvPr/>
        </p:nvPicPr>
        <p:blipFill>
          <a:blip r:embed="rId2" cstate="print">
            <a:lum bright="23000" contrast="-5000"/>
          </a:blip>
          <a:stretch>
            <a:fillRect/>
          </a:stretch>
        </p:blipFill>
        <p:spPr>
          <a:xfrm>
            <a:off x="1905000" y="2780927"/>
            <a:ext cx="5893598" cy="399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</a:t>
            </a:r>
            <a:r>
              <a:rPr lang="en-US" dirty="0" smtClean="0"/>
              <a:t>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rtl="0">
              <a:buNone/>
            </a:pPr>
            <a:r>
              <a:rPr lang="en-US" sz="3200" dirty="0" smtClean="0"/>
              <a:t>(1) Episodic expiratory wheezing (inspiratory as well when severe)</a:t>
            </a:r>
          </a:p>
          <a:p>
            <a:pPr lvl="1" algn="l" rtl="0">
              <a:buNone/>
            </a:pPr>
            <a:r>
              <a:rPr lang="en-US" sz="3200" dirty="0" smtClean="0"/>
              <a:t>(2) Nocturnal cough</a:t>
            </a:r>
          </a:p>
          <a:p>
            <a:pPr lvl="1" algn="l" rtl="0">
              <a:buNone/>
            </a:pPr>
            <a:r>
              <a:rPr lang="en-US" sz="3200" dirty="0" smtClean="0"/>
              <a:t>(3) Increased </a:t>
            </a:r>
            <a:r>
              <a:rPr lang="en-US" sz="3200" dirty="0" err="1" smtClean="0"/>
              <a:t>anteroposterior</a:t>
            </a:r>
            <a:r>
              <a:rPr lang="en-US" sz="3200" dirty="0" smtClean="0"/>
              <a:t> diameter</a:t>
            </a:r>
          </a:p>
          <a:p>
            <a:pPr lvl="2" algn="l" rtl="0"/>
            <a:r>
              <a:rPr lang="en-US" sz="2800" dirty="0" smtClean="0"/>
              <a:t>Due to air trapping and increase in residual volume</a:t>
            </a:r>
          </a:p>
          <a:p>
            <a:pPr lvl="2" algn="l" rtl="0"/>
            <a:endParaRPr lang="en-US" dirty="0" smtClean="0"/>
          </a:p>
          <a:p>
            <a:pPr algn="l" rtl="0"/>
            <a:r>
              <a:rPr lang="en-US" sz="2800" dirty="0" smtClean="0"/>
              <a:t>wheezing :  </a:t>
            </a:r>
            <a:r>
              <a:rPr lang="en-US" dirty="0" smtClean="0"/>
              <a:t>http</a:t>
            </a:r>
            <a:r>
              <a:rPr lang="en-US" dirty="0"/>
              <a:t>://www.youtube.com/watch?v=YG0-ukhU1xE&amp;feature=related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Clinical Coarse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Tahoma" pitchFamily="34" charset="0"/>
              </a:rPr>
              <a:t>Classic asthmatic attack – </a:t>
            </a:r>
            <a:r>
              <a:rPr lang="en-US" sz="2400" dirty="0" err="1">
                <a:latin typeface="Tahoma" pitchFamily="34" charset="0"/>
              </a:rPr>
              <a:t>dyspnea</a:t>
            </a:r>
            <a:r>
              <a:rPr lang="en-US" sz="2400" dirty="0">
                <a:latin typeface="Tahoma" pitchFamily="34" charset="0"/>
              </a:rPr>
              <a:t>, cough, difficult expiration, progressive hyperinflation of lung and mucous plug in bronchi. This may resolve spontaneously or with </a:t>
            </a:r>
            <a:r>
              <a:rPr lang="en-US" sz="2400" dirty="0" smtClean="0">
                <a:latin typeface="Tahoma" pitchFamily="34" charset="0"/>
              </a:rPr>
              <a:t>Rx</a:t>
            </a:r>
          </a:p>
          <a:p>
            <a:r>
              <a:rPr lang="en-US" sz="2400" dirty="0" smtClean="0"/>
              <a:t>Attacks of asthma are usually of short duration and reverse completely. </a:t>
            </a:r>
            <a:endParaRPr lang="en-US" sz="2400" dirty="0" smtClean="0">
              <a:latin typeface="Tahoma" pitchFamily="34" charset="0"/>
            </a:endParaRP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Complications:</a:t>
            </a:r>
          </a:p>
          <a:p>
            <a:pPr algn="l" rtl="0"/>
            <a:r>
              <a:rPr lang="en-US" dirty="0" smtClean="0">
                <a:latin typeface="Tahoma" pitchFamily="34" charset="0"/>
              </a:rPr>
              <a:t>May </a:t>
            </a:r>
            <a:r>
              <a:rPr lang="en-US" dirty="0">
                <a:latin typeface="Tahoma" pitchFamily="34" charset="0"/>
              </a:rPr>
              <a:t>progress to </a:t>
            </a:r>
            <a:r>
              <a:rPr lang="en-US" dirty="0" smtClean="0">
                <a:latin typeface="Tahoma" pitchFamily="34" charset="0"/>
              </a:rPr>
              <a:t>emphysema or </a:t>
            </a:r>
            <a:r>
              <a:rPr lang="en-US" dirty="0">
                <a:latin typeface="Tahoma" pitchFamily="34" charset="0"/>
              </a:rPr>
              <a:t>chronic bronchitis</a:t>
            </a:r>
          </a:p>
          <a:p>
            <a:pPr algn="l" rtl="0"/>
            <a:r>
              <a:rPr lang="en-US" dirty="0">
                <a:latin typeface="Tahoma" pitchFamily="34" charset="0"/>
              </a:rPr>
              <a:t>Superimposed bacterial infection may </a:t>
            </a:r>
            <a:r>
              <a:rPr lang="en-US" dirty="0" smtClean="0">
                <a:latin typeface="Tahoma" pitchFamily="34" charset="0"/>
              </a:rPr>
              <a:t>occur</a:t>
            </a:r>
          </a:p>
          <a:p>
            <a:pPr algn="l" rtl="0"/>
            <a:r>
              <a:rPr lang="en-US" dirty="0" smtClean="0"/>
              <a:t>Rarely</a:t>
            </a:r>
            <a:r>
              <a:rPr lang="en-US" dirty="0" smtClean="0"/>
              <a:t>, they may be severe and prolonged </a:t>
            </a:r>
            <a:r>
              <a:rPr lang="en-US" b="1" dirty="0" smtClean="0"/>
              <a:t>(status </a:t>
            </a:r>
            <a:r>
              <a:rPr lang="en-US" b="1" dirty="0" err="1" smtClean="0"/>
              <a:t>asthmaticus</a:t>
            </a:r>
            <a:r>
              <a:rPr lang="en-US" b="1" dirty="0" smtClean="0"/>
              <a:t>),</a:t>
            </a:r>
            <a:r>
              <a:rPr lang="en-US" dirty="0" smtClean="0"/>
              <a:t> and may lead to acute </a:t>
            </a:r>
            <a:r>
              <a:rPr lang="en-US" dirty="0" err="1" smtClean="0"/>
              <a:t>ventilatory</a:t>
            </a:r>
            <a:r>
              <a:rPr lang="en-US" dirty="0" smtClean="0"/>
              <a:t> failure and even death.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Status </a:t>
            </a:r>
            <a:r>
              <a:rPr lang="en-US" dirty="0" err="1" smtClean="0">
                <a:latin typeface="Tahoma" pitchFamily="34" charset="0"/>
              </a:rPr>
              <a:t>asthmaticus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ahoma" pitchFamily="34" charset="0"/>
              </a:rPr>
              <a:t>Severe cyanosis and persistent </a:t>
            </a:r>
            <a:r>
              <a:rPr lang="en-US" dirty="0" err="1" smtClean="0">
                <a:latin typeface="Tahoma" pitchFamily="34" charset="0"/>
              </a:rPr>
              <a:t>dyspnea</a:t>
            </a:r>
            <a:r>
              <a:rPr lang="en-US" dirty="0" smtClean="0">
                <a:latin typeface="Tahoma" pitchFamily="34" charset="0"/>
              </a:rPr>
              <a:t> for days and weeks</a:t>
            </a:r>
          </a:p>
          <a:p>
            <a:pPr algn="l" rtl="0"/>
            <a:r>
              <a:rPr lang="en-US" dirty="0" smtClean="0">
                <a:latin typeface="Tahoma" pitchFamily="34" charset="0"/>
              </a:rPr>
              <a:t>Does not respond to therapy</a:t>
            </a:r>
          </a:p>
          <a:p>
            <a:pPr algn="l" rtl="0"/>
            <a:r>
              <a:rPr lang="en-US" dirty="0" err="1" smtClean="0">
                <a:latin typeface="Tahoma" pitchFamily="34" charset="0"/>
              </a:rPr>
              <a:t>Hypercapnia</a:t>
            </a:r>
            <a:r>
              <a:rPr lang="en-US" dirty="0" smtClean="0">
                <a:latin typeface="Tahoma" pitchFamily="34" charset="0"/>
              </a:rPr>
              <a:t>, acidosis, sever hypoxia </a:t>
            </a:r>
          </a:p>
          <a:p>
            <a:pPr algn="l" rtl="0"/>
            <a:r>
              <a:rPr lang="en-US" dirty="0" smtClean="0">
                <a:latin typeface="Tahoma" pitchFamily="34" charset="0"/>
              </a:rPr>
              <a:t>May be fatal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267200"/>
            <a:ext cx="72390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/>
              <a:t>In fatal cases, grossly, the lungs are </a:t>
            </a:r>
            <a:r>
              <a:rPr lang="en-US" sz="2400" dirty="0" err="1" smtClean="0"/>
              <a:t>overdistended</a:t>
            </a:r>
            <a:r>
              <a:rPr lang="en-US" sz="2400" dirty="0" smtClean="0"/>
              <a:t> because of </a:t>
            </a:r>
            <a:r>
              <a:rPr lang="en-US" sz="2400" dirty="0" err="1" smtClean="0"/>
              <a:t>overinflation</a:t>
            </a:r>
            <a:r>
              <a:rPr lang="en-US" sz="2400" dirty="0" smtClean="0"/>
              <a:t>, and there may be small areas of </a:t>
            </a:r>
            <a:r>
              <a:rPr lang="en-US" sz="2400" dirty="0" err="1" smtClean="0"/>
              <a:t>atelectasis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most </a:t>
            </a:r>
            <a:r>
              <a:rPr lang="en-US" sz="2400" dirty="0" smtClean="0"/>
              <a:t>striking </a:t>
            </a:r>
            <a:r>
              <a:rPr lang="en-US" sz="2400" dirty="0" smtClean="0"/>
              <a:t>macroscopic finding is occlusion of bronchi and bronchioles by thick, tenacious </a:t>
            </a:r>
            <a:r>
              <a:rPr lang="en-US" sz="2400" b="1" dirty="0" smtClean="0"/>
              <a:t>mucus plugs.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Laboratory </a:t>
            </a:r>
            <a:r>
              <a:rPr lang="en-US" dirty="0" smtClean="0"/>
              <a:t>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>
              <a:buNone/>
            </a:pPr>
            <a:r>
              <a:rPr lang="en-US" sz="2800" dirty="0" smtClean="0"/>
              <a:t>(</a:t>
            </a:r>
            <a:r>
              <a:rPr lang="en-US" sz="2800" dirty="0" smtClean="0"/>
              <a:t>1) Initially develop respiratory alkalosis</a:t>
            </a:r>
          </a:p>
          <a:p>
            <a:pPr lvl="2" algn="l" rtl="0">
              <a:buNone/>
            </a:pPr>
            <a:r>
              <a:rPr lang="en-US" sz="2400" dirty="0" smtClean="0"/>
              <a:t>(a) Patients work hard at expelling air through inflamed airways.</a:t>
            </a:r>
          </a:p>
          <a:p>
            <a:pPr lvl="2" algn="l" rtl="0">
              <a:buNone/>
            </a:pPr>
            <a:r>
              <a:rPr lang="en-US" sz="2400" dirty="0" smtClean="0"/>
              <a:t>(b) May progress into respiratory acidosis if </a:t>
            </a:r>
            <a:r>
              <a:rPr lang="en-US" sz="2400" dirty="0" err="1" smtClean="0"/>
              <a:t>bronchospasm</a:t>
            </a:r>
            <a:r>
              <a:rPr lang="en-US" sz="2400" dirty="0" smtClean="0"/>
              <a:t> is </a:t>
            </a:r>
            <a:r>
              <a:rPr lang="en-US" sz="2400" i="1" dirty="0" smtClean="0"/>
              <a:t>not</a:t>
            </a:r>
            <a:r>
              <a:rPr lang="en-US" sz="2400" dirty="0" smtClean="0"/>
              <a:t> relieved</a:t>
            </a:r>
          </a:p>
          <a:p>
            <a:pPr lvl="3" algn="l" rtl="0">
              <a:buNone/>
            </a:pPr>
            <a:r>
              <a:rPr lang="en-US" sz="2400" dirty="0" smtClean="0"/>
              <a:t>Normal pH or respiratory acidosis is an indication for intubation and mechanical ventilation. </a:t>
            </a:r>
            <a:endParaRPr lang="en-US" sz="2400" dirty="0" smtClean="0"/>
          </a:p>
          <a:p>
            <a:pPr lvl="3" algn="l" rtl="0">
              <a:buNone/>
            </a:pPr>
            <a:endParaRPr lang="en-US" sz="2400" dirty="0" smtClean="0"/>
          </a:p>
          <a:p>
            <a:pPr lvl="1" algn="l" rtl="0">
              <a:buNone/>
            </a:pPr>
            <a:r>
              <a:rPr lang="en-US" sz="2800" dirty="0" smtClean="0"/>
              <a:t>(2) </a:t>
            </a:r>
            <a:r>
              <a:rPr lang="en-US" sz="2800" dirty="0" err="1" smtClean="0"/>
              <a:t>Eosinophilia</a:t>
            </a:r>
            <a:r>
              <a:rPr lang="en-US" sz="2800" dirty="0" smtClean="0"/>
              <a:t>, positive skin tests for allergens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922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1]	Definitions of asthma as one of the chronic obstruction airway diseases.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2]	Types and pathogenesis of extrinsic (immune) asthma and extrinsic (non-immune) asthma.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3]	Clinical presentation and pathological changes seen in the bronchial tree in cases of asthma.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4]	Complications of asthma: superimposed infection, chronic bronchitis and pulmonary emphysema.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5]	Definition and manifestations of status </a:t>
            </a:r>
            <a:r>
              <a:rPr lang="en-US" dirty="0" err="1" smtClean="0"/>
              <a:t>asthmaticus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15000" y="2743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667000" y="2590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791200" y="1600200"/>
            <a:ext cx="2971800" cy="1066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Emphysema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52400" y="1600200"/>
            <a:ext cx="3505200" cy="9144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62600" y="4572000"/>
            <a:ext cx="3276600" cy="1066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Chronic Bronchitis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381000" y="4800600"/>
            <a:ext cx="2971800" cy="8382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Asthma</a:t>
            </a:r>
            <a:endParaRPr lang="en-US" sz="3200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14600" y="3657600"/>
            <a:ext cx="76437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en-US" sz="2800" b="1" dirty="0" smtClean="0"/>
              <a:t>Disorders Associated with Airflow Obstruction</a:t>
            </a:r>
            <a:endParaRPr lang="ar-S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57960"/>
          <a:ext cx="8610600" cy="4846320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1636404"/>
                <a:gridCol w="1554986"/>
                <a:gridCol w="2068479"/>
                <a:gridCol w="1521931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Signs/Symptoms</a:t>
                      </a:r>
                      <a:endParaRPr lang="ar-S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Etiology</a:t>
                      </a:r>
                      <a:endParaRPr lang="ar-S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Major Pathologic Changes</a:t>
                      </a:r>
                      <a:endParaRPr lang="ar-S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Anatomic Site</a:t>
                      </a:r>
                      <a:endParaRPr lang="ar-S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CA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Clinical Term</a:t>
                      </a:r>
                      <a:endParaRPr lang="ar-S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Cough, sputum production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Tobacco smoke, air pollutants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Mucus gland hyperplasia, </a:t>
                      </a:r>
                      <a:r>
                        <a:rPr kumimoji="0" lang="en-CA" b="1" kern="1200" dirty="0" err="1" smtClean="0"/>
                        <a:t>hypersecretion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Bronchus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CA" b="1" kern="1200" dirty="0" smtClean="0"/>
                        <a:t>Chronic bronchitis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Cough, purulent sputum, fever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Persistent or severe infections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Airway dilation and scarring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Bronchus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CA" b="1" kern="1200" dirty="0" err="1" smtClean="0"/>
                        <a:t>Bronchiectasis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Episodic wheezing, cough, </a:t>
                      </a:r>
                      <a:r>
                        <a:rPr kumimoji="0" lang="en-CA" b="1" kern="1200" dirty="0" err="1" smtClean="0"/>
                        <a:t>dyspnea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Immunologic or undefined 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Smooth muscle hyperplasia, excessive mucus, inflammation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b="1" kern="1200" dirty="0" smtClean="0"/>
                        <a:t>  </a:t>
                      </a:r>
                      <a:r>
                        <a:rPr kumimoji="0" lang="en-CA" b="1" kern="1200" dirty="0" smtClean="0"/>
                        <a:t>Bronchus</a:t>
                      </a:r>
                      <a:endParaRPr kumimoji="0" lang="en-US" b="1" kern="1200" dirty="0" smtClean="0"/>
                    </a:p>
                    <a:p>
                      <a:pPr algn="ctr" rtl="1"/>
                      <a:r>
                        <a:rPr kumimoji="0" lang="en-US" b="1" kern="1200" dirty="0" smtClean="0"/>
                        <a:t>&amp; </a:t>
                      </a:r>
                      <a:r>
                        <a:rPr lang="en-US" b="1" dirty="0" smtClean="0"/>
                        <a:t>terminal bronchioles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CA" b="1" kern="1200" dirty="0" smtClean="0"/>
                        <a:t>Asthma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err="1" smtClean="0"/>
                        <a:t>Dyspnea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Tobacco smoke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smtClean="0"/>
                        <a:t>Airspace enlargement, wall destruction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CA" b="1" kern="1200" dirty="0" err="1" smtClean="0"/>
                        <a:t>Acinus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CA" b="1" kern="1200" dirty="0" smtClean="0"/>
                        <a:t>Emphysema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bronchial asthma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link.brightcove.com/services/player/bcpid236059233?bctid=347806802</a:t>
            </a:r>
          </a:p>
          <a:p>
            <a:pPr algn="l" rtl="0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http://www.youtube.com/watch?NR=1&amp;v=7EDo9pUYvPE&amp;feature=endscreen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0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sz="4000" b="1" dirty="0"/>
              <a:t>Chronic obstructive pulmonary diseases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Bronchial </a:t>
            </a:r>
            <a:r>
              <a:rPr lang="en-US" b="1" dirty="0" smtClean="0">
                <a:solidFill>
                  <a:srgbClr val="FF0000"/>
                </a:solidFill>
              </a:rPr>
              <a:t>asthma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Asthma is a chronic inflammatory disorder of the airways that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causes: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recurrent episodes of wheezing, breathlessness, chest tightness, and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cough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particularly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at night and/or early in the morning. 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Bronchial asthma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clinical picture is caused by:</a:t>
            </a:r>
          </a:p>
          <a:p>
            <a:pPr lvl="1"/>
            <a:r>
              <a:rPr lang="en-US" sz="2800" dirty="0" smtClean="0"/>
              <a:t> repeated immediate hypersensitivity </a:t>
            </a:r>
          </a:p>
          <a:p>
            <a:pPr lvl="1"/>
            <a:r>
              <a:rPr lang="en-US" sz="2800" dirty="0" smtClean="0"/>
              <a:t> late-phase reactions in the lung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 Those changes give rise to the </a:t>
            </a:r>
            <a:r>
              <a:rPr lang="en-US" sz="2800" i="1" dirty="0" smtClean="0"/>
              <a:t>triad of: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800" i="1" dirty="0" smtClean="0"/>
              <a:t> intermittent and reversible airway obstruction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800" i="1" dirty="0" smtClean="0"/>
              <a:t> chronic bronchial inflammation with </a:t>
            </a:r>
            <a:r>
              <a:rPr lang="en-US" sz="2800" i="1" dirty="0" err="1" smtClean="0"/>
              <a:t>eosinophils</a:t>
            </a:r>
            <a:endParaRPr lang="en-US" sz="2800" i="1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sz="2800" i="1" dirty="0" smtClean="0"/>
              <a:t>bronchial smooth muscle cell hypertrophy and </a:t>
            </a:r>
            <a:r>
              <a:rPr lang="en-US" sz="2800" i="1" dirty="0" err="1" smtClean="0"/>
              <a:t>hyperreactivity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Primarily targets:</a:t>
            </a:r>
          </a:p>
          <a:p>
            <a:pPr lvl="1" algn="l" rtl="0"/>
            <a:r>
              <a:rPr lang="en-US" dirty="0" smtClean="0"/>
              <a:t> the bronchi and terminal bronchioles</a:t>
            </a:r>
          </a:p>
          <a:p>
            <a:pPr algn="l" rtl="0"/>
            <a:r>
              <a:rPr lang="en-US" dirty="0" smtClean="0"/>
              <a:t>Most common chronic respiratory disease in children</a:t>
            </a:r>
          </a:p>
          <a:p>
            <a:pPr lvl="1" algn="l" rtl="0"/>
            <a:r>
              <a:rPr lang="en-US" dirty="0" smtClean="0"/>
              <a:t>More common in children than adults</a:t>
            </a:r>
          </a:p>
          <a:p>
            <a:pPr lvl="1" algn="l" rtl="0"/>
            <a:r>
              <a:rPr lang="en-US" dirty="0" smtClean="0"/>
              <a:t>Majority (50-80%) develop symptoms </a:t>
            </a:r>
            <a:r>
              <a:rPr lang="en-US" i="1" dirty="0" smtClean="0"/>
              <a:t>before</a:t>
            </a:r>
            <a:r>
              <a:rPr lang="en-US" dirty="0" smtClean="0"/>
              <a:t> 5 years of age</a:t>
            </a:r>
          </a:p>
          <a:p>
            <a:pPr algn="l" rtl="0"/>
            <a:r>
              <a:rPr lang="en-US" dirty="0" smtClean="0"/>
              <a:t>Two types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1225</TotalTime>
  <Words>1215</Words>
  <Application>Microsoft Office PowerPoint</Application>
  <PresentationFormat>On-screen Show (4:3)</PresentationFormat>
  <Paragraphs>234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   Respiratory Block  PATHOLOGY  L1</vt:lpstr>
      <vt:lpstr>Objectives</vt:lpstr>
      <vt:lpstr>Introduction:  Anatomy </vt:lpstr>
      <vt:lpstr>Slide 4</vt:lpstr>
      <vt:lpstr> Disorders Associated with Airflow Obstruction</vt:lpstr>
      <vt:lpstr>bronchial asthma animation</vt:lpstr>
      <vt:lpstr>Chronic obstructive pulmonary diseases</vt:lpstr>
      <vt:lpstr>Bronchial asthma </vt:lpstr>
      <vt:lpstr>Slide 9</vt:lpstr>
      <vt:lpstr>      Extrinsic "atopic 70%</vt:lpstr>
      <vt:lpstr>Bronchial asthma "airway remodeling." </vt:lpstr>
      <vt:lpstr>Extrinsic Asthma</vt:lpstr>
      <vt:lpstr>wheel and flare reaction</vt:lpstr>
      <vt:lpstr>Inhaled Allergens</vt:lpstr>
      <vt:lpstr>Pathogenesis of Bronchial Asthma</vt:lpstr>
      <vt:lpstr>Pathogenesis of Atopic Asthma</vt:lpstr>
      <vt:lpstr>Pathogenesis of Atopic Asthma</vt:lpstr>
      <vt:lpstr>Pathogenesis of Atopic Asthma</vt:lpstr>
      <vt:lpstr> Acute, or immediate, response</vt:lpstr>
      <vt:lpstr>Pathogenesis of Atopic Asthma</vt:lpstr>
      <vt:lpstr>Pathogenesis of Atopic Asthma</vt:lpstr>
      <vt:lpstr>Slide 22</vt:lpstr>
      <vt:lpstr>Slide 23</vt:lpstr>
      <vt:lpstr>Slide 24</vt:lpstr>
      <vt:lpstr>Non-Atopic Asthma</vt:lpstr>
      <vt:lpstr>Non-Atopic Asthma</vt:lpstr>
      <vt:lpstr>Morphology of Asthma</vt:lpstr>
      <vt:lpstr>Hyperinflated lung</vt:lpstr>
      <vt:lpstr>Morphology of Asthma</vt:lpstr>
      <vt:lpstr>Curschmann spirals</vt:lpstr>
      <vt:lpstr>Charcot-Leyden crystals.</vt:lpstr>
      <vt:lpstr>Clinical findings</vt:lpstr>
      <vt:lpstr>Clinical Coarse</vt:lpstr>
      <vt:lpstr>Status asthmaticus</vt:lpstr>
      <vt:lpstr>Laboratory findings</vt:lpstr>
      <vt:lpstr>Contents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13</cp:revision>
  <dcterms:created xsi:type="dcterms:W3CDTF">2013-01-27T10:54:09Z</dcterms:created>
  <dcterms:modified xsi:type="dcterms:W3CDTF">2013-02-01T13:55:11Z</dcterms:modified>
</cp:coreProperties>
</file>