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4"/>
  </p:notesMasterIdLst>
  <p:sldIdLst>
    <p:sldId id="313" r:id="rId2"/>
    <p:sldId id="314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310" r:id="rId13"/>
    <p:sldId id="270" r:id="rId14"/>
    <p:sldId id="309" r:id="rId15"/>
    <p:sldId id="271" r:id="rId16"/>
    <p:sldId id="272" r:id="rId17"/>
    <p:sldId id="273" r:id="rId18"/>
    <p:sldId id="274" r:id="rId19"/>
    <p:sldId id="31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306" r:id="rId28"/>
    <p:sldId id="311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308" r:id="rId40"/>
    <p:sldId id="293" r:id="rId41"/>
    <p:sldId id="294" r:id="rId42"/>
    <p:sldId id="295" r:id="rId43"/>
    <p:sldId id="297" r:id="rId44"/>
    <p:sldId id="298" r:id="rId45"/>
    <p:sldId id="305" r:id="rId46"/>
    <p:sldId id="312" r:id="rId47"/>
    <p:sldId id="299" r:id="rId48"/>
    <p:sldId id="300" r:id="rId49"/>
    <p:sldId id="301" r:id="rId50"/>
    <p:sldId id="302" r:id="rId51"/>
    <p:sldId id="303" r:id="rId52"/>
    <p:sldId id="304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6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89C744-D4B9-4C95-816C-823F3CA4DC2A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35BAAFA-E231-42D3-9CEF-28E52950BC6B}">
      <dgm:prSet phldrT="[Text]"/>
      <dgm:spPr/>
      <dgm:t>
        <a:bodyPr/>
        <a:lstStyle/>
        <a:p>
          <a:r>
            <a:rPr lang="en-US" dirty="0" smtClean="0"/>
            <a:t>Types</a:t>
          </a:r>
          <a:endParaRPr lang="en-US" dirty="0"/>
        </a:p>
      </dgm:t>
    </dgm:pt>
    <dgm:pt modelId="{24ADE419-2BBA-47D8-A47A-7119E2043216}" type="parTrans" cxnId="{3B181B1A-6AB5-4965-B0D9-04416F311E74}">
      <dgm:prSet/>
      <dgm:spPr/>
      <dgm:t>
        <a:bodyPr/>
        <a:lstStyle/>
        <a:p>
          <a:endParaRPr lang="en-US"/>
        </a:p>
      </dgm:t>
    </dgm:pt>
    <dgm:pt modelId="{5A8AAACD-14C7-4292-9985-2ACD6252E711}" type="sibTrans" cxnId="{3B181B1A-6AB5-4965-B0D9-04416F311E74}">
      <dgm:prSet/>
      <dgm:spPr/>
      <dgm:t>
        <a:bodyPr/>
        <a:lstStyle/>
        <a:p>
          <a:endParaRPr lang="en-US"/>
        </a:p>
      </dgm:t>
    </dgm:pt>
    <dgm:pt modelId="{C1167E93-DADD-4ACE-9673-7CD66B409CD0}">
      <dgm:prSet phldrT="[Text]" custT="1"/>
      <dgm:spPr/>
      <dgm:t>
        <a:bodyPr/>
        <a:lstStyle/>
        <a:p>
          <a:r>
            <a:rPr lang="en-US" sz="1600" dirty="0" err="1" smtClean="0"/>
            <a:t>Centriacinar</a:t>
          </a:r>
          <a:r>
            <a:rPr lang="en-US" sz="1600" dirty="0" smtClean="0"/>
            <a:t>: Smoking</a:t>
          </a:r>
          <a:endParaRPr lang="en-US" sz="1600" dirty="0"/>
        </a:p>
      </dgm:t>
    </dgm:pt>
    <dgm:pt modelId="{3E42FCF7-ADB4-40CA-B558-EC9473D70C29}" type="parTrans" cxnId="{39AD0B20-EA45-4633-846D-DE9198AE37E0}">
      <dgm:prSet/>
      <dgm:spPr/>
      <dgm:t>
        <a:bodyPr/>
        <a:lstStyle/>
        <a:p>
          <a:endParaRPr lang="en-US"/>
        </a:p>
      </dgm:t>
    </dgm:pt>
    <dgm:pt modelId="{E5B8902D-A45C-43A4-A45A-D3C336693E05}" type="sibTrans" cxnId="{39AD0B20-EA45-4633-846D-DE9198AE37E0}">
      <dgm:prSet/>
      <dgm:spPr/>
      <dgm:t>
        <a:bodyPr/>
        <a:lstStyle/>
        <a:p>
          <a:endParaRPr lang="en-US"/>
        </a:p>
      </dgm:t>
    </dgm:pt>
    <dgm:pt modelId="{EF8906E7-2EB7-4A00-80BE-31BA925FD8AF}">
      <dgm:prSet phldrT="[Text]"/>
      <dgm:spPr/>
      <dgm:t>
        <a:bodyPr/>
        <a:lstStyle/>
        <a:p>
          <a:r>
            <a:rPr lang="en-US" dirty="0" smtClean="0"/>
            <a:t>Clinical features</a:t>
          </a:r>
          <a:endParaRPr lang="en-US" dirty="0"/>
        </a:p>
      </dgm:t>
    </dgm:pt>
    <dgm:pt modelId="{5D21D319-28D6-4FB6-8A89-94CDA3BE674C}" type="parTrans" cxnId="{D004BF16-2E4B-4B8F-AAAB-2665FFA49DBA}">
      <dgm:prSet/>
      <dgm:spPr/>
      <dgm:t>
        <a:bodyPr/>
        <a:lstStyle/>
        <a:p>
          <a:endParaRPr lang="en-US"/>
        </a:p>
      </dgm:t>
    </dgm:pt>
    <dgm:pt modelId="{ABBB00A1-7648-489A-8978-803AF1B9D71B}" type="sibTrans" cxnId="{D004BF16-2E4B-4B8F-AAAB-2665FFA49DBA}">
      <dgm:prSet/>
      <dgm:spPr/>
      <dgm:t>
        <a:bodyPr/>
        <a:lstStyle/>
        <a:p>
          <a:endParaRPr lang="en-US"/>
        </a:p>
      </dgm:t>
    </dgm:pt>
    <dgm:pt modelId="{4EC8C46B-491A-4DAA-9C74-37758F2A4C3F}">
      <dgm:prSet phldrT="[Text]"/>
      <dgm:spPr/>
      <dgm:t>
        <a:bodyPr/>
        <a:lstStyle/>
        <a:p>
          <a:endParaRPr lang="en-US" sz="1300" dirty="0"/>
        </a:p>
      </dgm:t>
    </dgm:pt>
    <dgm:pt modelId="{A4192DB9-E733-4053-9326-6A1A48EBE6F2}" type="parTrans" cxnId="{B20FE821-B580-4245-8A7D-427F588A305F}">
      <dgm:prSet/>
      <dgm:spPr/>
      <dgm:t>
        <a:bodyPr/>
        <a:lstStyle/>
        <a:p>
          <a:endParaRPr lang="en-US"/>
        </a:p>
      </dgm:t>
    </dgm:pt>
    <dgm:pt modelId="{922FAF5C-50DD-460C-82B6-AE296333EA4A}" type="sibTrans" cxnId="{B20FE821-B580-4245-8A7D-427F588A305F}">
      <dgm:prSet/>
      <dgm:spPr/>
      <dgm:t>
        <a:bodyPr/>
        <a:lstStyle/>
        <a:p>
          <a:endParaRPr lang="en-US"/>
        </a:p>
      </dgm:t>
    </dgm:pt>
    <dgm:pt modelId="{3A57EE74-97C3-44C4-9378-0FC4AC9520DE}">
      <dgm:prSet phldrT="[Text]" custT="1"/>
      <dgm:spPr/>
      <dgm:t>
        <a:bodyPr/>
        <a:lstStyle/>
        <a:p>
          <a:r>
            <a:rPr lang="en-US" sz="1600" dirty="0" smtClean="0"/>
            <a:t>Cough and wheezing. Respiratory acidosis</a:t>
          </a:r>
          <a:endParaRPr lang="en-US" sz="1600" dirty="0"/>
        </a:p>
      </dgm:t>
    </dgm:pt>
    <dgm:pt modelId="{5ABAE125-B4A3-4DD5-9721-8AFF8CCE0772}" type="parTrans" cxnId="{BAE88797-B794-47EB-8A80-ED814C41217B}">
      <dgm:prSet/>
      <dgm:spPr/>
      <dgm:t>
        <a:bodyPr/>
        <a:lstStyle/>
        <a:p>
          <a:endParaRPr lang="en-US"/>
        </a:p>
      </dgm:t>
    </dgm:pt>
    <dgm:pt modelId="{8253BC98-A929-44EB-84DF-2B27D1382374}" type="sibTrans" cxnId="{BAE88797-B794-47EB-8A80-ED814C41217B}">
      <dgm:prSet/>
      <dgm:spPr/>
      <dgm:t>
        <a:bodyPr/>
        <a:lstStyle/>
        <a:p>
          <a:endParaRPr lang="en-US"/>
        </a:p>
      </dgm:t>
    </dgm:pt>
    <dgm:pt modelId="{F8ECB017-4B63-4106-9731-0A9CBDAC3C1C}">
      <dgm:prSet phldrT="[Text]"/>
      <dgm:spPr/>
      <dgm:t>
        <a:bodyPr/>
        <a:lstStyle/>
        <a:p>
          <a:r>
            <a:rPr lang="en-US" dirty="0" smtClean="0"/>
            <a:t>Complications</a:t>
          </a:r>
          <a:endParaRPr lang="en-US" dirty="0"/>
        </a:p>
      </dgm:t>
    </dgm:pt>
    <dgm:pt modelId="{CC19E322-01C1-45CB-9761-0448B4C17B70}" type="parTrans" cxnId="{19C0B666-C48D-4645-9604-F784EED25D6B}">
      <dgm:prSet/>
      <dgm:spPr/>
      <dgm:t>
        <a:bodyPr/>
        <a:lstStyle/>
        <a:p>
          <a:endParaRPr lang="en-US"/>
        </a:p>
      </dgm:t>
    </dgm:pt>
    <dgm:pt modelId="{C12EC0A6-1656-4140-B5CF-059BE725DF1E}" type="sibTrans" cxnId="{19C0B666-C48D-4645-9604-F784EED25D6B}">
      <dgm:prSet/>
      <dgm:spPr/>
      <dgm:t>
        <a:bodyPr/>
        <a:lstStyle/>
        <a:p>
          <a:endParaRPr lang="en-US"/>
        </a:p>
      </dgm:t>
    </dgm:pt>
    <dgm:pt modelId="{FB4E2CCC-AF3B-43C5-B96A-BD2B760A7D2E}">
      <dgm:prSet phldrT="[Text]" custT="1"/>
      <dgm:spPr/>
      <dgm:t>
        <a:bodyPr/>
        <a:lstStyle/>
        <a:p>
          <a:r>
            <a:rPr lang="en-US" sz="2000" dirty="0" err="1" smtClean="0"/>
            <a:t>Pneumothorax</a:t>
          </a:r>
          <a:endParaRPr lang="en-US" sz="2000" dirty="0"/>
        </a:p>
      </dgm:t>
    </dgm:pt>
    <dgm:pt modelId="{89332393-6A72-449D-821F-86386B8B2169}" type="parTrans" cxnId="{03AB8CA6-AE91-468E-A360-79067535F898}">
      <dgm:prSet/>
      <dgm:spPr/>
      <dgm:t>
        <a:bodyPr/>
        <a:lstStyle/>
        <a:p>
          <a:endParaRPr lang="en-US"/>
        </a:p>
      </dgm:t>
    </dgm:pt>
    <dgm:pt modelId="{6DC4980F-EFEB-40E4-AB49-3A3DE12D8120}" type="sibTrans" cxnId="{03AB8CA6-AE91-468E-A360-79067535F898}">
      <dgm:prSet/>
      <dgm:spPr/>
      <dgm:t>
        <a:bodyPr/>
        <a:lstStyle/>
        <a:p>
          <a:endParaRPr lang="en-US"/>
        </a:p>
      </dgm:t>
    </dgm:pt>
    <dgm:pt modelId="{5C4E7ADA-ACFB-48F5-B755-7A2B92AFDFB1}">
      <dgm:prSet phldrT="[Text]" custT="1"/>
      <dgm:spPr/>
      <dgm:t>
        <a:bodyPr/>
        <a:lstStyle/>
        <a:p>
          <a:r>
            <a:rPr lang="en-US" sz="1600" dirty="0" err="1" smtClean="0"/>
            <a:t>Panacinar</a:t>
          </a:r>
          <a:r>
            <a:rPr lang="en-US" sz="1600" dirty="0" smtClean="0"/>
            <a:t>: deficiency of </a:t>
          </a:r>
          <a:r>
            <a:rPr lang="el-GR" sz="1600" dirty="0" smtClean="0">
              <a:latin typeface="Times New Roman"/>
              <a:cs typeface="Times New Roman"/>
            </a:rPr>
            <a:t>α</a:t>
          </a:r>
          <a:r>
            <a:rPr lang="en-US" sz="1600" dirty="0" smtClean="0">
              <a:latin typeface="Times New Roman"/>
              <a:cs typeface="Times New Roman"/>
            </a:rPr>
            <a:t>1 AT</a:t>
          </a:r>
          <a:endParaRPr lang="en-US" sz="1600" dirty="0"/>
        </a:p>
      </dgm:t>
    </dgm:pt>
    <dgm:pt modelId="{9FB5385D-E0DB-4CEF-A16A-4649B694462A}" type="parTrans" cxnId="{F3BA3441-408E-4096-854D-488EC02D9FAE}">
      <dgm:prSet/>
      <dgm:spPr/>
      <dgm:t>
        <a:bodyPr/>
        <a:lstStyle/>
        <a:p>
          <a:endParaRPr lang="en-US"/>
        </a:p>
      </dgm:t>
    </dgm:pt>
    <dgm:pt modelId="{D229B145-78BA-40A4-A668-A7D73125499C}" type="sibTrans" cxnId="{F3BA3441-408E-4096-854D-488EC02D9FAE}">
      <dgm:prSet/>
      <dgm:spPr/>
      <dgm:t>
        <a:bodyPr/>
        <a:lstStyle/>
        <a:p>
          <a:endParaRPr lang="en-US"/>
        </a:p>
      </dgm:t>
    </dgm:pt>
    <dgm:pt modelId="{F977E55A-E571-4A7E-809D-1FD5933D0D13}">
      <dgm:prSet phldrT="[Text]" custT="1"/>
      <dgm:spPr/>
      <dgm:t>
        <a:bodyPr/>
        <a:lstStyle/>
        <a:p>
          <a:r>
            <a:rPr lang="en-US" sz="1600" dirty="0" err="1" smtClean="0"/>
            <a:t>Paraseptal</a:t>
          </a:r>
          <a:endParaRPr lang="en-US" sz="1600" dirty="0"/>
        </a:p>
      </dgm:t>
    </dgm:pt>
    <dgm:pt modelId="{BFDB7711-0B0D-43D7-A6D9-31B4A6A9C71B}" type="parTrans" cxnId="{E972D5FE-33F2-46F6-8749-FF4D7C19DD2A}">
      <dgm:prSet/>
      <dgm:spPr/>
      <dgm:t>
        <a:bodyPr/>
        <a:lstStyle/>
        <a:p>
          <a:endParaRPr lang="en-US"/>
        </a:p>
      </dgm:t>
    </dgm:pt>
    <dgm:pt modelId="{2BF062E6-12C0-4BCC-BB7E-D7DAD8D5CBAB}" type="sibTrans" cxnId="{E972D5FE-33F2-46F6-8749-FF4D7C19DD2A}">
      <dgm:prSet/>
      <dgm:spPr/>
      <dgm:t>
        <a:bodyPr/>
        <a:lstStyle/>
        <a:p>
          <a:endParaRPr lang="en-US"/>
        </a:p>
      </dgm:t>
    </dgm:pt>
    <dgm:pt modelId="{EFE29FED-41AB-443A-9236-B04E457BDCD2}">
      <dgm:prSet phldrT="[Text]" custT="1"/>
      <dgm:spPr/>
      <dgm:t>
        <a:bodyPr/>
        <a:lstStyle/>
        <a:p>
          <a:r>
            <a:rPr lang="en-US" sz="1600" dirty="0" smtClean="0"/>
            <a:t>Irregular:  scar</a:t>
          </a:r>
          <a:endParaRPr lang="en-US" sz="1600" dirty="0"/>
        </a:p>
      </dgm:t>
    </dgm:pt>
    <dgm:pt modelId="{8F5EBC01-3953-463C-8F3E-E73CB319EB26}" type="parTrans" cxnId="{88D377B8-7F6C-48BE-9453-BC8BDB47B4CF}">
      <dgm:prSet/>
      <dgm:spPr/>
      <dgm:t>
        <a:bodyPr/>
        <a:lstStyle/>
        <a:p>
          <a:endParaRPr lang="en-US"/>
        </a:p>
      </dgm:t>
    </dgm:pt>
    <dgm:pt modelId="{2096D092-3CDA-44BE-A89C-F790529B6A01}" type="sibTrans" cxnId="{88D377B8-7F6C-48BE-9453-BC8BDB47B4CF}">
      <dgm:prSet/>
      <dgm:spPr/>
      <dgm:t>
        <a:bodyPr/>
        <a:lstStyle/>
        <a:p>
          <a:endParaRPr lang="en-US"/>
        </a:p>
      </dgm:t>
    </dgm:pt>
    <dgm:pt modelId="{D2EFE0ED-0FE3-44A2-A1BF-53EF64C1A051}">
      <dgm:prSet custT="1"/>
      <dgm:spPr/>
      <dgm:t>
        <a:bodyPr/>
        <a:lstStyle/>
        <a:p>
          <a:r>
            <a:rPr lang="en-US" sz="1600" dirty="0" smtClean="0"/>
            <a:t>Weight loss.</a:t>
          </a:r>
          <a:endParaRPr lang="en-US" sz="1600" dirty="0"/>
        </a:p>
      </dgm:t>
    </dgm:pt>
    <dgm:pt modelId="{97D926EA-9549-4D68-8DD5-F8A74B365839}" type="parTrans" cxnId="{B1E015F8-60C0-41AF-A8E8-039E3341BD3E}">
      <dgm:prSet/>
      <dgm:spPr/>
      <dgm:t>
        <a:bodyPr/>
        <a:lstStyle/>
        <a:p>
          <a:endParaRPr lang="en-US"/>
        </a:p>
      </dgm:t>
    </dgm:pt>
    <dgm:pt modelId="{94DABA36-ECE7-49C5-A4E1-6AFA77EE3716}" type="sibTrans" cxnId="{B1E015F8-60C0-41AF-A8E8-039E3341BD3E}">
      <dgm:prSet/>
      <dgm:spPr/>
      <dgm:t>
        <a:bodyPr/>
        <a:lstStyle/>
        <a:p>
          <a:endParaRPr lang="en-US"/>
        </a:p>
      </dgm:t>
    </dgm:pt>
    <dgm:pt modelId="{4F2E1B0A-8B71-4FDD-A252-EC87DAAE79C0}">
      <dgm:prSet custT="1"/>
      <dgm:spPr/>
      <dgm:t>
        <a:bodyPr/>
        <a:lstStyle/>
        <a:p>
          <a:r>
            <a:rPr lang="en-US" sz="1600" dirty="0" smtClean="0"/>
            <a:t>Pulmonary function tests reveal reduced FEV1.</a:t>
          </a:r>
          <a:endParaRPr lang="en-US" sz="1600" dirty="0"/>
        </a:p>
      </dgm:t>
    </dgm:pt>
    <dgm:pt modelId="{79EB8059-2CB6-432B-8AFC-7C55A20F6029}" type="parTrans" cxnId="{BEB4E734-B1E4-40C7-AE91-E07B01EEB3BF}">
      <dgm:prSet/>
      <dgm:spPr/>
      <dgm:t>
        <a:bodyPr/>
        <a:lstStyle/>
        <a:p>
          <a:endParaRPr lang="en-US"/>
        </a:p>
      </dgm:t>
    </dgm:pt>
    <dgm:pt modelId="{A13A3CDF-49DC-400A-8847-A07A96710F33}" type="sibTrans" cxnId="{BEB4E734-B1E4-40C7-AE91-E07B01EEB3BF}">
      <dgm:prSet/>
      <dgm:spPr/>
      <dgm:t>
        <a:bodyPr/>
        <a:lstStyle/>
        <a:p>
          <a:endParaRPr lang="en-US"/>
        </a:p>
      </dgm:t>
    </dgm:pt>
    <dgm:pt modelId="{C205E9E8-62A2-49A3-9D68-DE5EC372ED32}">
      <dgm:prSet custT="1"/>
      <dgm:spPr/>
      <dgm:t>
        <a:bodyPr/>
        <a:lstStyle/>
        <a:p>
          <a:r>
            <a:rPr lang="en-US" sz="1600" dirty="0" smtClean="0"/>
            <a:t>Pulmonary failure with respiratory acidosis, hypoxia and coma.</a:t>
          </a:r>
          <a:endParaRPr lang="en-US" sz="1600" dirty="0"/>
        </a:p>
      </dgm:t>
    </dgm:pt>
    <dgm:pt modelId="{03902C61-7CD8-4705-9C33-AF4E923E460B}" type="parTrans" cxnId="{AE63BEC0-B7EE-47FA-B2B6-15DD5470D8BE}">
      <dgm:prSet/>
      <dgm:spPr/>
      <dgm:t>
        <a:bodyPr/>
        <a:lstStyle/>
        <a:p>
          <a:endParaRPr lang="en-US"/>
        </a:p>
      </dgm:t>
    </dgm:pt>
    <dgm:pt modelId="{BEB5DB7C-4341-48F0-AF80-940411B798F0}" type="sibTrans" cxnId="{AE63BEC0-B7EE-47FA-B2B6-15DD5470D8BE}">
      <dgm:prSet/>
      <dgm:spPr/>
      <dgm:t>
        <a:bodyPr/>
        <a:lstStyle/>
        <a:p>
          <a:endParaRPr lang="en-US"/>
        </a:p>
      </dgm:t>
    </dgm:pt>
    <dgm:pt modelId="{8D4CEDAD-6183-43F0-993B-6D58F740062B}">
      <dgm:prSet custT="1"/>
      <dgm:spPr/>
      <dgm:t>
        <a:bodyPr/>
        <a:lstStyle/>
        <a:p>
          <a:r>
            <a:rPr lang="en-US" sz="1600" dirty="0" smtClean="0"/>
            <a:t>Right-sided heart failure ( </a:t>
          </a:r>
          <a:r>
            <a:rPr lang="en-US" sz="1600" dirty="0" err="1" smtClean="0"/>
            <a:t>Cor</a:t>
          </a:r>
          <a:r>
            <a:rPr lang="en-US" sz="1600" dirty="0" smtClean="0"/>
            <a:t> </a:t>
          </a:r>
          <a:r>
            <a:rPr lang="en-US" sz="1600" dirty="0" err="1" smtClean="0"/>
            <a:t>pulmnale</a:t>
          </a:r>
          <a:r>
            <a:rPr lang="en-US" sz="1600" dirty="0" smtClean="0"/>
            <a:t>)</a:t>
          </a:r>
          <a:endParaRPr lang="en-US" sz="1600" dirty="0"/>
        </a:p>
      </dgm:t>
    </dgm:pt>
    <dgm:pt modelId="{D579F37F-4213-4203-A284-1477E9041261}" type="parTrans" cxnId="{0717E869-1269-4691-A11E-B61188E63497}">
      <dgm:prSet/>
      <dgm:spPr/>
      <dgm:t>
        <a:bodyPr/>
        <a:lstStyle/>
        <a:p>
          <a:endParaRPr lang="en-US"/>
        </a:p>
      </dgm:t>
    </dgm:pt>
    <dgm:pt modelId="{622DABEB-306F-4193-B768-810925E92A15}" type="sibTrans" cxnId="{0717E869-1269-4691-A11E-B61188E63497}">
      <dgm:prSet/>
      <dgm:spPr/>
      <dgm:t>
        <a:bodyPr/>
        <a:lstStyle/>
        <a:p>
          <a:endParaRPr lang="en-US"/>
        </a:p>
      </dgm:t>
    </dgm:pt>
    <dgm:pt modelId="{BFBED7FE-4B0B-4576-97FA-4129E0FB916E}">
      <dgm:prSet phldrT="[Text]" custT="1"/>
      <dgm:spPr/>
      <dgm:t>
        <a:bodyPr/>
        <a:lstStyle/>
        <a:p>
          <a:r>
            <a:rPr lang="en-US" sz="2000" dirty="0" smtClean="0"/>
            <a:t>Death from emphysema is related to:</a:t>
          </a:r>
          <a:endParaRPr lang="en-US" sz="2000" dirty="0"/>
        </a:p>
      </dgm:t>
    </dgm:pt>
    <dgm:pt modelId="{1EF9E32C-D9CE-4223-94D2-393C7392D268}" type="parTrans" cxnId="{2EFC9B30-107D-4D9D-B917-F1925EA1E3B6}">
      <dgm:prSet/>
      <dgm:spPr/>
    </dgm:pt>
    <dgm:pt modelId="{CECDB6FC-3AA8-4A33-8E35-0A38723DA385}" type="sibTrans" cxnId="{2EFC9B30-107D-4D9D-B917-F1925EA1E3B6}">
      <dgm:prSet/>
      <dgm:spPr/>
    </dgm:pt>
    <dgm:pt modelId="{9FD3D4DB-2CAB-4FDF-ACCA-6228DC9AB3AF}" type="pres">
      <dgm:prSet presAssocID="{F489C744-D4B9-4C95-816C-823F3CA4DC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58514C-D4FE-4524-98AD-2705047DF130}" type="pres">
      <dgm:prSet presAssocID="{F35BAAFA-E231-42D3-9CEF-28E52950BC6B}" presName="linNode" presStyleCnt="0"/>
      <dgm:spPr/>
    </dgm:pt>
    <dgm:pt modelId="{72CADBB7-C491-4D59-BF17-CC5936F18FAE}" type="pres">
      <dgm:prSet presAssocID="{F35BAAFA-E231-42D3-9CEF-28E52950BC6B}" presName="parentText" presStyleLbl="node1" presStyleIdx="0" presStyleCnt="3" custScaleX="90402" custLinFactNeighborX="-19" custLinFactNeighborY="-49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ABD08-B0F0-4A6E-95DE-137CB1AE257B}" type="pres">
      <dgm:prSet presAssocID="{F35BAAFA-E231-42D3-9CEF-28E52950BC6B}" presName="descendantText" presStyleLbl="alignAccFollowNode1" presStyleIdx="0" presStyleCnt="3" custScaleY="125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CAB56-9924-48CE-9397-3AB21B93DDFE}" type="pres">
      <dgm:prSet presAssocID="{5A8AAACD-14C7-4292-9985-2ACD6252E711}" presName="sp" presStyleCnt="0"/>
      <dgm:spPr/>
    </dgm:pt>
    <dgm:pt modelId="{CF6601ED-8DCD-42AB-833C-369044A921B9}" type="pres">
      <dgm:prSet presAssocID="{EF8906E7-2EB7-4A00-80BE-31BA925FD8AF}" presName="linNode" presStyleCnt="0"/>
      <dgm:spPr/>
    </dgm:pt>
    <dgm:pt modelId="{28995E55-9B65-4507-B8CA-137BF2C24715}" type="pres">
      <dgm:prSet presAssocID="{EF8906E7-2EB7-4A00-80BE-31BA925FD8AF}" presName="parentText" presStyleLbl="node1" presStyleIdx="1" presStyleCnt="3" custScaleX="903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C25BD-7668-46CC-BC77-412444EEBD21}" type="pres">
      <dgm:prSet presAssocID="{EF8906E7-2EB7-4A00-80BE-31BA925FD8A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C59EC-3FA3-4CDF-AA86-9963D7588DB2}" type="pres">
      <dgm:prSet presAssocID="{ABBB00A1-7648-489A-8978-803AF1B9D71B}" presName="sp" presStyleCnt="0"/>
      <dgm:spPr/>
    </dgm:pt>
    <dgm:pt modelId="{A67D5EE2-E85C-4F5C-9D36-37438F308C15}" type="pres">
      <dgm:prSet presAssocID="{F8ECB017-4B63-4106-9731-0A9CBDAC3C1C}" presName="linNode" presStyleCnt="0"/>
      <dgm:spPr/>
    </dgm:pt>
    <dgm:pt modelId="{CE1B88BA-9D72-4D5E-91EF-468E476EC122}" type="pres">
      <dgm:prSet presAssocID="{F8ECB017-4B63-4106-9731-0A9CBDAC3C1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B631D-A47B-4F68-A39D-A87963731440}" type="pres">
      <dgm:prSet presAssocID="{F8ECB017-4B63-4106-9731-0A9CBDAC3C1C}" presName="descendantText" presStyleLbl="alignAccFollowNode1" presStyleIdx="2" presStyleCnt="3" custScaleX="114467" custScaleY="144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02367B-5E96-4D5E-A48B-F496ADC16F3B}" type="presOf" srcId="{F977E55A-E571-4A7E-809D-1FD5933D0D13}" destId="{81CABD08-B0F0-4A6E-95DE-137CB1AE257B}" srcOrd="0" destOrd="2" presId="urn:microsoft.com/office/officeart/2005/8/layout/vList5"/>
    <dgm:cxn modelId="{58AAF6CF-BEC7-4C84-9CB6-408E0682BD1C}" type="presOf" srcId="{4EC8C46B-491A-4DAA-9C74-37758F2A4C3F}" destId="{DD3C25BD-7668-46CC-BC77-412444EEBD21}" srcOrd="0" destOrd="0" presId="urn:microsoft.com/office/officeart/2005/8/layout/vList5"/>
    <dgm:cxn modelId="{BAE88797-B794-47EB-8A80-ED814C41217B}" srcId="{EF8906E7-2EB7-4A00-80BE-31BA925FD8AF}" destId="{3A57EE74-97C3-44C4-9378-0FC4AC9520DE}" srcOrd="1" destOrd="0" parTransId="{5ABAE125-B4A3-4DD5-9721-8AFF8CCE0772}" sibTransId="{8253BC98-A929-44EB-84DF-2B27D1382374}"/>
    <dgm:cxn modelId="{D004BF16-2E4B-4B8F-AAAB-2665FFA49DBA}" srcId="{F489C744-D4B9-4C95-816C-823F3CA4DC2A}" destId="{EF8906E7-2EB7-4A00-80BE-31BA925FD8AF}" srcOrd="1" destOrd="0" parTransId="{5D21D319-28D6-4FB6-8A89-94CDA3BE674C}" sibTransId="{ABBB00A1-7648-489A-8978-803AF1B9D71B}"/>
    <dgm:cxn modelId="{41C5B6C7-1357-457A-9A14-7C57AF4BA4BD}" type="presOf" srcId="{4F2E1B0A-8B71-4FDD-A252-EC87DAAE79C0}" destId="{DD3C25BD-7668-46CC-BC77-412444EEBD21}" srcOrd="0" destOrd="3" presId="urn:microsoft.com/office/officeart/2005/8/layout/vList5"/>
    <dgm:cxn modelId="{030E1EE1-FD23-4B7E-8D4B-E4B53870CB31}" type="presOf" srcId="{F8ECB017-4B63-4106-9731-0A9CBDAC3C1C}" destId="{CE1B88BA-9D72-4D5E-91EF-468E476EC122}" srcOrd="0" destOrd="0" presId="urn:microsoft.com/office/officeart/2005/8/layout/vList5"/>
    <dgm:cxn modelId="{E972D5FE-33F2-46F6-8749-FF4D7C19DD2A}" srcId="{F35BAAFA-E231-42D3-9CEF-28E52950BC6B}" destId="{F977E55A-E571-4A7E-809D-1FD5933D0D13}" srcOrd="2" destOrd="0" parTransId="{BFDB7711-0B0D-43D7-A6D9-31B4A6A9C71B}" sibTransId="{2BF062E6-12C0-4BCC-BB7E-D7DAD8D5CBAB}"/>
    <dgm:cxn modelId="{88D377B8-7F6C-48BE-9453-BC8BDB47B4CF}" srcId="{F35BAAFA-E231-42D3-9CEF-28E52950BC6B}" destId="{EFE29FED-41AB-443A-9236-B04E457BDCD2}" srcOrd="3" destOrd="0" parTransId="{8F5EBC01-3953-463C-8F3E-E73CB319EB26}" sibTransId="{2096D092-3CDA-44BE-A89C-F790529B6A01}"/>
    <dgm:cxn modelId="{176E4EA3-0605-42F6-BC80-57FB0865F2D1}" type="presOf" srcId="{FB4E2CCC-AF3B-43C5-B96A-BD2B760A7D2E}" destId="{0B0B631D-A47B-4F68-A39D-A87963731440}" srcOrd="0" destOrd="0" presId="urn:microsoft.com/office/officeart/2005/8/layout/vList5"/>
    <dgm:cxn modelId="{08EE51F4-D568-4DB9-8839-34C77576F770}" type="presOf" srcId="{D2EFE0ED-0FE3-44A2-A1BF-53EF64C1A051}" destId="{DD3C25BD-7668-46CC-BC77-412444EEBD21}" srcOrd="0" destOrd="2" presId="urn:microsoft.com/office/officeart/2005/8/layout/vList5"/>
    <dgm:cxn modelId="{AE63BEC0-B7EE-47FA-B2B6-15DD5470D8BE}" srcId="{BFBED7FE-4B0B-4576-97FA-4129E0FB916E}" destId="{C205E9E8-62A2-49A3-9D68-DE5EC372ED32}" srcOrd="0" destOrd="0" parTransId="{03902C61-7CD8-4705-9C33-AF4E923E460B}" sibTransId="{BEB5DB7C-4341-48F0-AF80-940411B798F0}"/>
    <dgm:cxn modelId="{B20FE821-B580-4245-8A7D-427F588A305F}" srcId="{EF8906E7-2EB7-4A00-80BE-31BA925FD8AF}" destId="{4EC8C46B-491A-4DAA-9C74-37758F2A4C3F}" srcOrd="0" destOrd="0" parTransId="{A4192DB9-E733-4053-9326-6A1A48EBE6F2}" sibTransId="{922FAF5C-50DD-460C-82B6-AE296333EA4A}"/>
    <dgm:cxn modelId="{03AB8CA6-AE91-468E-A360-79067535F898}" srcId="{F8ECB017-4B63-4106-9731-0A9CBDAC3C1C}" destId="{FB4E2CCC-AF3B-43C5-B96A-BD2B760A7D2E}" srcOrd="0" destOrd="0" parTransId="{89332393-6A72-449D-821F-86386B8B2169}" sibTransId="{6DC4980F-EFEB-40E4-AB49-3A3DE12D8120}"/>
    <dgm:cxn modelId="{E04035F8-1F71-466F-B05A-370A3AFBE278}" type="presOf" srcId="{C205E9E8-62A2-49A3-9D68-DE5EC372ED32}" destId="{0B0B631D-A47B-4F68-A39D-A87963731440}" srcOrd="0" destOrd="2" presId="urn:microsoft.com/office/officeart/2005/8/layout/vList5"/>
    <dgm:cxn modelId="{4ED66EB0-D850-46D2-975F-80845ECE2863}" type="presOf" srcId="{EF8906E7-2EB7-4A00-80BE-31BA925FD8AF}" destId="{28995E55-9B65-4507-B8CA-137BF2C24715}" srcOrd="0" destOrd="0" presId="urn:microsoft.com/office/officeart/2005/8/layout/vList5"/>
    <dgm:cxn modelId="{5ACB7FDA-649E-43C9-A4DA-91CAC1C92117}" type="presOf" srcId="{BFBED7FE-4B0B-4576-97FA-4129E0FB916E}" destId="{0B0B631D-A47B-4F68-A39D-A87963731440}" srcOrd="0" destOrd="1" presId="urn:microsoft.com/office/officeart/2005/8/layout/vList5"/>
    <dgm:cxn modelId="{8BA165A4-DDA2-40C4-8B9E-7E139BA2A8C0}" type="presOf" srcId="{5C4E7ADA-ACFB-48F5-B755-7A2B92AFDFB1}" destId="{81CABD08-B0F0-4A6E-95DE-137CB1AE257B}" srcOrd="0" destOrd="1" presId="urn:microsoft.com/office/officeart/2005/8/layout/vList5"/>
    <dgm:cxn modelId="{2EFC9B30-107D-4D9D-B917-F1925EA1E3B6}" srcId="{F8ECB017-4B63-4106-9731-0A9CBDAC3C1C}" destId="{BFBED7FE-4B0B-4576-97FA-4129E0FB916E}" srcOrd="1" destOrd="0" parTransId="{1EF9E32C-D9CE-4223-94D2-393C7392D268}" sibTransId="{CECDB6FC-3AA8-4A33-8E35-0A38723DA385}"/>
    <dgm:cxn modelId="{A3E25AEE-81C9-40D5-8DDC-98BFC8972B3B}" type="presOf" srcId="{C1167E93-DADD-4ACE-9673-7CD66B409CD0}" destId="{81CABD08-B0F0-4A6E-95DE-137CB1AE257B}" srcOrd="0" destOrd="0" presId="urn:microsoft.com/office/officeart/2005/8/layout/vList5"/>
    <dgm:cxn modelId="{B1E015F8-60C0-41AF-A8E8-039E3341BD3E}" srcId="{EF8906E7-2EB7-4A00-80BE-31BA925FD8AF}" destId="{D2EFE0ED-0FE3-44A2-A1BF-53EF64C1A051}" srcOrd="2" destOrd="0" parTransId="{97D926EA-9549-4D68-8DD5-F8A74B365839}" sibTransId="{94DABA36-ECE7-49C5-A4E1-6AFA77EE3716}"/>
    <dgm:cxn modelId="{170D4F1B-4A53-49B7-9139-3275A8453DBC}" type="presOf" srcId="{8D4CEDAD-6183-43F0-993B-6D58F740062B}" destId="{0B0B631D-A47B-4F68-A39D-A87963731440}" srcOrd="0" destOrd="3" presId="urn:microsoft.com/office/officeart/2005/8/layout/vList5"/>
    <dgm:cxn modelId="{F4F01430-D293-401D-AACF-4689F16A3A26}" type="presOf" srcId="{3A57EE74-97C3-44C4-9378-0FC4AC9520DE}" destId="{DD3C25BD-7668-46CC-BC77-412444EEBD21}" srcOrd="0" destOrd="1" presId="urn:microsoft.com/office/officeart/2005/8/layout/vList5"/>
    <dgm:cxn modelId="{D91C89AF-475C-4F17-BEDC-AEE1F63F60F3}" type="presOf" srcId="{EFE29FED-41AB-443A-9236-B04E457BDCD2}" destId="{81CABD08-B0F0-4A6E-95DE-137CB1AE257B}" srcOrd="0" destOrd="3" presId="urn:microsoft.com/office/officeart/2005/8/layout/vList5"/>
    <dgm:cxn modelId="{8AAF6656-4988-45A4-A5E0-19A04D558C6E}" type="presOf" srcId="{F35BAAFA-E231-42D3-9CEF-28E52950BC6B}" destId="{72CADBB7-C491-4D59-BF17-CC5936F18FAE}" srcOrd="0" destOrd="0" presId="urn:microsoft.com/office/officeart/2005/8/layout/vList5"/>
    <dgm:cxn modelId="{39AD0B20-EA45-4633-846D-DE9198AE37E0}" srcId="{F35BAAFA-E231-42D3-9CEF-28E52950BC6B}" destId="{C1167E93-DADD-4ACE-9673-7CD66B409CD0}" srcOrd="0" destOrd="0" parTransId="{3E42FCF7-ADB4-40CA-B558-EC9473D70C29}" sibTransId="{E5B8902D-A45C-43A4-A45A-D3C336693E05}"/>
    <dgm:cxn modelId="{6AC9169A-C2AC-47A4-B114-14A9896B1ED7}" type="presOf" srcId="{F489C744-D4B9-4C95-816C-823F3CA4DC2A}" destId="{9FD3D4DB-2CAB-4FDF-ACCA-6228DC9AB3AF}" srcOrd="0" destOrd="0" presId="urn:microsoft.com/office/officeart/2005/8/layout/vList5"/>
    <dgm:cxn modelId="{F3BA3441-408E-4096-854D-488EC02D9FAE}" srcId="{F35BAAFA-E231-42D3-9CEF-28E52950BC6B}" destId="{5C4E7ADA-ACFB-48F5-B755-7A2B92AFDFB1}" srcOrd="1" destOrd="0" parTransId="{9FB5385D-E0DB-4CEF-A16A-4649B694462A}" sibTransId="{D229B145-78BA-40A4-A668-A7D73125499C}"/>
    <dgm:cxn modelId="{3B181B1A-6AB5-4965-B0D9-04416F311E74}" srcId="{F489C744-D4B9-4C95-816C-823F3CA4DC2A}" destId="{F35BAAFA-E231-42D3-9CEF-28E52950BC6B}" srcOrd="0" destOrd="0" parTransId="{24ADE419-2BBA-47D8-A47A-7119E2043216}" sibTransId="{5A8AAACD-14C7-4292-9985-2ACD6252E711}"/>
    <dgm:cxn modelId="{BEB4E734-B1E4-40C7-AE91-E07B01EEB3BF}" srcId="{EF8906E7-2EB7-4A00-80BE-31BA925FD8AF}" destId="{4F2E1B0A-8B71-4FDD-A252-EC87DAAE79C0}" srcOrd="3" destOrd="0" parTransId="{79EB8059-2CB6-432B-8AFC-7C55A20F6029}" sibTransId="{A13A3CDF-49DC-400A-8847-A07A96710F33}"/>
    <dgm:cxn modelId="{19C0B666-C48D-4645-9604-F784EED25D6B}" srcId="{F489C744-D4B9-4C95-816C-823F3CA4DC2A}" destId="{F8ECB017-4B63-4106-9731-0A9CBDAC3C1C}" srcOrd="2" destOrd="0" parTransId="{CC19E322-01C1-45CB-9761-0448B4C17B70}" sibTransId="{C12EC0A6-1656-4140-B5CF-059BE725DF1E}"/>
    <dgm:cxn modelId="{0717E869-1269-4691-A11E-B61188E63497}" srcId="{BFBED7FE-4B0B-4576-97FA-4129E0FB916E}" destId="{8D4CEDAD-6183-43F0-993B-6D58F740062B}" srcOrd="1" destOrd="0" parTransId="{D579F37F-4213-4203-A284-1477E9041261}" sibTransId="{622DABEB-306F-4193-B768-810925E92A15}"/>
    <dgm:cxn modelId="{356FB178-3670-41F0-B787-DC016AA8BFA9}" type="presParOf" srcId="{9FD3D4DB-2CAB-4FDF-ACCA-6228DC9AB3AF}" destId="{B858514C-D4FE-4524-98AD-2705047DF130}" srcOrd="0" destOrd="0" presId="urn:microsoft.com/office/officeart/2005/8/layout/vList5"/>
    <dgm:cxn modelId="{BE890C6B-8261-4948-BDD2-8FFB734BBCE8}" type="presParOf" srcId="{B858514C-D4FE-4524-98AD-2705047DF130}" destId="{72CADBB7-C491-4D59-BF17-CC5936F18FAE}" srcOrd="0" destOrd="0" presId="urn:microsoft.com/office/officeart/2005/8/layout/vList5"/>
    <dgm:cxn modelId="{48BE6B12-4E7C-4BDD-9AAE-1E594D2C1361}" type="presParOf" srcId="{B858514C-D4FE-4524-98AD-2705047DF130}" destId="{81CABD08-B0F0-4A6E-95DE-137CB1AE257B}" srcOrd="1" destOrd="0" presId="urn:microsoft.com/office/officeart/2005/8/layout/vList5"/>
    <dgm:cxn modelId="{A08FF27A-426B-4AD5-9785-3DAD5E77A1E3}" type="presParOf" srcId="{9FD3D4DB-2CAB-4FDF-ACCA-6228DC9AB3AF}" destId="{A11CAB56-9924-48CE-9397-3AB21B93DDFE}" srcOrd="1" destOrd="0" presId="urn:microsoft.com/office/officeart/2005/8/layout/vList5"/>
    <dgm:cxn modelId="{F4CEA0AF-7359-4A57-869A-90F35B139123}" type="presParOf" srcId="{9FD3D4DB-2CAB-4FDF-ACCA-6228DC9AB3AF}" destId="{CF6601ED-8DCD-42AB-833C-369044A921B9}" srcOrd="2" destOrd="0" presId="urn:microsoft.com/office/officeart/2005/8/layout/vList5"/>
    <dgm:cxn modelId="{03051394-7DBE-4DC2-AFE2-E4EB3435C239}" type="presParOf" srcId="{CF6601ED-8DCD-42AB-833C-369044A921B9}" destId="{28995E55-9B65-4507-B8CA-137BF2C24715}" srcOrd="0" destOrd="0" presId="urn:microsoft.com/office/officeart/2005/8/layout/vList5"/>
    <dgm:cxn modelId="{287C723F-98B4-4DF1-B88E-5A1992308DDD}" type="presParOf" srcId="{CF6601ED-8DCD-42AB-833C-369044A921B9}" destId="{DD3C25BD-7668-46CC-BC77-412444EEBD21}" srcOrd="1" destOrd="0" presId="urn:microsoft.com/office/officeart/2005/8/layout/vList5"/>
    <dgm:cxn modelId="{C1BB07D8-143C-46D8-A1BC-B0D014312382}" type="presParOf" srcId="{9FD3D4DB-2CAB-4FDF-ACCA-6228DC9AB3AF}" destId="{58FC59EC-3FA3-4CDF-AA86-9963D7588DB2}" srcOrd="3" destOrd="0" presId="urn:microsoft.com/office/officeart/2005/8/layout/vList5"/>
    <dgm:cxn modelId="{A4F350CF-D27E-4D48-B850-801092774555}" type="presParOf" srcId="{9FD3D4DB-2CAB-4FDF-ACCA-6228DC9AB3AF}" destId="{A67D5EE2-E85C-4F5C-9D36-37438F308C15}" srcOrd="4" destOrd="0" presId="urn:microsoft.com/office/officeart/2005/8/layout/vList5"/>
    <dgm:cxn modelId="{347A3CD2-C1BF-4D13-8225-DA98E0635B6C}" type="presParOf" srcId="{A67D5EE2-E85C-4F5C-9D36-37438F308C15}" destId="{CE1B88BA-9D72-4D5E-91EF-468E476EC122}" srcOrd="0" destOrd="0" presId="urn:microsoft.com/office/officeart/2005/8/layout/vList5"/>
    <dgm:cxn modelId="{E01E1CBB-5F0D-4B6A-89D5-BA8EFA1C53DA}" type="presParOf" srcId="{A67D5EE2-E85C-4F5C-9D36-37438F308C15}" destId="{0B0B631D-A47B-4F68-A39D-A879637314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0B6E17-7C7B-41CF-ABA8-D921A48A6234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B656DBB-B18A-44D5-BF55-0809CEAB3BA8}">
      <dgm:prSet phldrT="[Text]"/>
      <dgm:spPr/>
      <dgm:t>
        <a:bodyPr/>
        <a:lstStyle/>
        <a:p>
          <a:r>
            <a:rPr lang="en-US" dirty="0" smtClean="0"/>
            <a:t>forms:</a:t>
          </a:r>
          <a:endParaRPr lang="en-US" dirty="0"/>
        </a:p>
      </dgm:t>
    </dgm:pt>
    <dgm:pt modelId="{B18AE050-3473-4559-BE67-C81F2E5DDD5F}" type="parTrans" cxnId="{692F52CE-2D64-4D27-9451-1582F259B3CE}">
      <dgm:prSet/>
      <dgm:spPr/>
      <dgm:t>
        <a:bodyPr/>
        <a:lstStyle/>
        <a:p>
          <a:endParaRPr lang="en-US"/>
        </a:p>
      </dgm:t>
    </dgm:pt>
    <dgm:pt modelId="{FA2EF697-4BAD-4315-A14E-35CFF9A572BC}" type="sibTrans" cxnId="{692F52CE-2D64-4D27-9451-1582F259B3CE}">
      <dgm:prSet/>
      <dgm:spPr/>
      <dgm:t>
        <a:bodyPr/>
        <a:lstStyle/>
        <a:p>
          <a:endParaRPr lang="en-US"/>
        </a:p>
      </dgm:t>
    </dgm:pt>
    <dgm:pt modelId="{C6EDDD69-0CBC-4F5E-BCE5-7BCE4AE065BB}">
      <dgm:prSet phldrT="[Text]" custT="1"/>
      <dgm:spPr/>
      <dgm:t>
        <a:bodyPr/>
        <a:lstStyle/>
        <a:p>
          <a:r>
            <a:rPr lang="en-US" sz="1600" dirty="0" smtClean="0"/>
            <a:t>    1</a:t>
          </a:r>
          <a:r>
            <a:rPr lang="en-US" sz="1800" dirty="0" smtClean="0"/>
            <a:t>.      Simple chronic bronchitis.</a:t>
          </a:r>
          <a:endParaRPr lang="en-US" sz="1800" dirty="0"/>
        </a:p>
      </dgm:t>
    </dgm:pt>
    <dgm:pt modelId="{1CECA567-6974-4E80-9F26-EEDF2A257F15}" type="parTrans" cxnId="{E4CB0910-6A40-4072-BAD3-C2A4E4313437}">
      <dgm:prSet/>
      <dgm:spPr/>
      <dgm:t>
        <a:bodyPr/>
        <a:lstStyle/>
        <a:p>
          <a:endParaRPr lang="en-US"/>
        </a:p>
      </dgm:t>
    </dgm:pt>
    <dgm:pt modelId="{517C85F0-7C66-4BC4-97E5-16FA8C868DA7}" type="sibTrans" cxnId="{E4CB0910-6A40-4072-BAD3-C2A4E4313437}">
      <dgm:prSet/>
      <dgm:spPr/>
      <dgm:t>
        <a:bodyPr/>
        <a:lstStyle/>
        <a:p>
          <a:endParaRPr lang="en-US"/>
        </a:p>
      </dgm:t>
    </dgm:pt>
    <dgm:pt modelId="{E2037DC4-15B5-42BA-A86D-E6BDBF7F7459}">
      <dgm:prSet phldrT="[Text]"/>
      <dgm:spPr/>
      <dgm:t>
        <a:bodyPr/>
        <a:lstStyle/>
        <a:p>
          <a:r>
            <a:rPr lang="en-US" dirty="0" smtClean="0"/>
            <a:t>Morphology</a:t>
          </a:r>
          <a:endParaRPr lang="en-US" dirty="0"/>
        </a:p>
      </dgm:t>
    </dgm:pt>
    <dgm:pt modelId="{586250B0-378D-4D4C-98B1-B9271CD51A0E}" type="parTrans" cxnId="{27BE8FE0-414B-44B1-B04B-0ADDACB3002B}">
      <dgm:prSet/>
      <dgm:spPr/>
      <dgm:t>
        <a:bodyPr/>
        <a:lstStyle/>
        <a:p>
          <a:endParaRPr lang="en-US"/>
        </a:p>
      </dgm:t>
    </dgm:pt>
    <dgm:pt modelId="{CBF60765-39B1-494C-B99D-9550636409DF}" type="sibTrans" cxnId="{27BE8FE0-414B-44B1-B04B-0ADDACB3002B}">
      <dgm:prSet/>
      <dgm:spPr/>
      <dgm:t>
        <a:bodyPr/>
        <a:lstStyle/>
        <a:p>
          <a:endParaRPr lang="en-US"/>
        </a:p>
      </dgm:t>
    </dgm:pt>
    <dgm:pt modelId="{20F46E1B-C922-484F-8BDE-E7B4CD5EAE22}">
      <dgm:prSet phldrT="[Text]" custT="1"/>
      <dgm:spPr/>
      <dgm:t>
        <a:bodyPr/>
        <a:lstStyle/>
        <a:p>
          <a:r>
            <a:rPr lang="en-US" sz="1600" dirty="0" smtClean="0"/>
            <a:t>Enlargement of the mucus glands, increased number of goblet cells, loss of ciliated epithelial cells, </a:t>
          </a:r>
          <a:r>
            <a:rPr lang="en-US" sz="1600" dirty="0" err="1" smtClean="0"/>
            <a:t>squamous</a:t>
          </a:r>
          <a:r>
            <a:rPr lang="en-US" sz="1600" dirty="0" smtClean="0"/>
            <a:t> </a:t>
          </a:r>
          <a:r>
            <a:rPr lang="en-US" sz="1600" dirty="0" err="1" smtClean="0"/>
            <a:t>metaplasia</a:t>
          </a:r>
          <a:r>
            <a:rPr lang="en-US" sz="1600" dirty="0" smtClean="0"/>
            <a:t>, dysplastic changes and </a:t>
          </a:r>
          <a:r>
            <a:rPr lang="en-US" sz="1600" dirty="0" err="1" smtClean="0"/>
            <a:t>bronchogenic</a:t>
          </a:r>
          <a:r>
            <a:rPr lang="en-US" sz="1600" dirty="0" smtClean="0"/>
            <a:t> carcinoma.</a:t>
          </a:r>
          <a:endParaRPr lang="en-US" sz="1600" dirty="0"/>
        </a:p>
      </dgm:t>
    </dgm:pt>
    <dgm:pt modelId="{6F69DEFB-00FD-4461-9F71-74E9DBA7B024}" type="parTrans" cxnId="{45E6CD05-0B7E-4AF4-AB43-B7B249A03050}">
      <dgm:prSet/>
      <dgm:spPr/>
      <dgm:t>
        <a:bodyPr/>
        <a:lstStyle/>
        <a:p>
          <a:endParaRPr lang="en-US"/>
        </a:p>
      </dgm:t>
    </dgm:pt>
    <dgm:pt modelId="{B0F9A11B-40FE-49AE-B3C1-3B3ED4790EB6}" type="sibTrans" cxnId="{45E6CD05-0B7E-4AF4-AB43-B7B249A03050}">
      <dgm:prSet/>
      <dgm:spPr/>
      <dgm:t>
        <a:bodyPr/>
        <a:lstStyle/>
        <a:p>
          <a:endParaRPr lang="en-US"/>
        </a:p>
      </dgm:t>
    </dgm:pt>
    <dgm:pt modelId="{B22857FC-411D-48D1-9DAA-2E2956902754}">
      <dgm:prSet phldrT="[Text]"/>
      <dgm:spPr/>
      <dgm:t>
        <a:bodyPr/>
        <a:lstStyle/>
        <a:p>
          <a:r>
            <a:rPr lang="en-US" dirty="0" smtClean="0"/>
            <a:t>Clinical features</a:t>
          </a:r>
          <a:endParaRPr lang="en-US" dirty="0"/>
        </a:p>
      </dgm:t>
    </dgm:pt>
    <dgm:pt modelId="{D6F5285A-611C-437B-9A36-C7A7C19A90DE}" type="parTrans" cxnId="{290DCD63-4B17-4232-8965-D583F0CF5CE2}">
      <dgm:prSet/>
      <dgm:spPr/>
      <dgm:t>
        <a:bodyPr/>
        <a:lstStyle/>
        <a:p>
          <a:endParaRPr lang="en-US"/>
        </a:p>
      </dgm:t>
    </dgm:pt>
    <dgm:pt modelId="{A5748BDD-52CB-499C-A5FA-5B0DBAFFD456}" type="sibTrans" cxnId="{290DCD63-4B17-4232-8965-D583F0CF5CE2}">
      <dgm:prSet/>
      <dgm:spPr/>
      <dgm:t>
        <a:bodyPr/>
        <a:lstStyle/>
        <a:p>
          <a:endParaRPr lang="en-US"/>
        </a:p>
      </dgm:t>
    </dgm:pt>
    <dgm:pt modelId="{66A546C5-157F-421B-806A-19E085BE81F0}">
      <dgm:prSet phldrT="[Text]" custT="1"/>
      <dgm:spPr/>
      <dgm:t>
        <a:bodyPr/>
        <a:lstStyle/>
        <a:p>
          <a:r>
            <a:rPr lang="en-US" sz="1800" dirty="0" smtClean="0"/>
            <a:t>Prominent cough and the production of sputum.</a:t>
          </a:r>
          <a:endParaRPr lang="en-US" sz="1800" dirty="0"/>
        </a:p>
      </dgm:t>
    </dgm:pt>
    <dgm:pt modelId="{8C99466E-8F30-48BB-8B5B-CACB29DA7027}" type="parTrans" cxnId="{660F3CBD-AD06-4EB2-8E9B-F28DBADF1A0E}">
      <dgm:prSet/>
      <dgm:spPr/>
      <dgm:t>
        <a:bodyPr/>
        <a:lstStyle/>
        <a:p>
          <a:endParaRPr lang="en-US"/>
        </a:p>
      </dgm:t>
    </dgm:pt>
    <dgm:pt modelId="{C433FE82-F6F8-4C08-A18E-A8DE214B38C0}" type="sibTrans" cxnId="{660F3CBD-AD06-4EB2-8E9B-F28DBADF1A0E}">
      <dgm:prSet/>
      <dgm:spPr/>
      <dgm:t>
        <a:bodyPr/>
        <a:lstStyle/>
        <a:p>
          <a:endParaRPr lang="en-US"/>
        </a:p>
      </dgm:t>
    </dgm:pt>
    <dgm:pt modelId="{1F2D26CE-5ADB-42B0-A1CC-B21C19CFBF8F}">
      <dgm:prSet custT="1"/>
      <dgm:spPr/>
      <dgm:t>
        <a:bodyPr/>
        <a:lstStyle/>
        <a:p>
          <a:r>
            <a:rPr lang="en-US" sz="1800" dirty="0" smtClean="0"/>
            <a:t>2.	Chronic </a:t>
          </a:r>
          <a:r>
            <a:rPr lang="en-US" sz="1800" dirty="0" err="1" smtClean="0"/>
            <a:t>mucopurulent</a:t>
          </a:r>
          <a:r>
            <a:rPr lang="en-US" sz="1800" dirty="0" smtClean="0"/>
            <a:t> bronchitis.</a:t>
          </a:r>
          <a:endParaRPr lang="en-US" sz="1800" dirty="0"/>
        </a:p>
      </dgm:t>
    </dgm:pt>
    <dgm:pt modelId="{37E4380E-D5B4-43CE-8571-99C284763A16}" type="parTrans" cxnId="{BF61633D-76FD-4847-96AC-A43E0628F331}">
      <dgm:prSet/>
      <dgm:spPr/>
      <dgm:t>
        <a:bodyPr/>
        <a:lstStyle/>
        <a:p>
          <a:endParaRPr lang="en-US"/>
        </a:p>
      </dgm:t>
    </dgm:pt>
    <dgm:pt modelId="{86BC266F-7A79-45FB-8F30-B16B6AADD45E}" type="sibTrans" cxnId="{BF61633D-76FD-4847-96AC-A43E0628F331}">
      <dgm:prSet/>
      <dgm:spPr/>
      <dgm:t>
        <a:bodyPr/>
        <a:lstStyle/>
        <a:p>
          <a:endParaRPr lang="en-US"/>
        </a:p>
      </dgm:t>
    </dgm:pt>
    <dgm:pt modelId="{61F7A3B1-42E0-4FC3-9B0F-A474303D1B26}">
      <dgm:prSet custT="1"/>
      <dgm:spPr/>
      <dgm:t>
        <a:bodyPr/>
        <a:lstStyle/>
        <a:p>
          <a:r>
            <a:rPr lang="en-US" sz="1800" dirty="0" smtClean="0"/>
            <a:t>3.	Chronic asthmatic bronchitis.</a:t>
          </a:r>
          <a:endParaRPr lang="en-US" sz="1800" dirty="0"/>
        </a:p>
      </dgm:t>
    </dgm:pt>
    <dgm:pt modelId="{C2B7E62D-F884-48D3-8956-110B32723C3C}" type="parTrans" cxnId="{3DDC7C74-2D68-49E0-B4AE-AA7285B098CA}">
      <dgm:prSet/>
      <dgm:spPr/>
      <dgm:t>
        <a:bodyPr/>
        <a:lstStyle/>
        <a:p>
          <a:endParaRPr lang="en-US"/>
        </a:p>
      </dgm:t>
    </dgm:pt>
    <dgm:pt modelId="{0D824880-C174-4DD5-9CD9-A17B468E4BDE}" type="sibTrans" cxnId="{3DDC7C74-2D68-49E0-B4AE-AA7285B098CA}">
      <dgm:prSet/>
      <dgm:spPr/>
      <dgm:t>
        <a:bodyPr/>
        <a:lstStyle/>
        <a:p>
          <a:endParaRPr lang="en-US"/>
        </a:p>
      </dgm:t>
    </dgm:pt>
    <dgm:pt modelId="{9DDCBBCB-2B67-4345-A316-BCD9924D60C9}">
      <dgm:prSet custT="1"/>
      <dgm:spPr/>
      <dgm:t>
        <a:bodyPr/>
        <a:lstStyle/>
        <a:p>
          <a:r>
            <a:rPr lang="en-US" sz="1800" dirty="0" smtClean="0"/>
            <a:t>   4.	Chronic obstructive bronchitis.</a:t>
          </a:r>
          <a:endParaRPr lang="en-US" sz="1800" dirty="0"/>
        </a:p>
      </dgm:t>
    </dgm:pt>
    <dgm:pt modelId="{8F0C9E3C-1D5B-4A59-966B-DD2A7128C577}" type="parTrans" cxnId="{F3C71511-69E3-4E4F-A704-AC997248D27C}">
      <dgm:prSet/>
      <dgm:spPr/>
      <dgm:t>
        <a:bodyPr/>
        <a:lstStyle/>
        <a:p>
          <a:endParaRPr lang="en-US"/>
        </a:p>
      </dgm:t>
    </dgm:pt>
    <dgm:pt modelId="{A5A0B245-6F85-4CD5-86DC-5C4BD3EE487B}" type="sibTrans" cxnId="{F3C71511-69E3-4E4F-A704-AC997248D27C}">
      <dgm:prSet/>
      <dgm:spPr/>
      <dgm:t>
        <a:bodyPr/>
        <a:lstStyle/>
        <a:p>
          <a:endParaRPr lang="en-US"/>
        </a:p>
      </dgm:t>
    </dgm:pt>
    <dgm:pt modelId="{BFBF9973-F24C-4C1D-8360-29E0E6A54405}">
      <dgm:prSet custT="1"/>
      <dgm:spPr/>
      <dgm:t>
        <a:bodyPr/>
        <a:lstStyle/>
        <a:p>
          <a:r>
            <a:rPr lang="en-US" sz="1600" dirty="0" smtClean="0"/>
            <a:t>Inflammation, fibrosis and resultant narrowing of bronchioles.</a:t>
          </a:r>
          <a:endParaRPr lang="en-US" sz="1600" dirty="0"/>
        </a:p>
      </dgm:t>
    </dgm:pt>
    <dgm:pt modelId="{D5F6173F-5467-4580-A66A-D6BC180B7864}" type="parTrans" cxnId="{138404C3-DEC5-4B1F-8FFA-4E8B191B7597}">
      <dgm:prSet/>
      <dgm:spPr/>
      <dgm:t>
        <a:bodyPr/>
        <a:lstStyle/>
        <a:p>
          <a:endParaRPr lang="en-US"/>
        </a:p>
      </dgm:t>
    </dgm:pt>
    <dgm:pt modelId="{7D2DA4EC-D2C0-4CA5-9D5D-D7A14C181F90}" type="sibTrans" cxnId="{138404C3-DEC5-4B1F-8FFA-4E8B191B7597}">
      <dgm:prSet/>
      <dgm:spPr/>
      <dgm:t>
        <a:bodyPr/>
        <a:lstStyle/>
        <a:p>
          <a:endParaRPr lang="en-US"/>
        </a:p>
      </dgm:t>
    </dgm:pt>
    <dgm:pt modelId="{2C1DD137-AA25-4AF9-89EB-0C9934465CD1}">
      <dgm:prSet custT="1"/>
      <dgm:spPr/>
      <dgm:t>
        <a:bodyPr/>
        <a:lstStyle/>
        <a:p>
          <a:r>
            <a:rPr lang="en-US" sz="1600" dirty="0" smtClean="0"/>
            <a:t>Coexistent emphysema</a:t>
          </a:r>
          <a:endParaRPr lang="en-US" sz="1600" dirty="0"/>
        </a:p>
      </dgm:t>
    </dgm:pt>
    <dgm:pt modelId="{22301EA9-71FF-4849-88F4-1D3EE746BDCD}" type="parTrans" cxnId="{BD02FE99-85D6-4BA5-B702-07DEB6F1D9E8}">
      <dgm:prSet/>
      <dgm:spPr/>
      <dgm:t>
        <a:bodyPr/>
        <a:lstStyle/>
        <a:p>
          <a:endParaRPr lang="en-US"/>
        </a:p>
      </dgm:t>
    </dgm:pt>
    <dgm:pt modelId="{E2FF4D11-7901-4AEE-83F3-4C6C5B82EEEC}" type="sibTrans" cxnId="{BD02FE99-85D6-4BA5-B702-07DEB6F1D9E8}">
      <dgm:prSet/>
      <dgm:spPr/>
      <dgm:t>
        <a:bodyPr/>
        <a:lstStyle/>
        <a:p>
          <a:endParaRPr lang="en-US"/>
        </a:p>
      </dgm:t>
    </dgm:pt>
    <dgm:pt modelId="{FEEFBA60-33C3-43BD-8738-639D44CCCFAF}">
      <dgm:prSet custT="1"/>
      <dgm:spPr/>
      <dgm:t>
        <a:bodyPr/>
        <a:lstStyle/>
        <a:p>
          <a:r>
            <a:rPr lang="en-US" sz="1800" dirty="0" smtClean="0"/>
            <a:t>COPD with </a:t>
          </a:r>
          <a:r>
            <a:rPr lang="en-US" sz="1800" dirty="0" err="1" smtClean="0"/>
            <a:t>hypercapnia</a:t>
          </a:r>
          <a:r>
            <a:rPr lang="en-US" sz="1800" dirty="0" smtClean="0"/>
            <a:t>, hypoxemia and cyanosis.</a:t>
          </a:r>
          <a:endParaRPr lang="en-US" sz="1800" dirty="0"/>
        </a:p>
      </dgm:t>
    </dgm:pt>
    <dgm:pt modelId="{1C5C7216-39C9-438B-B9CB-80924BCE77ED}" type="parTrans" cxnId="{3CCFF47E-36DA-428C-AE91-14B8FC99AB89}">
      <dgm:prSet/>
      <dgm:spPr/>
      <dgm:t>
        <a:bodyPr/>
        <a:lstStyle/>
        <a:p>
          <a:endParaRPr lang="en-US"/>
        </a:p>
      </dgm:t>
    </dgm:pt>
    <dgm:pt modelId="{4919C6D9-CC62-4D83-943B-2A74B00E3486}" type="sibTrans" cxnId="{3CCFF47E-36DA-428C-AE91-14B8FC99AB89}">
      <dgm:prSet/>
      <dgm:spPr/>
      <dgm:t>
        <a:bodyPr/>
        <a:lstStyle/>
        <a:p>
          <a:endParaRPr lang="en-US"/>
        </a:p>
      </dgm:t>
    </dgm:pt>
    <dgm:pt modelId="{DF01517B-00B4-452F-9BA7-AE0D0A00254B}">
      <dgm:prSet custT="1"/>
      <dgm:spPr/>
      <dgm:t>
        <a:bodyPr/>
        <a:lstStyle/>
        <a:p>
          <a:r>
            <a:rPr lang="en-US" sz="1800" dirty="0" smtClean="0"/>
            <a:t>Cardiac failure</a:t>
          </a:r>
          <a:endParaRPr lang="en-US" sz="1800" dirty="0"/>
        </a:p>
      </dgm:t>
    </dgm:pt>
    <dgm:pt modelId="{05C8ED99-791D-4EBB-8C02-09CAE13BA243}" type="parTrans" cxnId="{2B82D582-D9E1-4136-85D3-09B049E69A65}">
      <dgm:prSet/>
      <dgm:spPr/>
      <dgm:t>
        <a:bodyPr/>
        <a:lstStyle/>
        <a:p>
          <a:endParaRPr lang="en-US"/>
        </a:p>
      </dgm:t>
    </dgm:pt>
    <dgm:pt modelId="{39C0CE95-783A-48DB-B976-205EA9B2441D}" type="sibTrans" cxnId="{2B82D582-D9E1-4136-85D3-09B049E69A65}">
      <dgm:prSet/>
      <dgm:spPr/>
      <dgm:t>
        <a:bodyPr/>
        <a:lstStyle/>
        <a:p>
          <a:endParaRPr lang="en-US"/>
        </a:p>
      </dgm:t>
    </dgm:pt>
    <dgm:pt modelId="{55C16684-53A9-4CE8-853C-9C878D0510C4}" type="pres">
      <dgm:prSet presAssocID="{810B6E17-7C7B-41CF-ABA8-D921A48A62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464FAE-C7B3-4596-9E6B-2A97FDC66962}" type="pres">
      <dgm:prSet presAssocID="{8B656DBB-B18A-44D5-BF55-0809CEAB3BA8}" presName="linNode" presStyleCnt="0"/>
      <dgm:spPr/>
    </dgm:pt>
    <dgm:pt modelId="{86B2A0A6-A649-46D0-8D50-AA5A86E1F36F}" type="pres">
      <dgm:prSet presAssocID="{8B656DBB-B18A-44D5-BF55-0809CEAB3BA8}" presName="parentText" presStyleLbl="node1" presStyleIdx="0" presStyleCnt="3" custScaleX="658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A85BC-5BFA-4896-98BB-BFAEDD9CAF0D}" type="pres">
      <dgm:prSet presAssocID="{8B656DBB-B18A-44D5-BF55-0809CEAB3BA8}" presName="descendantText" presStyleLbl="alignAccFollowNode1" presStyleIdx="0" presStyleCnt="3" custScaleX="116488" custScaleY="125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23127-BCC8-4EE2-AE4B-F61E6213702E}" type="pres">
      <dgm:prSet presAssocID="{FA2EF697-4BAD-4315-A14E-35CFF9A572BC}" presName="sp" presStyleCnt="0"/>
      <dgm:spPr/>
    </dgm:pt>
    <dgm:pt modelId="{C7E75BD8-86CC-41F5-B9BF-4001E7B1F1E0}" type="pres">
      <dgm:prSet presAssocID="{E2037DC4-15B5-42BA-A86D-E6BDBF7F7459}" presName="linNode" presStyleCnt="0"/>
      <dgm:spPr/>
    </dgm:pt>
    <dgm:pt modelId="{2F7CDF2F-8E6B-47C6-B583-CAF460823C44}" type="pres">
      <dgm:prSet presAssocID="{E2037DC4-15B5-42BA-A86D-E6BDBF7F7459}" presName="parentText" presStyleLbl="node1" presStyleIdx="1" presStyleCnt="3" custScaleX="853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3F0B2-1BBC-4135-BBCD-B3697965EFB9}" type="pres">
      <dgm:prSet presAssocID="{E2037DC4-15B5-42BA-A86D-E6BDBF7F7459}" presName="descendantText" presStyleLbl="alignAccFollowNode1" presStyleIdx="1" presStyleCnt="3" custScaleX="161892" custScaleY="141597" custLinFactNeighborX="-9338" custLinFactNeighborY="5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A27B9-62AB-45C6-B709-D48664953DC3}" type="pres">
      <dgm:prSet presAssocID="{CBF60765-39B1-494C-B99D-9550636409DF}" presName="sp" presStyleCnt="0"/>
      <dgm:spPr/>
    </dgm:pt>
    <dgm:pt modelId="{76CEF999-85C8-455C-AE4F-6E1DEA284787}" type="pres">
      <dgm:prSet presAssocID="{B22857FC-411D-48D1-9DAA-2E2956902754}" presName="linNode" presStyleCnt="0"/>
      <dgm:spPr/>
    </dgm:pt>
    <dgm:pt modelId="{41B1D246-4DC6-458F-A41E-AB7C6C80878E}" type="pres">
      <dgm:prSet presAssocID="{B22857FC-411D-48D1-9DAA-2E2956902754}" presName="parentText" presStyleLbl="node1" presStyleIdx="2" presStyleCnt="3" custScaleX="608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5FFB2-8379-42FF-A6B3-83FF6D1AAB60}" type="pres">
      <dgm:prSet presAssocID="{B22857FC-411D-48D1-9DAA-2E2956902754}" presName="descendantText" presStyleLbl="alignAccFollowNode1" presStyleIdx="2" presStyleCnt="3" custScaleX="116186" custLinFactNeighborX="2534" custLinFactNeighborY="-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E6CD05-0B7E-4AF4-AB43-B7B249A03050}" srcId="{E2037DC4-15B5-42BA-A86D-E6BDBF7F7459}" destId="{20F46E1B-C922-484F-8BDE-E7B4CD5EAE22}" srcOrd="0" destOrd="0" parTransId="{6F69DEFB-00FD-4461-9F71-74E9DBA7B024}" sibTransId="{B0F9A11B-40FE-49AE-B3C1-3B3ED4790EB6}"/>
    <dgm:cxn modelId="{9BF2707B-7502-4341-9420-8F9AF68FCF02}" type="presOf" srcId="{C6EDDD69-0CBC-4F5E-BCE5-7BCE4AE065BB}" destId="{3B8A85BC-5BFA-4896-98BB-BFAEDD9CAF0D}" srcOrd="0" destOrd="0" presId="urn:microsoft.com/office/officeart/2005/8/layout/vList5"/>
    <dgm:cxn modelId="{12B6F845-397A-4369-A482-BD9C90797C38}" type="presOf" srcId="{9DDCBBCB-2B67-4345-A316-BCD9924D60C9}" destId="{3B8A85BC-5BFA-4896-98BB-BFAEDD9CAF0D}" srcOrd="0" destOrd="3" presId="urn:microsoft.com/office/officeart/2005/8/layout/vList5"/>
    <dgm:cxn modelId="{138404C3-DEC5-4B1F-8FFA-4E8B191B7597}" srcId="{E2037DC4-15B5-42BA-A86D-E6BDBF7F7459}" destId="{BFBF9973-F24C-4C1D-8360-29E0E6A54405}" srcOrd="1" destOrd="0" parTransId="{D5F6173F-5467-4580-A66A-D6BC180B7864}" sibTransId="{7D2DA4EC-D2C0-4CA5-9D5D-D7A14C181F90}"/>
    <dgm:cxn modelId="{BBD23D7E-4E69-4D34-A93E-C5B88A6EA317}" type="presOf" srcId="{8B656DBB-B18A-44D5-BF55-0809CEAB3BA8}" destId="{86B2A0A6-A649-46D0-8D50-AA5A86E1F36F}" srcOrd="0" destOrd="0" presId="urn:microsoft.com/office/officeart/2005/8/layout/vList5"/>
    <dgm:cxn modelId="{290DCD63-4B17-4232-8965-D583F0CF5CE2}" srcId="{810B6E17-7C7B-41CF-ABA8-D921A48A6234}" destId="{B22857FC-411D-48D1-9DAA-2E2956902754}" srcOrd="2" destOrd="0" parTransId="{D6F5285A-611C-437B-9A36-C7A7C19A90DE}" sibTransId="{A5748BDD-52CB-499C-A5FA-5B0DBAFFD456}"/>
    <dgm:cxn modelId="{552EB853-39B3-4E49-9EFD-0684FD118E82}" type="presOf" srcId="{BFBF9973-F24C-4C1D-8360-29E0E6A54405}" destId="{2C43F0B2-1BBC-4135-BBCD-B3697965EFB9}" srcOrd="0" destOrd="1" presId="urn:microsoft.com/office/officeart/2005/8/layout/vList5"/>
    <dgm:cxn modelId="{BD02FE99-85D6-4BA5-B702-07DEB6F1D9E8}" srcId="{E2037DC4-15B5-42BA-A86D-E6BDBF7F7459}" destId="{2C1DD137-AA25-4AF9-89EB-0C9934465CD1}" srcOrd="2" destOrd="0" parTransId="{22301EA9-71FF-4849-88F4-1D3EE746BDCD}" sibTransId="{E2FF4D11-7901-4AEE-83F3-4C6C5B82EEEC}"/>
    <dgm:cxn modelId="{7B660607-CC83-4E63-A558-519BC4D14FAC}" type="presOf" srcId="{B22857FC-411D-48D1-9DAA-2E2956902754}" destId="{41B1D246-4DC6-458F-A41E-AB7C6C80878E}" srcOrd="0" destOrd="0" presId="urn:microsoft.com/office/officeart/2005/8/layout/vList5"/>
    <dgm:cxn modelId="{80974255-0472-4A68-AA7F-3B491D152BD5}" type="presOf" srcId="{2C1DD137-AA25-4AF9-89EB-0C9934465CD1}" destId="{2C43F0B2-1BBC-4135-BBCD-B3697965EFB9}" srcOrd="0" destOrd="2" presId="urn:microsoft.com/office/officeart/2005/8/layout/vList5"/>
    <dgm:cxn modelId="{3DDC7C74-2D68-49E0-B4AE-AA7285B098CA}" srcId="{C6EDDD69-0CBC-4F5E-BCE5-7BCE4AE065BB}" destId="{61F7A3B1-42E0-4FC3-9B0F-A474303D1B26}" srcOrd="1" destOrd="0" parTransId="{C2B7E62D-F884-48D3-8956-110B32723C3C}" sibTransId="{0D824880-C174-4DD5-9CD9-A17B468E4BDE}"/>
    <dgm:cxn modelId="{810C45F8-58EF-42C3-AF28-0F337ED63FD8}" type="presOf" srcId="{DF01517B-00B4-452F-9BA7-AE0D0A00254B}" destId="{4E55FFB2-8379-42FF-A6B3-83FF6D1AAB60}" srcOrd="0" destOrd="2" presId="urn:microsoft.com/office/officeart/2005/8/layout/vList5"/>
    <dgm:cxn modelId="{D304ACE2-8154-4F44-9106-80C86F4FAAA0}" type="presOf" srcId="{66A546C5-157F-421B-806A-19E085BE81F0}" destId="{4E55FFB2-8379-42FF-A6B3-83FF6D1AAB60}" srcOrd="0" destOrd="0" presId="urn:microsoft.com/office/officeart/2005/8/layout/vList5"/>
    <dgm:cxn modelId="{692F52CE-2D64-4D27-9451-1582F259B3CE}" srcId="{810B6E17-7C7B-41CF-ABA8-D921A48A6234}" destId="{8B656DBB-B18A-44D5-BF55-0809CEAB3BA8}" srcOrd="0" destOrd="0" parTransId="{B18AE050-3473-4559-BE67-C81F2E5DDD5F}" sibTransId="{FA2EF697-4BAD-4315-A14E-35CFF9A572BC}"/>
    <dgm:cxn modelId="{660F3CBD-AD06-4EB2-8E9B-F28DBADF1A0E}" srcId="{B22857FC-411D-48D1-9DAA-2E2956902754}" destId="{66A546C5-157F-421B-806A-19E085BE81F0}" srcOrd="0" destOrd="0" parTransId="{8C99466E-8F30-48BB-8B5B-CACB29DA7027}" sibTransId="{C433FE82-F6F8-4C08-A18E-A8DE214B38C0}"/>
    <dgm:cxn modelId="{3C17E1D8-639B-4C7D-8CA1-01D2B07056D0}" type="presOf" srcId="{1F2D26CE-5ADB-42B0-A1CC-B21C19CFBF8F}" destId="{3B8A85BC-5BFA-4896-98BB-BFAEDD9CAF0D}" srcOrd="0" destOrd="1" presId="urn:microsoft.com/office/officeart/2005/8/layout/vList5"/>
    <dgm:cxn modelId="{E4CB0910-6A40-4072-BAD3-C2A4E4313437}" srcId="{8B656DBB-B18A-44D5-BF55-0809CEAB3BA8}" destId="{C6EDDD69-0CBC-4F5E-BCE5-7BCE4AE065BB}" srcOrd="0" destOrd="0" parTransId="{1CECA567-6974-4E80-9F26-EEDF2A257F15}" sibTransId="{517C85F0-7C66-4BC4-97E5-16FA8C868DA7}"/>
    <dgm:cxn modelId="{6397B63A-4D2B-4162-A828-A44073480BAA}" type="presOf" srcId="{FEEFBA60-33C3-43BD-8738-639D44CCCFAF}" destId="{4E55FFB2-8379-42FF-A6B3-83FF6D1AAB60}" srcOrd="0" destOrd="1" presId="urn:microsoft.com/office/officeart/2005/8/layout/vList5"/>
    <dgm:cxn modelId="{F3C71511-69E3-4E4F-A704-AC997248D27C}" srcId="{8B656DBB-B18A-44D5-BF55-0809CEAB3BA8}" destId="{9DDCBBCB-2B67-4345-A316-BCD9924D60C9}" srcOrd="1" destOrd="0" parTransId="{8F0C9E3C-1D5B-4A59-966B-DD2A7128C577}" sibTransId="{A5A0B245-6F85-4CD5-86DC-5C4BD3EE487B}"/>
    <dgm:cxn modelId="{BF61633D-76FD-4847-96AC-A43E0628F331}" srcId="{C6EDDD69-0CBC-4F5E-BCE5-7BCE4AE065BB}" destId="{1F2D26CE-5ADB-42B0-A1CC-B21C19CFBF8F}" srcOrd="0" destOrd="0" parTransId="{37E4380E-D5B4-43CE-8571-99C284763A16}" sibTransId="{86BC266F-7A79-45FB-8F30-B16B6AADD45E}"/>
    <dgm:cxn modelId="{D5932E25-3EDC-441C-AC6E-6EFB504F652D}" type="presOf" srcId="{810B6E17-7C7B-41CF-ABA8-D921A48A6234}" destId="{55C16684-53A9-4CE8-853C-9C878D0510C4}" srcOrd="0" destOrd="0" presId="urn:microsoft.com/office/officeart/2005/8/layout/vList5"/>
    <dgm:cxn modelId="{7DE49ADD-82AC-44A3-80EC-BD0D1DA502BB}" type="presOf" srcId="{E2037DC4-15B5-42BA-A86D-E6BDBF7F7459}" destId="{2F7CDF2F-8E6B-47C6-B583-CAF460823C44}" srcOrd="0" destOrd="0" presId="urn:microsoft.com/office/officeart/2005/8/layout/vList5"/>
    <dgm:cxn modelId="{3CCFF47E-36DA-428C-AE91-14B8FC99AB89}" srcId="{B22857FC-411D-48D1-9DAA-2E2956902754}" destId="{FEEFBA60-33C3-43BD-8738-639D44CCCFAF}" srcOrd="1" destOrd="0" parTransId="{1C5C7216-39C9-438B-B9CB-80924BCE77ED}" sibTransId="{4919C6D9-CC62-4D83-943B-2A74B00E3486}"/>
    <dgm:cxn modelId="{B03DFBFF-6167-41B0-B80C-7F98D505FC46}" type="presOf" srcId="{61F7A3B1-42E0-4FC3-9B0F-A474303D1B26}" destId="{3B8A85BC-5BFA-4896-98BB-BFAEDD9CAF0D}" srcOrd="0" destOrd="2" presId="urn:microsoft.com/office/officeart/2005/8/layout/vList5"/>
    <dgm:cxn modelId="{5C50F88D-86C9-4E45-9820-7B8F231BC88F}" type="presOf" srcId="{20F46E1B-C922-484F-8BDE-E7B4CD5EAE22}" destId="{2C43F0B2-1BBC-4135-BBCD-B3697965EFB9}" srcOrd="0" destOrd="0" presId="urn:microsoft.com/office/officeart/2005/8/layout/vList5"/>
    <dgm:cxn modelId="{27BE8FE0-414B-44B1-B04B-0ADDACB3002B}" srcId="{810B6E17-7C7B-41CF-ABA8-D921A48A6234}" destId="{E2037DC4-15B5-42BA-A86D-E6BDBF7F7459}" srcOrd="1" destOrd="0" parTransId="{586250B0-378D-4D4C-98B1-B9271CD51A0E}" sibTransId="{CBF60765-39B1-494C-B99D-9550636409DF}"/>
    <dgm:cxn modelId="{2B82D582-D9E1-4136-85D3-09B049E69A65}" srcId="{B22857FC-411D-48D1-9DAA-2E2956902754}" destId="{DF01517B-00B4-452F-9BA7-AE0D0A00254B}" srcOrd="2" destOrd="0" parTransId="{05C8ED99-791D-4EBB-8C02-09CAE13BA243}" sibTransId="{39C0CE95-783A-48DB-B976-205EA9B2441D}"/>
    <dgm:cxn modelId="{30418722-881F-4AF7-85F1-985203041667}" type="presParOf" srcId="{55C16684-53A9-4CE8-853C-9C878D0510C4}" destId="{31464FAE-C7B3-4596-9E6B-2A97FDC66962}" srcOrd="0" destOrd="0" presId="urn:microsoft.com/office/officeart/2005/8/layout/vList5"/>
    <dgm:cxn modelId="{160CBEA4-FD12-4664-BCAC-013D523B06A7}" type="presParOf" srcId="{31464FAE-C7B3-4596-9E6B-2A97FDC66962}" destId="{86B2A0A6-A649-46D0-8D50-AA5A86E1F36F}" srcOrd="0" destOrd="0" presId="urn:microsoft.com/office/officeart/2005/8/layout/vList5"/>
    <dgm:cxn modelId="{8D87AB9C-357F-44A0-88CA-E5C354399D11}" type="presParOf" srcId="{31464FAE-C7B3-4596-9E6B-2A97FDC66962}" destId="{3B8A85BC-5BFA-4896-98BB-BFAEDD9CAF0D}" srcOrd="1" destOrd="0" presId="urn:microsoft.com/office/officeart/2005/8/layout/vList5"/>
    <dgm:cxn modelId="{DA45CB36-6078-47CA-B9D1-439EB387D488}" type="presParOf" srcId="{55C16684-53A9-4CE8-853C-9C878D0510C4}" destId="{1F023127-BCC8-4EE2-AE4B-F61E6213702E}" srcOrd="1" destOrd="0" presId="urn:microsoft.com/office/officeart/2005/8/layout/vList5"/>
    <dgm:cxn modelId="{28E418F0-88A5-4085-8331-A8F764A6FE2F}" type="presParOf" srcId="{55C16684-53A9-4CE8-853C-9C878D0510C4}" destId="{C7E75BD8-86CC-41F5-B9BF-4001E7B1F1E0}" srcOrd="2" destOrd="0" presId="urn:microsoft.com/office/officeart/2005/8/layout/vList5"/>
    <dgm:cxn modelId="{2A94800F-FD54-42DC-AE61-E0C0168FB3AD}" type="presParOf" srcId="{C7E75BD8-86CC-41F5-B9BF-4001E7B1F1E0}" destId="{2F7CDF2F-8E6B-47C6-B583-CAF460823C44}" srcOrd="0" destOrd="0" presId="urn:microsoft.com/office/officeart/2005/8/layout/vList5"/>
    <dgm:cxn modelId="{E2CC40C2-93B3-47EF-B2BF-9FAD62D3A8B3}" type="presParOf" srcId="{C7E75BD8-86CC-41F5-B9BF-4001E7B1F1E0}" destId="{2C43F0B2-1BBC-4135-BBCD-B3697965EFB9}" srcOrd="1" destOrd="0" presId="urn:microsoft.com/office/officeart/2005/8/layout/vList5"/>
    <dgm:cxn modelId="{013206B0-0E78-41F2-8A5E-8B9F9CA754A3}" type="presParOf" srcId="{55C16684-53A9-4CE8-853C-9C878D0510C4}" destId="{C77A27B9-62AB-45C6-B709-D48664953DC3}" srcOrd="3" destOrd="0" presId="urn:microsoft.com/office/officeart/2005/8/layout/vList5"/>
    <dgm:cxn modelId="{5E4E7C25-33EE-4573-99D5-E7BBB220E151}" type="presParOf" srcId="{55C16684-53A9-4CE8-853C-9C878D0510C4}" destId="{76CEF999-85C8-455C-AE4F-6E1DEA284787}" srcOrd="4" destOrd="0" presId="urn:microsoft.com/office/officeart/2005/8/layout/vList5"/>
    <dgm:cxn modelId="{B75547C4-856C-4536-AF58-ABE0528A9C93}" type="presParOf" srcId="{76CEF999-85C8-455C-AE4F-6E1DEA284787}" destId="{41B1D246-4DC6-458F-A41E-AB7C6C80878E}" srcOrd="0" destOrd="0" presId="urn:microsoft.com/office/officeart/2005/8/layout/vList5"/>
    <dgm:cxn modelId="{D6CDE9EB-C179-418C-A621-2E752C9DEEFB}" type="presParOf" srcId="{76CEF999-85C8-455C-AE4F-6E1DEA284787}" destId="{4E55FFB2-8379-42FF-A6B3-83FF6D1AAB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AABAEF-DC12-4A4E-BB25-2A9B3D203FF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C83682-EA61-43BE-A2A7-27E5021707C6}">
      <dgm:prSet phldrT="[Text]"/>
      <dgm:spPr/>
      <dgm:t>
        <a:bodyPr/>
        <a:lstStyle/>
        <a:p>
          <a:r>
            <a:rPr lang="en-US" dirty="0" smtClean="0"/>
            <a:t>Types</a:t>
          </a:r>
          <a:endParaRPr lang="en-US" dirty="0"/>
        </a:p>
      </dgm:t>
    </dgm:pt>
    <dgm:pt modelId="{30A782A2-86FD-447E-B5FD-1ABC3004BF9F}" type="parTrans" cxnId="{A1A09B7E-101A-4063-B00C-E8E31850142B}">
      <dgm:prSet/>
      <dgm:spPr/>
      <dgm:t>
        <a:bodyPr/>
        <a:lstStyle/>
        <a:p>
          <a:endParaRPr lang="en-US"/>
        </a:p>
      </dgm:t>
    </dgm:pt>
    <dgm:pt modelId="{1BA17711-75DB-4A27-B01E-2D6973DCF102}" type="sibTrans" cxnId="{A1A09B7E-101A-4063-B00C-E8E31850142B}">
      <dgm:prSet/>
      <dgm:spPr/>
      <dgm:t>
        <a:bodyPr/>
        <a:lstStyle/>
        <a:p>
          <a:endParaRPr lang="en-US"/>
        </a:p>
      </dgm:t>
    </dgm:pt>
    <dgm:pt modelId="{C0950D77-AC7E-42F7-8AF6-D37EA395EC35}">
      <dgm:prSet phldrT="[Text]"/>
      <dgm:spPr/>
      <dgm:t>
        <a:bodyPr/>
        <a:lstStyle/>
        <a:p>
          <a:r>
            <a:rPr lang="en-US" dirty="0" smtClean="0">
              <a:latin typeface="Tahoma" pitchFamily="34" charset="0"/>
              <a:cs typeface="Tahoma" pitchFamily="34" charset="0"/>
            </a:rPr>
            <a:t>   1.	Extrinsic asthma: Type 1 Hypersensitivity reaction, </a:t>
          </a:r>
          <a:r>
            <a:rPr lang="en-US" dirty="0" err="1" smtClean="0">
              <a:latin typeface="Tahoma" pitchFamily="34" charset="0"/>
              <a:cs typeface="Tahoma" pitchFamily="34" charset="0"/>
            </a:rPr>
            <a:t>IgE</a:t>
          </a:r>
          <a:r>
            <a:rPr lang="en-US" dirty="0" smtClean="0">
              <a:latin typeface="Tahoma" pitchFamily="34" charset="0"/>
              <a:cs typeface="Tahoma" pitchFamily="34" charset="0"/>
            </a:rPr>
            <a:t>,    	childhood, family </a:t>
          </a:r>
          <a:r>
            <a:rPr lang="en-US" dirty="0" err="1" smtClean="0">
              <a:latin typeface="Tahoma" pitchFamily="34" charset="0"/>
              <a:cs typeface="Tahoma" pitchFamily="34" charset="0"/>
            </a:rPr>
            <a:t>Hx</a:t>
          </a:r>
          <a:r>
            <a:rPr lang="en-US" dirty="0" smtClean="0">
              <a:latin typeface="Tahoma" pitchFamily="34" charset="0"/>
              <a:cs typeface="Tahoma" pitchFamily="34" charset="0"/>
            </a:rPr>
            <a:t> of allergy.</a:t>
          </a:r>
          <a:endParaRPr lang="en-US" dirty="0"/>
        </a:p>
      </dgm:t>
    </dgm:pt>
    <dgm:pt modelId="{8F8D1F95-02D9-4166-9327-377DF5ED13DD}" type="parTrans" cxnId="{0555ED1C-268B-416E-89B6-237A5046BCEA}">
      <dgm:prSet/>
      <dgm:spPr/>
      <dgm:t>
        <a:bodyPr/>
        <a:lstStyle/>
        <a:p>
          <a:endParaRPr lang="en-US"/>
        </a:p>
      </dgm:t>
    </dgm:pt>
    <dgm:pt modelId="{881C0A7A-3AF2-4535-9E57-C36802CC114D}" type="sibTrans" cxnId="{0555ED1C-268B-416E-89B6-237A5046BCEA}">
      <dgm:prSet/>
      <dgm:spPr/>
      <dgm:t>
        <a:bodyPr/>
        <a:lstStyle/>
        <a:p>
          <a:endParaRPr lang="en-US"/>
        </a:p>
      </dgm:t>
    </dgm:pt>
    <dgm:pt modelId="{024615F0-84DE-42FA-9CB1-DC9F3FEEBB06}">
      <dgm:prSet phldrT="[Text]"/>
      <dgm:spPr/>
      <dgm:t>
        <a:bodyPr/>
        <a:lstStyle/>
        <a:p>
          <a:r>
            <a:rPr lang="en-US" dirty="0" smtClean="0"/>
            <a:t>Morphology</a:t>
          </a:r>
          <a:endParaRPr lang="en-US" dirty="0"/>
        </a:p>
      </dgm:t>
    </dgm:pt>
    <dgm:pt modelId="{B3CE8665-09AC-404A-BCFC-FD6FE7B58BBD}" type="parTrans" cxnId="{68FCC87E-BA64-4D9A-A01B-2711F3691100}">
      <dgm:prSet/>
      <dgm:spPr/>
      <dgm:t>
        <a:bodyPr/>
        <a:lstStyle/>
        <a:p>
          <a:endParaRPr lang="en-US"/>
        </a:p>
      </dgm:t>
    </dgm:pt>
    <dgm:pt modelId="{EBEE78B2-950E-4FDB-B443-A64FD4F0E573}" type="sibTrans" cxnId="{68FCC87E-BA64-4D9A-A01B-2711F3691100}">
      <dgm:prSet/>
      <dgm:spPr/>
      <dgm:t>
        <a:bodyPr/>
        <a:lstStyle/>
        <a:p>
          <a:endParaRPr lang="en-US"/>
        </a:p>
      </dgm:t>
    </dgm:pt>
    <dgm:pt modelId="{0222E519-929D-4DD7-B274-C8FF73761EC7}">
      <dgm:prSet phldrT="[Text]"/>
      <dgm:spPr/>
      <dgm:t>
        <a:bodyPr/>
        <a:lstStyle/>
        <a:p>
          <a:r>
            <a:rPr lang="en-US" dirty="0" smtClean="0"/>
            <a:t>Hypertrophy of bronchial smooth muscle &amp; inflammation with </a:t>
          </a:r>
          <a:r>
            <a:rPr lang="en-US" dirty="0" err="1" smtClean="0"/>
            <a:t>eosinophils</a:t>
          </a:r>
          <a:r>
            <a:rPr lang="en-US" dirty="0" smtClean="0"/>
            <a:t>, thickening of basement membrane</a:t>
          </a:r>
          <a:endParaRPr lang="en-US" dirty="0"/>
        </a:p>
      </dgm:t>
    </dgm:pt>
    <dgm:pt modelId="{6135C83B-EEA7-4978-BDBE-1A068CA1DD5F}" type="parTrans" cxnId="{9E9DD531-5F9C-462D-8861-5CA3781BC3B8}">
      <dgm:prSet/>
      <dgm:spPr/>
      <dgm:t>
        <a:bodyPr/>
        <a:lstStyle/>
        <a:p>
          <a:endParaRPr lang="en-US"/>
        </a:p>
      </dgm:t>
    </dgm:pt>
    <dgm:pt modelId="{BFAC9557-D9DF-4494-B4B6-D0E0CD7233C5}" type="sibTrans" cxnId="{9E9DD531-5F9C-462D-8861-5CA3781BC3B8}">
      <dgm:prSet/>
      <dgm:spPr/>
      <dgm:t>
        <a:bodyPr/>
        <a:lstStyle/>
        <a:p>
          <a:endParaRPr lang="en-US"/>
        </a:p>
      </dgm:t>
    </dgm:pt>
    <dgm:pt modelId="{0327B52C-86E6-4AC7-801C-412FCC33A541}">
      <dgm:prSet phldrT="[Text]"/>
      <dgm:spPr/>
      <dgm:t>
        <a:bodyPr/>
        <a:lstStyle/>
        <a:p>
          <a:r>
            <a:rPr lang="en-US" dirty="0" smtClean="0"/>
            <a:t>Mucous plug e </a:t>
          </a:r>
          <a:r>
            <a:rPr lang="en-US" dirty="0" err="1" smtClean="0"/>
            <a:t>Curschmann</a:t>
          </a:r>
          <a:r>
            <a:rPr lang="en-US" dirty="0" smtClean="0"/>
            <a:t> spirals &amp; Charcot-Leyden crystals.</a:t>
          </a:r>
          <a:endParaRPr lang="en-US" dirty="0"/>
        </a:p>
      </dgm:t>
    </dgm:pt>
    <dgm:pt modelId="{0F24F249-F86F-4B82-B4CC-286BF9F3DA52}" type="parTrans" cxnId="{2C8F582D-3978-4757-B048-39700141B2DD}">
      <dgm:prSet/>
      <dgm:spPr/>
      <dgm:t>
        <a:bodyPr/>
        <a:lstStyle/>
        <a:p>
          <a:endParaRPr lang="en-US"/>
        </a:p>
      </dgm:t>
    </dgm:pt>
    <dgm:pt modelId="{C07358C7-32DC-4325-BEBC-058272430D6E}" type="sibTrans" cxnId="{2C8F582D-3978-4757-B048-39700141B2DD}">
      <dgm:prSet/>
      <dgm:spPr/>
      <dgm:t>
        <a:bodyPr/>
        <a:lstStyle/>
        <a:p>
          <a:endParaRPr lang="en-US"/>
        </a:p>
      </dgm:t>
    </dgm:pt>
    <dgm:pt modelId="{9764E3D9-AEDA-47A2-8460-D679C3DF5711}">
      <dgm:prSet phldrT="[Text]"/>
      <dgm:spPr/>
      <dgm:t>
        <a:bodyPr/>
        <a:lstStyle/>
        <a:p>
          <a:r>
            <a:rPr lang="en-US" dirty="0" smtClean="0"/>
            <a:t>Complication</a:t>
          </a:r>
          <a:endParaRPr lang="en-US" dirty="0"/>
        </a:p>
      </dgm:t>
    </dgm:pt>
    <dgm:pt modelId="{08BB8029-EA4E-4479-B158-ED8DE7083A81}" type="parTrans" cxnId="{8E964842-86A5-457B-BE85-384119D76C50}">
      <dgm:prSet/>
      <dgm:spPr/>
      <dgm:t>
        <a:bodyPr/>
        <a:lstStyle/>
        <a:p>
          <a:endParaRPr lang="en-US"/>
        </a:p>
      </dgm:t>
    </dgm:pt>
    <dgm:pt modelId="{301EF411-3F3A-4554-AF3B-8B7B28F7D3B4}" type="sibTrans" cxnId="{8E964842-86A5-457B-BE85-384119D76C50}">
      <dgm:prSet/>
      <dgm:spPr/>
      <dgm:t>
        <a:bodyPr/>
        <a:lstStyle/>
        <a:p>
          <a:endParaRPr lang="en-US"/>
        </a:p>
      </dgm:t>
    </dgm:pt>
    <dgm:pt modelId="{3DC26CFD-7A20-436E-A87B-1922AE2B312A}">
      <dgm:prSet phldrT="[Text]"/>
      <dgm:spPr/>
      <dgm:t>
        <a:bodyPr/>
        <a:lstStyle/>
        <a:p>
          <a:r>
            <a:rPr lang="en-US" dirty="0" smtClean="0"/>
            <a:t>Superimposed infection</a:t>
          </a:r>
          <a:endParaRPr lang="en-US" dirty="0"/>
        </a:p>
      </dgm:t>
    </dgm:pt>
    <dgm:pt modelId="{67F97652-F07C-413D-B4ED-44EE908B20EB}" type="parTrans" cxnId="{CC50F124-6C89-41A2-A60D-6978A498CFB6}">
      <dgm:prSet/>
      <dgm:spPr/>
      <dgm:t>
        <a:bodyPr/>
        <a:lstStyle/>
        <a:p>
          <a:endParaRPr lang="en-US"/>
        </a:p>
      </dgm:t>
    </dgm:pt>
    <dgm:pt modelId="{8B28439D-6CE8-4B85-BA6E-EF015D574154}" type="sibTrans" cxnId="{CC50F124-6C89-41A2-A60D-6978A498CFB6}">
      <dgm:prSet/>
      <dgm:spPr/>
      <dgm:t>
        <a:bodyPr/>
        <a:lstStyle/>
        <a:p>
          <a:endParaRPr lang="en-US"/>
        </a:p>
      </dgm:t>
    </dgm:pt>
    <dgm:pt modelId="{3BADF230-2DC3-4927-8B06-7977ACCAD045}">
      <dgm:prSet/>
      <dgm:spPr/>
      <dgm:t>
        <a:bodyPr/>
        <a:lstStyle/>
        <a:p>
          <a:r>
            <a:rPr lang="en-US" dirty="0" smtClean="0">
              <a:latin typeface="Tahoma" pitchFamily="34" charset="0"/>
              <a:cs typeface="Tahoma" pitchFamily="34" charset="0"/>
            </a:rPr>
            <a:t>   2.	Intrinsic asthma: associated e bronchial asthma, aspirin, exercise, cold induced. No </a:t>
          </a:r>
          <a:r>
            <a:rPr lang="en-US" dirty="0" err="1" smtClean="0">
              <a:latin typeface="Tahoma" pitchFamily="34" charset="0"/>
              <a:cs typeface="Tahoma" pitchFamily="34" charset="0"/>
            </a:rPr>
            <a:t>Hx</a:t>
          </a:r>
          <a:r>
            <a:rPr lang="en-US" dirty="0" smtClean="0">
              <a:latin typeface="Tahoma" pitchFamily="34" charset="0"/>
              <a:cs typeface="Tahoma" pitchFamily="34" charset="0"/>
            </a:rPr>
            <a:t> of allergy</a:t>
          </a:r>
          <a:endParaRPr lang="en-US" dirty="0">
            <a:latin typeface="Tahoma" pitchFamily="34" charset="0"/>
            <a:cs typeface="Tahoma" pitchFamily="34" charset="0"/>
          </a:endParaRPr>
        </a:p>
      </dgm:t>
    </dgm:pt>
    <dgm:pt modelId="{1B776E3D-38C9-499C-9241-4E135A4EEFB3}" type="parTrans" cxnId="{B8C9A5D7-C0E1-433F-BA65-71C248D1BEA8}">
      <dgm:prSet/>
      <dgm:spPr/>
      <dgm:t>
        <a:bodyPr/>
        <a:lstStyle/>
        <a:p>
          <a:endParaRPr lang="en-US"/>
        </a:p>
      </dgm:t>
    </dgm:pt>
    <dgm:pt modelId="{B3F1E7F7-671C-45E0-935B-BD08766EBDC6}" type="sibTrans" cxnId="{B8C9A5D7-C0E1-433F-BA65-71C248D1BEA8}">
      <dgm:prSet/>
      <dgm:spPr/>
      <dgm:t>
        <a:bodyPr/>
        <a:lstStyle/>
        <a:p>
          <a:endParaRPr lang="en-US"/>
        </a:p>
      </dgm:t>
    </dgm:pt>
    <dgm:pt modelId="{65E4E581-D1B4-45A5-A04E-340970E8AD4B}">
      <dgm:prSet phldrT="[Text]"/>
      <dgm:spPr/>
      <dgm:t>
        <a:bodyPr/>
        <a:lstStyle/>
        <a:p>
          <a:r>
            <a:rPr lang="en-US" dirty="0" smtClean="0"/>
            <a:t>Chronic bronchitis</a:t>
          </a:r>
          <a:endParaRPr lang="en-US" dirty="0"/>
        </a:p>
      </dgm:t>
    </dgm:pt>
    <dgm:pt modelId="{E014DFB6-6F98-4AF3-B985-9120A6CB52AF}" type="parTrans" cxnId="{0255FAE6-9DF4-4D8D-B036-93330CBC4B6D}">
      <dgm:prSet/>
      <dgm:spPr/>
      <dgm:t>
        <a:bodyPr/>
        <a:lstStyle/>
        <a:p>
          <a:endParaRPr lang="en-US"/>
        </a:p>
      </dgm:t>
    </dgm:pt>
    <dgm:pt modelId="{459418C5-0A4D-40E6-B18F-F5F2C06552BA}" type="sibTrans" cxnId="{0255FAE6-9DF4-4D8D-B036-93330CBC4B6D}">
      <dgm:prSet/>
      <dgm:spPr/>
      <dgm:t>
        <a:bodyPr/>
        <a:lstStyle/>
        <a:p>
          <a:endParaRPr lang="en-US"/>
        </a:p>
      </dgm:t>
    </dgm:pt>
    <dgm:pt modelId="{74053312-014F-45D7-B847-B0A43E6D530F}">
      <dgm:prSet phldrT="[Text]"/>
      <dgm:spPr/>
      <dgm:t>
        <a:bodyPr/>
        <a:lstStyle/>
        <a:p>
          <a:r>
            <a:rPr lang="en-US" dirty="0" smtClean="0"/>
            <a:t>Pulmonary emphysema</a:t>
          </a:r>
          <a:endParaRPr lang="en-US" dirty="0"/>
        </a:p>
      </dgm:t>
    </dgm:pt>
    <dgm:pt modelId="{1FBD70DC-660D-4EFF-B5DF-3EA1075F0743}" type="parTrans" cxnId="{36B67047-07CA-4FAF-9BC6-69797B4F9BE4}">
      <dgm:prSet/>
      <dgm:spPr/>
      <dgm:t>
        <a:bodyPr/>
        <a:lstStyle/>
        <a:p>
          <a:endParaRPr lang="en-US"/>
        </a:p>
      </dgm:t>
    </dgm:pt>
    <dgm:pt modelId="{4C86EE7E-1E5D-4E90-BCA9-D82B3CDC698A}" type="sibTrans" cxnId="{36B67047-07CA-4FAF-9BC6-69797B4F9BE4}">
      <dgm:prSet/>
      <dgm:spPr/>
      <dgm:t>
        <a:bodyPr/>
        <a:lstStyle/>
        <a:p>
          <a:endParaRPr lang="en-US"/>
        </a:p>
      </dgm:t>
    </dgm:pt>
    <dgm:pt modelId="{23DFB964-CB1F-4996-99DD-0BE9A278FA61}">
      <dgm:prSet phldrT="[Text]"/>
      <dgm:spPr/>
      <dgm:t>
        <a:bodyPr/>
        <a:lstStyle/>
        <a:p>
          <a:r>
            <a:rPr lang="en-US" dirty="0" smtClean="0"/>
            <a:t>Status </a:t>
          </a:r>
          <a:r>
            <a:rPr lang="en-US" dirty="0" err="1" smtClean="0"/>
            <a:t>asthmaticus</a:t>
          </a:r>
          <a:endParaRPr lang="en-US" dirty="0"/>
        </a:p>
      </dgm:t>
    </dgm:pt>
    <dgm:pt modelId="{7BF680EE-048A-4CB5-95C8-2D82D14EF3C4}" type="parTrans" cxnId="{8B3C77CE-5C0D-41A2-A63E-F12BB1A5207E}">
      <dgm:prSet/>
      <dgm:spPr/>
      <dgm:t>
        <a:bodyPr/>
        <a:lstStyle/>
        <a:p>
          <a:endParaRPr lang="en-US"/>
        </a:p>
      </dgm:t>
    </dgm:pt>
    <dgm:pt modelId="{61340838-EBC4-4562-BA17-EF14F88269E2}" type="sibTrans" cxnId="{8B3C77CE-5C0D-41A2-A63E-F12BB1A5207E}">
      <dgm:prSet/>
      <dgm:spPr/>
      <dgm:t>
        <a:bodyPr/>
        <a:lstStyle/>
        <a:p>
          <a:endParaRPr lang="en-US"/>
        </a:p>
      </dgm:t>
    </dgm:pt>
    <dgm:pt modelId="{41943EB4-1114-4411-8088-3E609AF2CDAF}" type="pres">
      <dgm:prSet presAssocID="{2EAABAEF-DC12-4A4E-BB25-2A9B3D203F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853A6B-7B85-4009-B5F2-82CEF6C4C47E}" type="pres">
      <dgm:prSet presAssocID="{F7C83682-EA61-43BE-A2A7-27E5021707C6}" presName="linNode" presStyleCnt="0"/>
      <dgm:spPr/>
    </dgm:pt>
    <dgm:pt modelId="{FE74B238-02DE-44E3-BC57-168E47C7C459}" type="pres">
      <dgm:prSet presAssocID="{F7C83682-EA61-43BE-A2A7-27E5021707C6}" presName="parentText" presStyleLbl="node1" presStyleIdx="0" presStyleCnt="3" custScaleX="720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7B4DD-9F48-4BD8-954B-4D592EE28D11}" type="pres">
      <dgm:prSet presAssocID="{F7C83682-EA61-43BE-A2A7-27E5021707C6}" presName="descendantText" presStyleLbl="alignAccFollowNode1" presStyleIdx="0" presStyleCnt="3" custScaleX="127166" custLinFactNeighborX="-827" custLinFactNeighborY="-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58855-C3AD-41CE-BAC4-C47B0667D074}" type="pres">
      <dgm:prSet presAssocID="{1BA17711-75DB-4A27-B01E-2D6973DCF102}" presName="sp" presStyleCnt="0"/>
      <dgm:spPr/>
    </dgm:pt>
    <dgm:pt modelId="{EB55A3CE-B517-4EE3-AF01-31C3291B3141}" type="pres">
      <dgm:prSet presAssocID="{024615F0-84DE-42FA-9CB1-DC9F3FEEBB06}" presName="linNode" presStyleCnt="0"/>
      <dgm:spPr/>
    </dgm:pt>
    <dgm:pt modelId="{34B77269-1564-4D72-8E85-DA7FCE2A5DEA}" type="pres">
      <dgm:prSet presAssocID="{024615F0-84DE-42FA-9CB1-DC9F3FEEBB06}" presName="parentText" presStyleLbl="node1" presStyleIdx="1" presStyleCnt="3" custScaleX="8884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CB02E-D641-4460-928B-B23ABEA650C1}" type="pres">
      <dgm:prSet presAssocID="{024615F0-84DE-42FA-9CB1-DC9F3FEEBB06}" presName="descendantText" presStyleLbl="alignAccFollowNode1" presStyleIdx="1" presStyleCnt="3" custScaleX="146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23D13-A3BC-4B5D-89E3-858B8880A544}" type="pres">
      <dgm:prSet presAssocID="{EBEE78B2-950E-4FDB-B443-A64FD4F0E573}" presName="sp" presStyleCnt="0"/>
      <dgm:spPr/>
    </dgm:pt>
    <dgm:pt modelId="{318C9E4B-8CBD-4272-8DFB-4AA0AF496631}" type="pres">
      <dgm:prSet presAssocID="{9764E3D9-AEDA-47A2-8460-D679C3DF5711}" presName="linNode" presStyleCnt="0"/>
      <dgm:spPr/>
    </dgm:pt>
    <dgm:pt modelId="{85D452CE-91B7-4F10-A856-C61C7C2BD761}" type="pres">
      <dgm:prSet presAssocID="{9764E3D9-AEDA-47A2-8460-D679C3DF5711}" presName="parentText" presStyleLbl="node1" presStyleIdx="2" presStyleCnt="3" custScaleX="72075" custLinFactNeighborX="-23" custLinFactNeighborY="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983A5-14D6-4B29-8E63-5FC6F0215F53}" type="pres">
      <dgm:prSet presAssocID="{9764E3D9-AEDA-47A2-8460-D679C3DF5711}" presName="descendantText" presStyleLbl="alignAccFollowNode1" presStyleIdx="2" presStyleCnt="3" custScaleX="118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B67047-07CA-4FAF-9BC6-69797B4F9BE4}" srcId="{9764E3D9-AEDA-47A2-8460-D679C3DF5711}" destId="{74053312-014F-45D7-B847-B0A43E6D530F}" srcOrd="2" destOrd="0" parTransId="{1FBD70DC-660D-4EFF-B5DF-3EA1075F0743}" sibTransId="{4C86EE7E-1E5D-4E90-BCA9-D82B3CDC698A}"/>
    <dgm:cxn modelId="{41E19DE5-AF66-45FB-B487-7B8C33589729}" type="presOf" srcId="{74053312-014F-45D7-B847-B0A43E6D530F}" destId="{BAA983A5-14D6-4B29-8E63-5FC6F0215F53}" srcOrd="0" destOrd="2" presId="urn:microsoft.com/office/officeart/2005/8/layout/vList5"/>
    <dgm:cxn modelId="{A1D404D3-D8EC-48B0-9EFA-51F8A47F4A97}" type="presOf" srcId="{65E4E581-D1B4-45A5-A04E-340970E8AD4B}" destId="{BAA983A5-14D6-4B29-8E63-5FC6F0215F53}" srcOrd="0" destOrd="1" presId="urn:microsoft.com/office/officeart/2005/8/layout/vList5"/>
    <dgm:cxn modelId="{68FCC87E-BA64-4D9A-A01B-2711F3691100}" srcId="{2EAABAEF-DC12-4A4E-BB25-2A9B3D203FF2}" destId="{024615F0-84DE-42FA-9CB1-DC9F3FEEBB06}" srcOrd="1" destOrd="0" parTransId="{B3CE8665-09AC-404A-BCFC-FD6FE7B58BBD}" sibTransId="{EBEE78B2-950E-4FDB-B443-A64FD4F0E573}"/>
    <dgm:cxn modelId="{69BF6330-5C3A-488B-BDF9-88EA00AF603A}" type="presOf" srcId="{0222E519-929D-4DD7-B274-C8FF73761EC7}" destId="{86DCB02E-D641-4460-928B-B23ABEA650C1}" srcOrd="0" destOrd="0" presId="urn:microsoft.com/office/officeart/2005/8/layout/vList5"/>
    <dgm:cxn modelId="{CB0E56F7-2966-4D5B-A885-66C88F2DA5CB}" type="presOf" srcId="{C0950D77-AC7E-42F7-8AF6-D37EA395EC35}" destId="{D2C7B4DD-9F48-4BD8-954B-4D592EE28D11}" srcOrd="0" destOrd="0" presId="urn:microsoft.com/office/officeart/2005/8/layout/vList5"/>
    <dgm:cxn modelId="{CC50F124-6C89-41A2-A60D-6978A498CFB6}" srcId="{9764E3D9-AEDA-47A2-8460-D679C3DF5711}" destId="{3DC26CFD-7A20-436E-A87B-1922AE2B312A}" srcOrd="0" destOrd="0" parTransId="{67F97652-F07C-413D-B4ED-44EE908B20EB}" sibTransId="{8B28439D-6CE8-4B85-BA6E-EF015D574154}"/>
    <dgm:cxn modelId="{8E964842-86A5-457B-BE85-384119D76C50}" srcId="{2EAABAEF-DC12-4A4E-BB25-2A9B3D203FF2}" destId="{9764E3D9-AEDA-47A2-8460-D679C3DF5711}" srcOrd="2" destOrd="0" parTransId="{08BB8029-EA4E-4479-B158-ED8DE7083A81}" sibTransId="{301EF411-3F3A-4554-AF3B-8B7B28F7D3B4}"/>
    <dgm:cxn modelId="{F6A339CC-EA49-4F0D-94C4-04C9C4F06A80}" type="presOf" srcId="{024615F0-84DE-42FA-9CB1-DC9F3FEEBB06}" destId="{34B77269-1564-4D72-8E85-DA7FCE2A5DEA}" srcOrd="0" destOrd="0" presId="urn:microsoft.com/office/officeart/2005/8/layout/vList5"/>
    <dgm:cxn modelId="{039D957C-5F4F-4BE9-A199-2132282507FC}" type="presOf" srcId="{F7C83682-EA61-43BE-A2A7-27E5021707C6}" destId="{FE74B238-02DE-44E3-BC57-168E47C7C459}" srcOrd="0" destOrd="0" presId="urn:microsoft.com/office/officeart/2005/8/layout/vList5"/>
    <dgm:cxn modelId="{B1F373E9-7D29-41D4-8B53-1E5892028154}" type="presOf" srcId="{3DC26CFD-7A20-436E-A87B-1922AE2B312A}" destId="{BAA983A5-14D6-4B29-8E63-5FC6F0215F53}" srcOrd="0" destOrd="0" presId="urn:microsoft.com/office/officeart/2005/8/layout/vList5"/>
    <dgm:cxn modelId="{2C8F582D-3978-4757-B048-39700141B2DD}" srcId="{024615F0-84DE-42FA-9CB1-DC9F3FEEBB06}" destId="{0327B52C-86E6-4AC7-801C-412FCC33A541}" srcOrd="1" destOrd="0" parTransId="{0F24F249-F86F-4B82-B4CC-286BF9F3DA52}" sibTransId="{C07358C7-32DC-4325-BEBC-058272430D6E}"/>
    <dgm:cxn modelId="{85B076E4-D05A-4A8E-A707-B04A48F850E9}" type="presOf" srcId="{3BADF230-2DC3-4927-8B06-7977ACCAD045}" destId="{D2C7B4DD-9F48-4BD8-954B-4D592EE28D11}" srcOrd="0" destOrd="1" presId="urn:microsoft.com/office/officeart/2005/8/layout/vList5"/>
    <dgm:cxn modelId="{B8C9A5D7-C0E1-433F-BA65-71C248D1BEA8}" srcId="{F7C83682-EA61-43BE-A2A7-27E5021707C6}" destId="{3BADF230-2DC3-4927-8B06-7977ACCAD045}" srcOrd="1" destOrd="0" parTransId="{1B776E3D-38C9-499C-9241-4E135A4EEFB3}" sibTransId="{B3F1E7F7-671C-45E0-935B-BD08766EBDC6}"/>
    <dgm:cxn modelId="{4791B17C-7D77-458B-9960-1201742548A7}" type="presOf" srcId="{23DFB964-CB1F-4996-99DD-0BE9A278FA61}" destId="{BAA983A5-14D6-4B29-8E63-5FC6F0215F53}" srcOrd="0" destOrd="3" presId="urn:microsoft.com/office/officeart/2005/8/layout/vList5"/>
    <dgm:cxn modelId="{94831DAF-46EE-4FD8-A316-8FD66AAFA9BC}" type="presOf" srcId="{0327B52C-86E6-4AC7-801C-412FCC33A541}" destId="{86DCB02E-D641-4460-928B-B23ABEA650C1}" srcOrd="0" destOrd="1" presId="urn:microsoft.com/office/officeart/2005/8/layout/vList5"/>
    <dgm:cxn modelId="{8B3C77CE-5C0D-41A2-A63E-F12BB1A5207E}" srcId="{9764E3D9-AEDA-47A2-8460-D679C3DF5711}" destId="{23DFB964-CB1F-4996-99DD-0BE9A278FA61}" srcOrd="3" destOrd="0" parTransId="{7BF680EE-048A-4CB5-95C8-2D82D14EF3C4}" sibTransId="{61340838-EBC4-4562-BA17-EF14F88269E2}"/>
    <dgm:cxn modelId="{20EDD55A-A97A-4DBE-B4BE-818D79B113FF}" type="presOf" srcId="{9764E3D9-AEDA-47A2-8460-D679C3DF5711}" destId="{85D452CE-91B7-4F10-A856-C61C7C2BD761}" srcOrd="0" destOrd="0" presId="urn:microsoft.com/office/officeart/2005/8/layout/vList5"/>
    <dgm:cxn modelId="{0255FAE6-9DF4-4D8D-B036-93330CBC4B6D}" srcId="{9764E3D9-AEDA-47A2-8460-D679C3DF5711}" destId="{65E4E581-D1B4-45A5-A04E-340970E8AD4B}" srcOrd="1" destOrd="0" parTransId="{E014DFB6-6F98-4AF3-B985-9120A6CB52AF}" sibTransId="{459418C5-0A4D-40E6-B18F-F5F2C06552BA}"/>
    <dgm:cxn modelId="{9E9DD531-5F9C-462D-8861-5CA3781BC3B8}" srcId="{024615F0-84DE-42FA-9CB1-DC9F3FEEBB06}" destId="{0222E519-929D-4DD7-B274-C8FF73761EC7}" srcOrd="0" destOrd="0" parTransId="{6135C83B-EEA7-4978-BDBE-1A068CA1DD5F}" sibTransId="{BFAC9557-D9DF-4494-B4B6-D0E0CD7233C5}"/>
    <dgm:cxn modelId="{0555ED1C-268B-416E-89B6-237A5046BCEA}" srcId="{F7C83682-EA61-43BE-A2A7-27E5021707C6}" destId="{C0950D77-AC7E-42F7-8AF6-D37EA395EC35}" srcOrd="0" destOrd="0" parTransId="{8F8D1F95-02D9-4166-9327-377DF5ED13DD}" sibTransId="{881C0A7A-3AF2-4535-9E57-C36802CC114D}"/>
    <dgm:cxn modelId="{58E11C9F-0278-4706-A48D-89D3FE2FA3EB}" type="presOf" srcId="{2EAABAEF-DC12-4A4E-BB25-2A9B3D203FF2}" destId="{41943EB4-1114-4411-8088-3E609AF2CDAF}" srcOrd="0" destOrd="0" presId="urn:microsoft.com/office/officeart/2005/8/layout/vList5"/>
    <dgm:cxn modelId="{A1A09B7E-101A-4063-B00C-E8E31850142B}" srcId="{2EAABAEF-DC12-4A4E-BB25-2A9B3D203FF2}" destId="{F7C83682-EA61-43BE-A2A7-27E5021707C6}" srcOrd="0" destOrd="0" parTransId="{30A782A2-86FD-447E-B5FD-1ABC3004BF9F}" sibTransId="{1BA17711-75DB-4A27-B01E-2D6973DCF102}"/>
    <dgm:cxn modelId="{D4CD82FE-6B90-4A55-B3AD-0C35FE0263E7}" type="presParOf" srcId="{41943EB4-1114-4411-8088-3E609AF2CDAF}" destId="{C4853A6B-7B85-4009-B5F2-82CEF6C4C47E}" srcOrd="0" destOrd="0" presId="urn:microsoft.com/office/officeart/2005/8/layout/vList5"/>
    <dgm:cxn modelId="{0A584EA0-D0E5-4D3A-A34E-48FDE6A64B6E}" type="presParOf" srcId="{C4853A6B-7B85-4009-B5F2-82CEF6C4C47E}" destId="{FE74B238-02DE-44E3-BC57-168E47C7C459}" srcOrd="0" destOrd="0" presId="urn:microsoft.com/office/officeart/2005/8/layout/vList5"/>
    <dgm:cxn modelId="{D463D460-58B5-4783-B935-0C6339BC450D}" type="presParOf" srcId="{C4853A6B-7B85-4009-B5F2-82CEF6C4C47E}" destId="{D2C7B4DD-9F48-4BD8-954B-4D592EE28D11}" srcOrd="1" destOrd="0" presId="urn:microsoft.com/office/officeart/2005/8/layout/vList5"/>
    <dgm:cxn modelId="{BA061FFF-57D0-49B2-AE15-B5FB27E52559}" type="presParOf" srcId="{41943EB4-1114-4411-8088-3E609AF2CDAF}" destId="{39D58855-C3AD-41CE-BAC4-C47B0667D074}" srcOrd="1" destOrd="0" presId="urn:microsoft.com/office/officeart/2005/8/layout/vList5"/>
    <dgm:cxn modelId="{E35836CD-670E-42DB-83FF-11B98A7BC2F8}" type="presParOf" srcId="{41943EB4-1114-4411-8088-3E609AF2CDAF}" destId="{EB55A3CE-B517-4EE3-AF01-31C3291B3141}" srcOrd="2" destOrd="0" presId="urn:microsoft.com/office/officeart/2005/8/layout/vList5"/>
    <dgm:cxn modelId="{7BDFA386-22A5-49A6-889D-92D9D46C44FA}" type="presParOf" srcId="{EB55A3CE-B517-4EE3-AF01-31C3291B3141}" destId="{34B77269-1564-4D72-8E85-DA7FCE2A5DEA}" srcOrd="0" destOrd="0" presId="urn:microsoft.com/office/officeart/2005/8/layout/vList5"/>
    <dgm:cxn modelId="{E1807C2C-D63C-406A-838A-457BA4F68814}" type="presParOf" srcId="{EB55A3CE-B517-4EE3-AF01-31C3291B3141}" destId="{86DCB02E-D641-4460-928B-B23ABEA650C1}" srcOrd="1" destOrd="0" presId="urn:microsoft.com/office/officeart/2005/8/layout/vList5"/>
    <dgm:cxn modelId="{85C0E427-931F-4CC3-9A5C-5BFCC2859DF0}" type="presParOf" srcId="{41943EB4-1114-4411-8088-3E609AF2CDAF}" destId="{F7623D13-A3BC-4B5D-89E3-858B8880A544}" srcOrd="3" destOrd="0" presId="urn:microsoft.com/office/officeart/2005/8/layout/vList5"/>
    <dgm:cxn modelId="{DECDF4B1-07BD-4016-910E-113266606A4B}" type="presParOf" srcId="{41943EB4-1114-4411-8088-3E609AF2CDAF}" destId="{318C9E4B-8CBD-4272-8DFB-4AA0AF496631}" srcOrd="4" destOrd="0" presId="urn:microsoft.com/office/officeart/2005/8/layout/vList5"/>
    <dgm:cxn modelId="{002D625F-2E45-4B35-BC87-FE0F8B1C1167}" type="presParOf" srcId="{318C9E4B-8CBD-4272-8DFB-4AA0AF496631}" destId="{85D452CE-91B7-4F10-A856-C61C7C2BD761}" srcOrd="0" destOrd="0" presId="urn:microsoft.com/office/officeart/2005/8/layout/vList5"/>
    <dgm:cxn modelId="{5123260C-8CDA-4B4C-B6D5-C4A3948D31BC}" type="presParOf" srcId="{318C9E4B-8CBD-4272-8DFB-4AA0AF496631}" destId="{BAA983A5-14D6-4B29-8E63-5FC6F0215F53}" srcOrd="1" destOrd="0" presId="urn:microsoft.com/office/officeart/2005/8/layout/vList5"/>
  </dgm:cxnLst>
  <dgm:bg>
    <a:solidFill>
      <a:schemeClr val="accent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B05535-D2C6-4152-90EF-D8228A8AA396}" type="doc">
      <dgm:prSet loTypeId="urn:microsoft.com/office/officeart/2005/8/layout/vList5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050BF43-8A47-4178-BFB3-660A573F3830}">
      <dgm:prSet phldrT="[Text]"/>
      <dgm:spPr/>
      <dgm:t>
        <a:bodyPr/>
        <a:lstStyle/>
        <a:p>
          <a:r>
            <a:rPr lang="en-US" dirty="0" smtClean="0"/>
            <a:t>Causes </a:t>
          </a:r>
          <a:endParaRPr lang="en-US" dirty="0"/>
        </a:p>
      </dgm:t>
    </dgm:pt>
    <dgm:pt modelId="{7A1A6CA2-88FC-4398-9807-D1AE1257B213}" type="parTrans" cxnId="{CACC563C-ADFB-442E-9C6E-FC877B3255A6}">
      <dgm:prSet/>
      <dgm:spPr/>
      <dgm:t>
        <a:bodyPr/>
        <a:lstStyle/>
        <a:p>
          <a:endParaRPr lang="en-US"/>
        </a:p>
      </dgm:t>
    </dgm:pt>
    <dgm:pt modelId="{82593CEF-0ACB-4349-8BA7-013A6F3565A3}" type="sibTrans" cxnId="{CACC563C-ADFB-442E-9C6E-FC877B3255A6}">
      <dgm:prSet/>
      <dgm:spPr/>
      <dgm:t>
        <a:bodyPr/>
        <a:lstStyle/>
        <a:p>
          <a:endParaRPr lang="en-US"/>
        </a:p>
      </dgm:t>
    </dgm:pt>
    <dgm:pt modelId="{065E2F7A-A24D-4B4F-9568-F029187826DE}">
      <dgm:prSet phldrT="[Text]" custT="1"/>
      <dgm:spPr/>
      <dgm:t>
        <a:bodyPr/>
        <a:lstStyle/>
        <a:p>
          <a:r>
            <a:rPr lang="en-US" sz="2000" dirty="0" smtClean="0"/>
            <a:t>Infection</a:t>
          </a:r>
          <a:endParaRPr lang="en-US" sz="2000" dirty="0"/>
        </a:p>
      </dgm:t>
    </dgm:pt>
    <dgm:pt modelId="{1E8E965B-DD6A-45D3-B692-1B7484EC8AAB}" type="parTrans" cxnId="{0249F2CC-67F0-46A4-9B70-E3D45D9D997C}">
      <dgm:prSet/>
      <dgm:spPr/>
      <dgm:t>
        <a:bodyPr/>
        <a:lstStyle/>
        <a:p>
          <a:endParaRPr lang="en-US"/>
        </a:p>
      </dgm:t>
    </dgm:pt>
    <dgm:pt modelId="{F13D2A9E-00A3-4768-9E06-2C46FCCDBAC1}" type="sibTrans" cxnId="{0249F2CC-67F0-46A4-9B70-E3D45D9D997C}">
      <dgm:prSet/>
      <dgm:spPr/>
      <dgm:t>
        <a:bodyPr/>
        <a:lstStyle/>
        <a:p>
          <a:endParaRPr lang="en-US"/>
        </a:p>
      </dgm:t>
    </dgm:pt>
    <dgm:pt modelId="{FD921779-2727-4A0B-8DD4-E18624F4B5C3}">
      <dgm:prSet phldrT="[Text]" custT="1"/>
      <dgm:spPr/>
      <dgm:t>
        <a:bodyPr/>
        <a:lstStyle/>
        <a:p>
          <a:r>
            <a:rPr lang="en-US" sz="2000" dirty="0" smtClean="0"/>
            <a:t>Congenital </a:t>
          </a:r>
          <a:r>
            <a:rPr lang="en-US" sz="1800" dirty="0" smtClean="0"/>
            <a:t>(Cystic fibrosis, </a:t>
          </a:r>
          <a:r>
            <a:rPr lang="en-US" sz="1800" dirty="0" err="1" smtClean="0"/>
            <a:t>Kartagener’s</a:t>
          </a:r>
          <a:r>
            <a:rPr lang="en-US" sz="1800" dirty="0" smtClean="0"/>
            <a:t> Syndrome)</a:t>
          </a:r>
          <a:endParaRPr lang="en-US" sz="1800" dirty="0"/>
        </a:p>
      </dgm:t>
    </dgm:pt>
    <dgm:pt modelId="{EA61E45C-C700-46C4-9F9C-2BD796CD9931}" type="parTrans" cxnId="{A090D041-7DDB-44BD-8E50-C4466306A775}">
      <dgm:prSet/>
      <dgm:spPr/>
      <dgm:t>
        <a:bodyPr/>
        <a:lstStyle/>
        <a:p>
          <a:endParaRPr lang="en-US"/>
        </a:p>
      </dgm:t>
    </dgm:pt>
    <dgm:pt modelId="{140E8E87-1B09-48D1-ACEA-C97C25D62FF5}" type="sibTrans" cxnId="{A090D041-7DDB-44BD-8E50-C4466306A775}">
      <dgm:prSet/>
      <dgm:spPr/>
      <dgm:t>
        <a:bodyPr/>
        <a:lstStyle/>
        <a:p>
          <a:endParaRPr lang="en-US"/>
        </a:p>
      </dgm:t>
    </dgm:pt>
    <dgm:pt modelId="{4D97FA0B-B34D-46CA-8E13-BDF42ECE15F6}">
      <dgm:prSet phldrT="[Text]"/>
      <dgm:spPr/>
      <dgm:t>
        <a:bodyPr/>
        <a:lstStyle/>
        <a:p>
          <a:r>
            <a:rPr lang="en-US" dirty="0" smtClean="0"/>
            <a:t>Clinical features</a:t>
          </a:r>
          <a:endParaRPr lang="en-US" dirty="0"/>
        </a:p>
      </dgm:t>
    </dgm:pt>
    <dgm:pt modelId="{5FDB8762-D618-4F26-987B-FB973B1314B9}" type="parTrans" cxnId="{BF464DFA-E36A-474F-871E-8B80AD564EE2}">
      <dgm:prSet/>
      <dgm:spPr/>
      <dgm:t>
        <a:bodyPr/>
        <a:lstStyle/>
        <a:p>
          <a:endParaRPr lang="en-US"/>
        </a:p>
      </dgm:t>
    </dgm:pt>
    <dgm:pt modelId="{AD2FF4F8-4E5C-4FF2-919B-19E36BF50141}" type="sibTrans" cxnId="{BF464DFA-E36A-474F-871E-8B80AD564EE2}">
      <dgm:prSet/>
      <dgm:spPr/>
      <dgm:t>
        <a:bodyPr/>
        <a:lstStyle/>
        <a:p>
          <a:endParaRPr lang="en-US"/>
        </a:p>
      </dgm:t>
    </dgm:pt>
    <dgm:pt modelId="{2688C572-73B7-4C68-8A7D-62FD041E3DAB}">
      <dgm:prSet phldrT="[Text]"/>
      <dgm:spPr/>
      <dgm:t>
        <a:bodyPr/>
        <a:lstStyle/>
        <a:p>
          <a:r>
            <a:rPr lang="en-US" dirty="0" smtClean="0"/>
            <a:t>Sever persistent cough with sputum (</a:t>
          </a:r>
          <a:r>
            <a:rPr lang="en-US" dirty="0" err="1" smtClean="0"/>
            <a:t>mucopurulent</a:t>
          </a:r>
          <a:r>
            <a:rPr lang="en-US" dirty="0" smtClean="0"/>
            <a:t> sputum) sometime with blood.</a:t>
          </a:r>
          <a:endParaRPr lang="en-US" dirty="0"/>
        </a:p>
      </dgm:t>
    </dgm:pt>
    <dgm:pt modelId="{207A407C-FF5D-45F4-A0E6-9A590AE90348}" type="parTrans" cxnId="{F98C1B5E-287A-4BB1-A6AD-DCAC8DDDBDE7}">
      <dgm:prSet/>
      <dgm:spPr/>
      <dgm:t>
        <a:bodyPr/>
        <a:lstStyle/>
        <a:p>
          <a:endParaRPr lang="en-US"/>
        </a:p>
      </dgm:t>
    </dgm:pt>
    <dgm:pt modelId="{944A928F-F66E-49A2-A2AB-54CF51A19353}" type="sibTrans" cxnId="{F98C1B5E-287A-4BB1-A6AD-DCAC8DDDBDE7}">
      <dgm:prSet/>
      <dgm:spPr/>
      <dgm:t>
        <a:bodyPr/>
        <a:lstStyle/>
        <a:p>
          <a:endParaRPr lang="en-US"/>
        </a:p>
      </dgm:t>
    </dgm:pt>
    <dgm:pt modelId="{FC61C7C2-7098-4DED-84B2-9A8B68D9892B}">
      <dgm:prSet phldrT="[Text]"/>
      <dgm:spPr/>
      <dgm:t>
        <a:bodyPr/>
        <a:lstStyle/>
        <a:p>
          <a:r>
            <a:rPr lang="en-US" dirty="0" smtClean="0"/>
            <a:t>complications</a:t>
          </a:r>
          <a:endParaRPr lang="en-US" dirty="0"/>
        </a:p>
      </dgm:t>
    </dgm:pt>
    <dgm:pt modelId="{BD898351-C830-4F04-AAEF-E5656CC165AF}" type="parTrans" cxnId="{45B8E0BD-58AF-4C0C-A181-BDC983B78996}">
      <dgm:prSet/>
      <dgm:spPr/>
      <dgm:t>
        <a:bodyPr/>
        <a:lstStyle/>
        <a:p>
          <a:endParaRPr lang="en-US"/>
        </a:p>
      </dgm:t>
    </dgm:pt>
    <dgm:pt modelId="{37766EA0-E96C-4752-9427-7A407F50C99B}" type="sibTrans" cxnId="{45B8E0BD-58AF-4C0C-A181-BDC983B78996}">
      <dgm:prSet/>
      <dgm:spPr/>
      <dgm:t>
        <a:bodyPr/>
        <a:lstStyle/>
        <a:p>
          <a:endParaRPr lang="en-US"/>
        </a:p>
      </dgm:t>
    </dgm:pt>
    <dgm:pt modelId="{546BDA9F-62FE-47E8-BAA1-D0F0BA6B347D}">
      <dgm:prSet phldrT="[Text]" custT="1"/>
      <dgm:spPr/>
      <dgm:t>
        <a:bodyPr/>
        <a:lstStyle/>
        <a:p>
          <a:r>
            <a:rPr lang="en-US" sz="2400" dirty="0" smtClean="0"/>
            <a:t>Rare complications: metastatic brain abscess and </a:t>
          </a:r>
          <a:r>
            <a:rPr lang="en-US" sz="2400" dirty="0" err="1" smtClean="0"/>
            <a:t>amyloidosis</a:t>
          </a:r>
          <a:r>
            <a:rPr lang="en-US" sz="1800" dirty="0" smtClean="0"/>
            <a:t>.</a:t>
          </a:r>
          <a:endParaRPr lang="en-US" sz="1800" dirty="0"/>
        </a:p>
      </dgm:t>
    </dgm:pt>
    <dgm:pt modelId="{826116CC-010A-4CC4-B6F9-6BF64C60BA43}" type="parTrans" cxnId="{8AD94E4F-BF1D-435A-803E-58FBF6A6CB55}">
      <dgm:prSet/>
      <dgm:spPr/>
      <dgm:t>
        <a:bodyPr/>
        <a:lstStyle/>
        <a:p>
          <a:endParaRPr lang="en-US"/>
        </a:p>
      </dgm:t>
    </dgm:pt>
    <dgm:pt modelId="{3C3E7362-7822-48EA-9694-D5C86DF376DA}" type="sibTrans" cxnId="{8AD94E4F-BF1D-435A-803E-58FBF6A6CB55}">
      <dgm:prSet/>
      <dgm:spPr/>
      <dgm:t>
        <a:bodyPr/>
        <a:lstStyle/>
        <a:p>
          <a:endParaRPr lang="en-US"/>
        </a:p>
      </dgm:t>
    </dgm:pt>
    <dgm:pt modelId="{126C9A76-2DEB-473F-B970-713A336FEE34}">
      <dgm:prSet phldrT="[Text]" custT="1"/>
      <dgm:spPr/>
      <dgm:t>
        <a:bodyPr/>
        <a:lstStyle/>
        <a:p>
          <a:r>
            <a:rPr lang="en-US" sz="2000" dirty="0" smtClean="0"/>
            <a:t>Obstruction</a:t>
          </a:r>
          <a:endParaRPr lang="en-US" sz="2000" dirty="0"/>
        </a:p>
      </dgm:t>
    </dgm:pt>
    <dgm:pt modelId="{8614BD17-ED5D-49D3-B81F-0D48C56D1F2F}" type="parTrans" cxnId="{24646786-CA14-4BF7-A515-85798DF22252}">
      <dgm:prSet/>
      <dgm:spPr/>
      <dgm:t>
        <a:bodyPr/>
        <a:lstStyle/>
        <a:p>
          <a:endParaRPr lang="en-US"/>
        </a:p>
      </dgm:t>
    </dgm:pt>
    <dgm:pt modelId="{F007FBD7-AFBE-4F75-8A8D-4950D159EF06}" type="sibTrans" cxnId="{24646786-CA14-4BF7-A515-85798DF22252}">
      <dgm:prSet/>
      <dgm:spPr/>
      <dgm:t>
        <a:bodyPr/>
        <a:lstStyle/>
        <a:p>
          <a:endParaRPr lang="en-US"/>
        </a:p>
      </dgm:t>
    </dgm:pt>
    <dgm:pt modelId="{FCB2BDDA-DD17-4A8B-AAF4-0F768696EF00}">
      <dgm:prSet/>
      <dgm:spPr/>
      <dgm:t>
        <a:bodyPr/>
        <a:lstStyle/>
        <a:p>
          <a:r>
            <a:rPr lang="en-US" dirty="0" smtClean="0"/>
            <a:t>Clubbing of fingers.</a:t>
          </a:r>
          <a:endParaRPr lang="en-US" dirty="0"/>
        </a:p>
      </dgm:t>
    </dgm:pt>
    <dgm:pt modelId="{FA027CE0-ABCD-4235-8603-E21AFD96B1CC}" type="parTrans" cxnId="{00D2AB51-9C4A-487A-BABE-EE60839C5986}">
      <dgm:prSet/>
      <dgm:spPr/>
      <dgm:t>
        <a:bodyPr/>
        <a:lstStyle/>
        <a:p>
          <a:endParaRPr lang="en-US"/>
        </a:p>
      </dgm:t>
    </dgm:pt>
    <dgm:pt modelId="{5EC1852B-5BFA-401D-816C-F3FAE21A19B6}" type="sibTrans" cxnId="{00D2AB51-9C4A-487A-BABE-EE60839C5986}">
      <dgm:prSet/>
      <dgm:spPr/>
      <dgm:t>
        <a:bodyPr/>
        <a:lstStyle/>
        <a:p>
          <a:endParaRPr lang="en-US"/>
        </a:p>
      </dgm:t>
    </dgm:pt>
    <dgm:pt modelId="{C8136C0C-A5F3-4DD2-A546-05C037661495}">
      <dgm:prSet custT="1"/>
      <dgm:spPr/>
      <dgm:t>
        <a:bodyPr/>
        <a:lstStyle/>
        <a:p>
          <a:r>
            <a:rPr lang="en-US" sz="2400" dirty="0" smtClean="0"/>
            <a:t>Lung Abscess</a:t>
          </a:r>
          <a:endParaRPr lang="en-US" sz="2400" dirty="0"/>
        </a:p>
      </dgm:t>
    </dgm:pt>
    <dgm:pt modelId="{A15900B8-9246-4257-9800-99F41DC632FA}" type="parTrans" cxnId="{A94DBB86-CAE7-48D3-A3F8-1F628BBAB2EF}">
      <dgm:prSet/>
      <dgm:spPr/>
      <dgm:t>
        <a:bodyPr/>
        <a:lstStyle/>
        <a:p>
          <a:endParaRPr lang="en-US"/>
        </a:p>
      </dgm:t>
    </dgm:pt>
    <dgm:pt modelId="{BDBC1A96-8136-4F21-ADF6-F5FC2AAC9C78}" type="sibTrans" cxnId="{A94DBB86-CAE7-48D3-A3F8-1F628BBAB2EF}">
      <dgm:prSet/>
      <dgm:spPr/>
      <dgm:t>
        <a:bodyPr/>
        <a:lstStyle/>
        <a:p>
          <a:endParaRPr lang="en-US"/>
        </a:p>
      </dgm:t>
    </dgm:pt>
    <dgm:pt modelId="{75E2FDFD-A5DB-49FA-B9A9-33A251FFC683}">
      <dgm:prSet phldrT="[Text]" custT="1"/>
      <dgm:spPr/>
      <dgm:t>
        <a:bodyPr/>
        <a:lstStyle/>
        <a:p>
          <a:r>
            <a:rPr lang="en-US" sz="2000" dirty="0" smtClean="0"/>
            <a:t>If sever, obstructive pulmonary function develop.</a:t>
          </a:r>
        </a:p>
      </dgm:t>
    </dgm:pt>
    <dgm:pt modelId="{F858C41D-902A-4CA9-AA79-D6B15018731C}" type="parTrans" cxnId="{7496C738-8393-4B11-AB26-07EB9CEC842A}">
      <dgm:prSet/>
      <dgm:spPr/>
    </dgm:pt>
    <dgm:pt modelId="{AE6A3521-98C6-4FE2-989D-ADDC16187F1B}" type="sibTrans" cxnId="{7496C738-8393-4B11-AB26-07EB9CEC842A}">
      <dgm:prSet/>
      <dgm:spPr/>
    </dgm:pt>
    <dgm:pt modelId="{62A49AC4-5A01-4341-9AEB-D8B2EB4D9F4D}" type="pres">
      <dgm:prSet presAssocID="{28B05535-D2C6-4152-90EF-D8228A8AA3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8AEFDE-1767-4FFD-95A7-3666D3076767}" type="pres">
      <dgm:prSet presAssocID="{F050BF43-8A47-4178-BFB3-660A573F3830}" presName="linNode" presStyleCnt="0"/>
      <dgm:spPr/>
    </dgm:pt>
    <dgm:pt modelId="{2B7EDEB7-E40E-4ED2-9A01-C0DFAD9F2683}" type="pres">
      <dgm:prSet presAssocID="{F050BF43-8A47-4178-BFB3-660A573F3830}" presName="parentText" presStyleLbl="node1" presStyleIdx="0" presStyleCnt="3" custScaleX="75926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E2F15-1914-4AF7-A5D4-70DF96DDC086}" type="pres">
      <dgm:prSet presAssocID="{F050BF43-8A47-4178-BFB3-660A573F3830}" presName="descendantText" presStyleLbl="alignAccFollowNode1" presStyleIdx="0" presStyleCnt="3" custScaleX="125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FD3B1-1284-4238-8DEA-265D22EDE1F4}" type="pres">
      <dgm:prSet presAssocID="{82593CEF-0ACB-4349-8BA7-013A6F3565A3}" presName="sp" presStyleCnt="0"/>
      <dgm:spPr/>
    </dgm:pt>
    <dgm:pt modelId="{6C9A0D76-51CE-41BD-AD4D-BFDF649BECB0}" type="pres">
      <dgm:prSet presAssocID="{4D97FA0B-B34D-46CA-8E13-BDF42ECE15F6}" presName="linNode" presStyleCnt="0"/>
      <dgm:spPr/>
    </dgm:pt>
    <dgm:pt modelId="{7645726F-8267-4A5F-B445-B4F49ED84212}" type="pres">
      <dgm:prSet presAssocID="{4D97FA0B-B34D-46CA-8E13-BDF42ECE15F6}" presName="parentText" presStyleLbl="node1" presStyleIdx="1" presStyleCnt="3" custScaleX="712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D0D341-AEFA-4C19-8329-26113570050C}" type="pres">
      <dgm:prSet presAssocID="{4D97FA0B-B34D-46CA-8E13-BDF42ECE15F6}" presName="descendantText" presStyleLbl="alignAccFollowNode1" presStyleIdx="1" presStyleCnt="3" custScaleX="118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344F3-483A-4CF3-B03C-7D4164C73184}" type="pres">
      <dgm:prSet presAssocID="{AD2FF4F8-4E5C-4FF2-919B-19E36BF50141}" presName="sp" presStyleCnt="0"/>
      <dgm:spPr/>
    </dgm:pt>
    <dgm:pt modelId="{3911DBE8-3EF2-43C8-9A09-0E52514E06E8}" type="pres">
      <dgm:prSet presAssocID="{FC61C7C2-7098-4DED-84B2-9A8B68D9892B}" presName="linNode" presStyleCnt="0"/>
      <dgm:spPr/>
    </dgm:pt>
    <dgm:pt modelId="{ED1E6EE3-0F67-4FD1-9CC5-72FC0C805351}" type="pres">
      <dgm:prSet presAssocID="{FC61C7C2-7098-4DED-84B2-9A8B68D9892B}" presName="parentText" presStyleLbl="node1" presStyleIdx="2" presStyleCnt="3" custScaleX="759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E4226-F198-4E79-8242-B747F51D57B7}" type="pres">
      <dgm:prSet presAssocID="{FC61C7C2-7098-4DED-84B2-9A8B68D9892B}" presName="descendantText" presStyleLbl="alignAccFollowNode1" presStyleIdx="2" presStyleCnt="3" custScaleX="111455" custScaleY="1141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96C738-8393-4B11-AB26-07EB9CEC842A}" srcId="{FC61C7C2-7098-4DED-84B2-9A8B68D9892B}" destId="{75E2FDFD-A5DB-49FA-B9A9-33A251FFC683}" srcOrd="0" destOrd="0" parTransId="{F858C41D-902A-4CA9-AA79-D6B15018731C}" sibTransId="{AE6A3521-98C6-4FE2-989D-ADDC16187F1B}"/>
    <dgm:cxn modelId="{581B4B3F-71A0-4D3B-884F-A751B4DE6509}" type="presOf" srcId="{4D97FA0B-B34D-46CA-8E13-BDF42ECE15F6}" destId="{7645726F-8267-4A5F-B445-B4F49ED84212}" srcOrd="0" destOrd="0" presId="urn:microsoft.com/office/officeart/2005/8/layout/vList5"/>
    <dgm:cxn modelId="{8AD94E4F-BF1D-435A-803E-58FBF6A6CB55}" srcId="{FC61C7C2-7098-4DED-84B2-9A8B68D9892B}" destId="{546BDA9F-62FE-47E8-BAA1-D0F0BA6B347D}" srcOrd="2" destOrd="0" parTransId="{826116CC-010A-4CC4-B6F9-6BF64C60BA43}" sibTransId="{3C3E7362-7822-48EA-9694-D5C86DF376DA}"/>
    <dgm:cxn modelId="{BF464DFA-E36A-474F-871E-8B80AD564EE2}" srcId="{28B05535-D2C6-4152-90EF-D8228A8AA396}" destId="{4D97FA0B-B34D-46CA-8E13-BDF42ECE15F6}" srcOrd="1" destOrd="0" parTransId="{5FDB8762-D618-4F26-987B-FB973B1314B9}" sibTransId="{AD2FF4F8-4E5C-4FF2-919B-19E36BF50141}"/>
    <dgm:cxn modelId="{BCC071A8-BDFB-420A-A0F6-7F01F557434F}" type="presOf" srcId="{F050BF43-8A47-4178-BFB3-660A573F3830}" destId="{2B7EDEB7-E40E-4ED2-9A01-C0DFAD9F2683}" srcOrd="0" destOrd="0" presId="urn:microsoft.com/office/officeart/2005/8/layout/vList5"/>
    <dgm:cxn modelId="{24646786-CA14-4BF7-A515-85798DF22252}" srcId="{F050BF43-8A47-4178-BFB3-660A573F3830}" destId="{126C9A76-2DEB-473F-B970-713A336FEE34}" srcOrd="1" destOrd="0" parTransId="{8614BD17-ED5D-49D3-B81F-0D48C56D1F2F}" sibTransId="{F007FBD7-AFBE-4F75-8A8D-4950D159EF06}"/>
    <dgm:cxn modelId="{E5CA921D-DF04-4357-9844-2070A298BC1A}" type="presOf" srcId="{2688C572-73B7-4C68-8A7D-62FD041E3DAB}" destId="{DBD0D341-AEFA-4C19-8329-26113570050C}" srcOrd="0" destOrd="0" presId="urn:microsoft.com/office/officeart/2005/8/layout/vList5"/>
    <dgm:cxn modelId="{2E999362-FD0A-4460-8C72-DDC538A9E550}" type="presOf" srcId="{065E2F7A-A24D-4B4F-9568-F029187826DE}" destId="{937E2F15-1914-4AF7-A5D4-70DF96DDC086}" srcOrd="0" destOrd="0" presId="urn:microsoft.com/office/officeart/2005/8/layout/vList5"/>
    <dgm:cxn modelId="{F98C1B5E-287A-4BB1-A6AD-DCAC8DDDBDE7}" srcId="{4D97FA0B-B34D-46CA-8E13-BDF42ECE15F6}" destId="{2688C572-73B7-4C68-8A7D-62FD041E3DAB}" srcOrd="0" destOrd="0" parTransId="{207A407C-FF5D-45F4-A0E6-9A590AE90348}" sibTransId="{944A928F-F66E-49A2-A2AB-54CF51A19353}"/>
    <dgm:cxn modelId="{F86E9795-B9B0-4964-8CB1-F665C39C73B4}" type="presOf" srcId="{28B05535-D2C6-4152-90EF-D8228A8AA396}" destId="{62A49AC4-5A01-4341-9AEB-D8B2EB4D9F4D}" srcOrd="0" destOrd="0" presId="urn:microsoft.com/office/officeart/2005/8/layout/vList5"/>
    <dgm:cxn modelId="{D714EC0E-C97C-4D60-868B-A32CBF3FC467}" type="presOf" srcId="{546BDA9F-62FE-47E8-BAA1-D0F0BA6B347D}" destId="{09FE4226-F198-4E79-8242-B747F51D57B7}" srcOrd="0" destOrd="2" presId="urn:microsoft.com/office/officeart/2005/8/layout/vList5"/>
    <dgm:cxn modelId="{923F4343-BBAF-40AF-9187-FBEE36E6AF74}" type="presOf" srcId="{FC61C7C2-7098-4DED-84B2-9A8B68D9892B}" destId="{ED1E6EE3-0F67-4FD1-9CC5-72FC0C805351}" srcOrd="0" destOrd="0" presId="urn:microsoft.com/office/officeart/2005/8/layout/vList5"/>
    <dgm:cxn modelId="{A94DBB86-CAE7-48D3-A3F8-1F628BBAB2EF}" srcId="{FC61C7C2-7098-4DED-84B2-9A8B68D9892B}" destId="{C8136C0C-A5F3-4DD2-A546-05C037661495}" srcOrd="1" destOrd="0" parTransId="{A15900B8-9246-4257-9800-99F41DC632FA}" sibTransId="{BDBC1A96-8136-4F21-ADF6-F5FC2AAC9C78}"/>
    <dgm:cxn modelId="{8E4CAF08-E9FE-44DA-968F-465569F04143}" type="presOf" srcId="{FCB2BDDA-DD17-4A8B-AAF4-0F768696EF00}" destId="{DBD0D341-AEFA-4C19-8329-26113570050C}" srcOrd="0" destOrd="1" presId="urn:microsoft.com/office/officeart/2005/8/layout/vList5"/>
    <dgm:cxn modelId="{E8C36CD5-C5F5-424A-9D75-8808BFB10894}" type="presOf" srcId="{126C9A76-2DEB-473F-B970-713A336FEE34}" destId="{937E2F15-1914-4AF7-A5D4-70DF96DDC086}" srcOrd="0" destOrd="1" presId="urn:microsoft.com/office/officeart/2005/8/layout/vList5"/>
    <dgm:cxn modelId="{051955A6-BB7B-43BF-AA8B-7072B3F11221}" type="presOf" srcId="{C8136C0C-A5F3-4DD2-A546-05C037661495}" destId="{09FE4226-F198-4E79-8242-B747F51D57B7}" srcOrd="0" destOrd="1" presId="urn:microsoft.com/office/officeart/2005/8/layout/vList5"/>
    <dgm:cxn modelId="{3DA5F51F-DAFD-40EB-B2E4-90BAD6ADDD99}" type="presOf" srcId="{FD921779-2727-4A0B-8DD4-E18624F4B5C3}" destId="{937E2F15-1914-4AF7-A5D4-70DF96DDC086}" srcOrd="0" destOrd="2" presId="urn:microsoft.com/office/officeart/2005/8/layout/vList5"/>
    <dgm:cxn modelId="{0249F2CC-67F0-46A4-9B70-E3D45D9D997C}" srcId="{F050BF43-8A47-4178-BFB3-660A573F3830}" destId="{065E2F7A-A24D-4B4F-9568-F029187826DE}" srcOrd="0" destOrd="0" parTransId="{1E8E965B-DD6A-45D3-B692-1B7484EC8AAB}" sibTransId="{F13D2A9E-00A3-4768-9E06-2C46FCCDBAC1}"/>
    <dgm:cxn modelId="{CACC563C-ADFB-442E-9C6E-FC877B3255A6}" srcId="{28B05535-D2C6-4152-90EF-D8228A8AA396}" destId="{F050BF43-8A47-4178-BFB3-660A573F3830}" srcOrd="0" destOrd="0" parTransId="{7A1A6CA2-88FC-4398-9807-D1AE1257B213}" sibTransId="{82593CEF-0ACB-4349-8BA7-013A6F3565A3}"/>
    <dgm:cxn modelId="{B5EAC377-80DA-47A9-9F00-6F5C986874FB}" type="presOf" srcId="{75E2FDFD-A5DB-49FA-B9A9-33A251FFC683}" destId="{09FE4226-F198-4E79-8242-B747F51D57B7}" srcOrd="0" destOrd="0" presId="urn:microsoft.com/office/officeart/2005/8/layout/vList5"/>
    <dgm:cxn modelId="{00D2AB51-9C4A-487A-BABE-EE60839C5986}" srcId="{4D97FA0B-B34D-46CA-8E13-BDF42ECE15F6}" destId="{FCB2BDDA-DD17-4A8B-AAF4-0F768696EF00}" srcOrd="1" destOrd="0" parTransId="{FA027CE0-ABCD-4235-8603-E21AFD96B1CC}" sibTransId="{5EC1852B-5BFA-401D-816C-F3FAE21A19B6}"/>
    <dgm:cxn modelId="{45B8E0BD-58AF-4C0C-A181-BDC983B78996}" srcId="{28B05535-D2C6-4152-90EF-D8228A8AA396}" destId="{FC61C7C2-7098-4DED-84B2-9A8B68D9892B}" srcOrd="2" destOrd="0" parTransId="{BD898351-C830-4F04-AAEF-E5656CC165AF}" sibTransId="{37766EA0-E96C-4752-9427-7A407F50C99B}"/>
    <dgm:cxn modelId="{A090D041-7DDB-44BD-8E50-C4466306A775}" srcId="{F050BF43-8A47-4178-BFB3-660A573F3830}" destId="{FD921779-2727-4A0B-8DD4-E18624F4B5C3}" srcOrd="2" destOrd="0" parTransId="{EA61E45C-C700-46C4-9F9C-2BD796CD9931}" sibTransId="{140E8E87-1B09-48D1-ACEA-C97C25D62FF5}"/>
    <dgm:cxn modelId="{F7724BF4-D2B3-4D27-A8C9-115E0FFE2D0D}" type="presParOf" srcId="{62A49AC4-5A01-4341-9AEB-D8B2EB4D9F4D}" destId="{6D8AEFDE-1767-4FFD-95A7-3666D3076767}" srcOrd="0" destOrd="0" presId="urn:microsoft.com/office/officeart/2005/8/layout/vList5"/>
    <dgm:cxn modelId="{41520A02-9CEA-4626-9B32-17C06686EC44}" type="presParOf" srcId="{6D8AEFDE-1767-4FFD-95A7-3666D3076767}" destId="{2B7EDEB7-E40E-4ED2-9A01-C0DFAD9F2683}" srcOrd="0" destOrd="0" presId="urn:microsoft.com/office/officeart/2005/8/layout/vList5"/>
    <dgm:cxn modelId="{1D9D932D-4BD4-440A-ADCD-4CBDA77696A8}" type="presParOf" srcId="{6D8AEFDE-1767-4FFD-95A7-3666D3076767}" destId="{937E2F15-1914-4AF7-A5D4-70DF96DDC086}" srcOrd="1" destOrd="0" presId="urn:microsoft.com/office/officeart/2005/8/layout/vList5"/>
    <dgm:cxn modelId="{81DE4327-69BA-4354-87A9-E7D38DC105C9}" type="presParOf" srcId="{62A49AC4-5A01-4341-9AEB-D8B2EB4D9F4D}" destId="{B1AFD3B1-1284-4238-8DEA-265D22EDE1F4}" srcOrd="1" destOrd="0" presId="urn:microsoft.com/office/officeart/2005/8/layout/vList5"/>
    <dgm:cxn modelId="{CFE80246-3754-42ED-B1EB-E7144FA07ED8}" type="presParOf" srcId="{62A49AC4-5A01-4341-9AEB-D8B2EB4D9F4D}" destId="{6C9A0D76-51CE-41BD-AD4D-BFDF649BECB0}" srcOrd="2" destOrd="0" presId="urn:microsoft.com/office/officeart/2005/8/layout/vList5"/>
    <dgm:cxn modelId="{EC980A21-5538-4D84-89FA-947A1AC1ACC3}" type="presParOf" srcId="{6C9A0D76-51CE-41BD-AD4D-BFDF649BECB0}" destId="{7645726F-8267-4A5F-B445-B4F49ED84212}" srcOrd="0" destOrd="0" presId="urn:microsoft.com/office/officeart/2005/8/layout/vList5"/>
    <dgm:cxn modelId="{AB419767-6C41-4186-9A3A-EC2788C7ED2E}" type="presParOf" srcId="{6C9A0D76-51CE-41BD-AD4D-BFDF649BECB0}" destId="{DBD0D341-AEFA-4C19-8329-26113570050C}" srcOrd="1" destOrd="0" presId="urn:microsoft.com/office/officeart/2005/8/layout/vList5"/>
    <dgm:cxn modelId="{5C664CA1-C40B-41B9-9804-E4413B55A142}" type="presParOf" srcId="{62A49AC4-5A01-4341-9AEB-D8B2EB4D9F4D}" destId="{4B8344F3-483A-4CF3-B03C-7D4164C73184}" srcOrd="3" destOrd="0" presId="urn:microsoft.com/office/officeart/2005/8/layout/vList5"/>
    <dgm:cxn modelId="{A37FBB64-0CB0-4F97-9126-5D9FF2CC4B13}" type="presParOf" srcId="{62A49AC4-5A01-4341-9AEB-D8B2EB4D9F4D}" destId="{3911DBE8-3EF2-43C8-9A09-0E52514E06E8}" srcOrd="4" destOrd="0" presId="urn:microsoft.com/office/officeart/2005/8/layout/vList5"/>
    <dgm:cxn modelId="{21604CB4-EFF0-4D41-880F-62C113963D63}" type="presParOf" srcId="{3911DBE8-3EF2-43C8-9A09-0E52514E06E8}" destId="{ED1E6EE3-0F67-4FD1-9CC5-72FC0C805351}" srcOrd="0" destOrd="0" presId="urn:microsoft.com/office/officeart/2005/8/layout/vList5"/>
    <dgm:cxn modelId="{A43B16B8-13E6-4612-A3C2-0E139E0FECE8}" type="presParOf" srcId="{3911DBE8-3EF2-43C8-9A09-0E52514E06E8}" destId="{09FE4226-F198-4E79-8242-B747F51D57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CABD08-B0F0-4A6E-95DE-137CB1AE257B}">
      <dsp:nvSpPr>
        <dsp:cNvPr id="0" name=""/>
        <dsp:cNvSpPr/>
      </dsp:nvSpPr>
      <dsp:spPr>
        <a:xfrm rot="5400000">
          <a:off x="4933021" y="-2060681"/>
          <a:ext cx="1524264" cy="56460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Centriacinar</a:t>
          </a:r>
          <a:r>
            <a:rPr lang="en-US" sz="1600" kern="1200" dirty="0" smtClean="0"/>
            <a:t>: Smoking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Panacinar</a:t>
          </a:r>
          <a:r>
            <a:rPr lang="en-US" sz="1600" kern="1200" dirty="0" smtClean="0"/>
            <a:t>: deficiency of </a:t>
          </a:r>
          <a:r>
            <a:rPr lang="el-GR" sz="1600" kern="1200" dirty="0" smtClean="0">
              <a:latin typeface="Times New Roman"/>
              <a:cs typeface="Times New Roman"/>
            </a:rPr>
            <a:t>α</a:t>
          </a:r>
          <a:r>
            <a:rPr lang="en-US" sz="1600" kern="1200" dirty="0" smtClean="0">
              <a:latin typeface="Times New Roman"/>
              <a:cs typeface="Times New Roman"/>
            </a:rPr>
            <a:t>1 AT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/>
            <a:t>Paraseptal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Irregular:  scar</a:t>
          </a:r>
          <a:endParaRPr lang="en-US" sz="1600" kern="1200" dirty="0"/>
        </a:p>
      </dsp:txBody>
      <dsp:txXfrm rot="5400000">
        <a:off x="4933021" y="-2060681"/>
        <a:ext cx="1524264" cy="5646044"/>
      </dsp:txXfrm>
    </dsp:sp>
    <dsp:sp modelId="{72CADBB7-C491-4D59-BF17-CC5936F18FAE}">
      <dsp:nvSpPr>
        <dsp:cNvPr id="0" name=""/>
        <dsp:cNvSpPr/>
      </dsp:nvSpPr>
      <dsp:spPr>
        <a:xfrm>
          <a:off x="0" y="0"/>
          <a:ext cx="2871077" cy="15212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Types</a:t>
          </a:r>
          <a:endParaRPr lang="en-US" sz="2700" kern="1200" dirty="0"/>
        </a:p>
      </dsp:txBody>
      <dsp:txXfrm>
        <a:off x="0" y="0"/>
        <a:ext cx="2871077" cy="1521209"/>
      </dsp:txXfrm>
    </dsp:sp>
    <dsp:sp modelId="{DD3C25BD-7668-46CC-BC77-412444EEBD21}">
      <dsp:nvSpPr>
        <dsp:cNvPr id="0" name=""/>
        <dsp:cNvSpPr/>
      </dsp:nvSpPr>
      <dsp:spPr>
        <a:xfrm rot="5400000">
          <a:off x="5096343" y="-467406"/>
          <a:ext cx="1216967" cy="5657088"/>
        </a:xfrm>
        <a:prstGeom prst="round2SameRect">
          <a:avLst/>
        </a:prstGeom>
        <a:solidFill>
          <a:schemeClr val="accent3">
            <a:tint val="40000"/>
            <a:alpha val="90000"/>
            <a:hueOff val="6385568"/>
            <a:satOff val="-26549"/>
            <a:lumOff val="-2243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6385568"/>
              <a:satOff val="-26549"/>
              <a:lumOff val="-22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Cough and wheezing. Respiratory acidosis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Weight loss.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Pulmonary function tests reveal reduced FEV1.</a:t>
          </a:r>
          <a:endParaRPr lang="en-US" sz="1600" kern="1200" dirty="0"/>
        </a:p>
      </dsp:txBody>
      <dsp:txXfrm rot="5400000">
        <a:off x="5096343" y="-467406"/>
        <a:ext cx="1216967" cy="5657088"/>
      </dsp:txXfrm>
    </dsp:sp>
    <dsp:sp modelId="{28995E55-9B65-4507-B8CA-137BF2C24715}">
      <dsp:nvSpPr>
        <dsp:cNvPr id="0" name=""/>
        <dsp:cNvSpPr/>
      </dsp:nvSpPr>
      <dsp:spPr>
        <a:xfrm>
          <a:off x="1054" y="1600532"/>
          <a:ext cx="2875229" cy="1521209"/>
        </a:xfrm>
        <a:prstGeom prst="roundRect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Clinical features</a:t>
          </a:r>
          <a:endParaRPr lang="en-US" sz="2700" kern="1200" dirty="0"/>
        </a:p>
      </dsp:txBody>
      <dsp:txXfrm>
        <a:off x="1054" y="1600532"/>
        <a:ext cx="2875229" cy="1521209"/>
      </dsp:txXfrm>
    </dsp:sp>
    <dsp:sp modelId="{0B0B631D-A47B-4F68-A39D-A87963731440}">
      <dsp:nvSpPr>
        <dsp:cNvPr id="0" name=""/>
        <dsp:cNvSpPr/>
      </dsp:nvSpPr>
      <dsp:spPr>
        <a:xfrm rot="5400000">
          <a:off x="4997983" y="1112630"/>
          <a:ext cx="1754988" cy="5925334"/>
        </a:xfrm>
        <a:prstGeom prst="round2SameRect">
          <a:avLst/>
        </a:prstGeom>
        <a:solidFill>
          <a:schemeClr val="accent3">
            <a:tint val="40000"/>
            <a:alpha val="90000"/>
            <a:hueOff val="12771136"/>
            <a:satOff val="-53098"/>
            <a:lumOff val="-4485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12771136"/>
              <a:satOff val="-53098"/>
              <a:lumOff val="-44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Pneumothorax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Death from emphysema is related to:</a:t>
          </a:r>
          <a:endParaRPr lang="en-US" sz="20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Pulmonary failure with respiratory acidosis, hypoxia and coma.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Right-sided heart failure ( </a:t>
          </a:r>
          <a:r>
            <a:rPr lang="en-US" sz="1600" kern="1200" dirty="0" err="1" smtClean="0"/>
            <a:t>Cor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pulmnale</a:t>
          </a:r>
          <a:r>
            <a:rPr lang="en-US" sz="1600" kern="1200" dirty="0" smtClean="0"/>
            <a:t>)</a:t>
          </a:r>
          <a:endParaRPr lang="en-US" sz="1600" kern="1200" dirty="0"/>
        </a:p>
      </dsp:txBody>
      <dsp:txXfrm rot="5400000">
        <a:off x="4997983" y="1112630"/>
        <a:ext cx="1754988" cy="5925334"/>
      </dsp:txXfrm>
    </dsp:sp>
    <dsp:sp modelId="{CE1B88BA-9D72-4D5E-91EF-468E476EC122}">
      <dsp:nvSpPr>
        <dsp:cNvPr id="0" name=""/>
        <dsp:cNvSpPr/>
      </dsp:nvSpPr>
      <dsp:spPr>
        <a:xfrm>
          <a:off x="1054" y="3314692"/>
          <a:ext cx="2911756" cy="1521209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Complications</a:t>
          </a:r>
          <a:endParaRPr lang="en-US" sz="2700" kern="1200" dirty="0"/>
        </a:p>
      </dsp:txBody>
      <dsp:txXfrm>
        <a:off x="1054" y="3314692"/>
        <a:ext cx="2911756" cy="15212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8A85BC-5BFA-4896-98BB-BFAEDD9CAF0D}">
      <dsp:nvSpPr>
        <dsp:cNvPr id="0" name=""/>
        <dsp:cNvSpPr/>
      </dsp:nvSpPr>
      <dsp:spPr>
        <a:xfrm rot="5400000">
          <a:off x="4797927" y="-2631737"/>
          <a:ext cx="1534884" cy="680375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    1</a:t>
          </a:r>
          <a:r>
            <a:rPr lang="en-US" sz="1800" kern="1200" dirty="0" smtClean="0"/>
            <a:t>.      Simple chronic bronchitis.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2.	Chronic </a:t>
          </a:r>
          <a:r>
            <a:rPr lang="en-US" sz="1800" kern="1200" dirty="0" err="1" smtClean="0"/>
            <a:t>mucopurulent</a:t>
          </a:r>
          <a:r>
            <a:rPr lang="en-US" sz="1800" kern="1200" dirty="0" smtClean="0"/>
            <a:t> bronchitis.</a:t>
          </a: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3.	Chronic asthmatic bronchitis.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   4.	Chronic obstructive bronchitis.</a:t>
          </a:r>
          <a:endParaRPr lang="en-US" sz="1800" kern="1200" dirty="0"/>
        </a:p>
      </dsp:txBody>
      <dsp:txXfrm rot="5400000">
        <a:off x="4797927" y="-2631737"/>
        <a:ext cx="1534884" cy="6803756"/>
      </dsp:txXfrm>
    </dsp:sp>
    <dsp:sp modelId="{86B2A0A6-A649-46D0-8D50-AA5A86E1F36F}">
      <dsp:nvSpPr>
        <dsp:cNvPr id="0" name=""/>
        <dsp:cNvSpPr/>
      </dsp:nvSpPr>
      <dsp:spPr>
        <a:xfrm>
          <a:off x="1196" y="5907"/>
          <a:ext cx="2162295" cy="152846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forms:</a:t>
          </a:r>
          <a:endParaRPr lang="en-US" sz="2300" kern="1200" dirty="0"/>
        </a:p>
      </dsp:txBody>
      <dsp:txXfrm>
        <a:off x="1196" y="5907"/>
        <a:ext cx="2162295" cy="1528464"/>
      </dsp:txXfrm>
    </dsp:sp>
    <dsp:sp modelId="{2C43F0B2-1BBC-4135-BBCD-B3697965EFB9}">
      <dsp:nvSpPr>
        <dsp:cNvPr id="0" name=""/>
        <dsp:cNvSpPr/>
      </dsp:nvSpPr>
      <dsp:spPr>
        <a:xfrm rot="5400000">
          <a:off x="4523296" y="-981217"/>
          <a:ext cx="1731407" cy="7050121"/>
        </a:xfrm>
        <a:prstGeom prst="round2SameRect">
          <a:avLst/>
        </a:prstGeom>
        <a:solidFill>
          <a:schemeClr val="accent3">
            <a:tint val="40000"/>
            <a:alpha val="90000"/>
            <a:hueOff val="6385568"/>
            <a:satOff val="-26549"/>
            <a:lumOff val="-224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6385568"/>
              <a:satOff val="-26549"/>
              <a:lumOff val="-224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Enlargement of the mucus glands, increased number of goblet cells, loss of ciliated epithelial cells, </a:t>
          </a:r>
          <a:r>
            <a:rPr lang="en-US" sz="1600" kern="1200" dirty="0" err="1" smtClean="0"/>
            <a:t>squamous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metaplasia</a:t>
          </a:r>
          <a:r>
            <a:rPr lang="en-US" sz="1600" kern="1200" dirty="0" smtClean="0"/>
            <a:t>, dysplastic changes and </a:t>
          </a:r>
          <a:r>
            <a:rPr lang="en-US" sz="1600" kern="1200" dirty="0" err="1" smtClean="0"/>
            <a:t>bronchogenic</a:t>
          </a:r>
          <a:r>
            <a:rPr lang="en-US" sz="1600" kern="1200" dirty="0" smtClean="0"/>
            <a:t> carcinoma.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Inflammation, fibrosis and resultant narrowing of bronchioles.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Coexistent emphysema</a:t>
          </a:r>
          <a:endParaRPr lang="en-US" sz="1600" kern="1200" dirty="0"/>
        </a:p>
      </dsp:txBody>
      <dsp:txXfrm rot="5400000">
        <a:off x="4523296" y="-981217"/>
        <a:ext cx="1731407" cy="7050121"/>
      </dsp:txXfrm>
    </dsp:sp>
    <dsp:sp modelId="{2F7CDF2F-8E6B-47C6-B583-CAF460823C44}">
      <dsp:nvSpPr>
        <dsp:cNvPr id="0" name=""/>
        <dsp:cNvSpPr/>
      </dsp:nvSpPr>
      <dsp:spPr>
        <a:xfrm>
          <a:off x="1196" y="1715477"/>
          <a:ext cx="2091486" cy="1528464"/>
        </a:xfrm>
        <a:prstGeom prst="roundRect">
          <a:avLst/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15000"/>
                <a:satMod val="180000"/>
              </a:schemeClr>
            </a:gs>
            <a:gs pos="50000">
              <a:schemeClr val="accent3">
                <a:hueOff val="5812304"/>
                <a:satOff val="-18573"/>
                <a:lumOff val="-4706"/>
                <a:alphaOff val="0"/>
                <a:shade val="45000"/>
                <a:satMod val="170000"/>
              </a:schemeClr>
            </a:gs>
            <a:gs pos="70000">
              <a:schemeClr val="accent3">
                <a:hueOff val="5812304"/>
                <a:satOff val="-18573"/>
                <a:lumOff val="-470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5812304"/>
              <a:satOff val="-18573"/>
              <a:lumOff val="-4706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Morphology</a:t>
          </a:r>
          <a:endParaRPr lang="en-US" sz="2300" kern="1200" dirty="0"/>
        </a:p>
      </dsp:txBody>
      <dsp:txXfrm>
        <a:off x="1196" y="1715477"/>
        <a:ext cx="2091486" cy="1528464"/>
      </dsp:txXfrm>
    </dsp:sp>
    <dsp:sp modelId="{4E55FFB2-8379-42FF-A6B3-83FF6D1AAB60}">
      <dsp:nvSpPr>
        <dsp:cNvPr id="0" name=""/>
        <dsp:cNvSpPr/>
      </dsp:nvSpPr>
      <dsp:spPr>
        <a:xfrm rot="5400000">
          <a:off x="4874985" y="777936"/>
          <a:ext cx="1222771" cy="6799390"/>
        </a:xfrm>
        <a:prstGeom prst="round2SameRect">
          <a:avLst/>
        </a:prstGeom>
        <a:solidFill>
          <a:schemeClr val="accent3">
            <a:tint val="40000"/>
            <a:alpha val="90000"/>
            <a:hueOff val="12771136"/>
            <a:satOff val="-53098"/>
            <a:lumOff val="-448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2771136"/>
              <a:satOff val="-53098"/>
              <a:lumOff val="-448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Prominent cough and the production of sputum.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COPD with </a:t>
          </a:r>
          <a:r>
            <a:rPr lang="en-US" sz="1800" kern="1200" dirty="0" err="1" smtClean="0"/>
            <a:t>hypercapnia</a:t>
          </a:r>
          <a:r>
            <a:rPr lang="en-US" sz="1800" kern="1200" dirty="0" smtClean="0"/>
            <a:t>, hypoxemia and cyanosis.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Cardiac failure</a:t>
          </a:r>
          <a:endParaRPr lang="en-US" sz="1800" kern="1200" dirty="0"/>
        </a:p>
      </dsp:txBody>
      <dsp:txXfrm rot="5400000">
        <a:off x="4874985" y="777936"/>
        <a:ext cx="1222771" cy="6799390"/>
      </dsp:txXfrm>
    </dsp:sp>
    <dsp:sp modelId="{41B1D246-4DC6-458F-A41E-AB7C6C80878E}">
      <dsp:nvSpPr>
        <dsp:cNvPr id="0" name=""/>
        <dsp:cNvSpPr/>
      </dsp:nvSpPr>
      <dsp:spPr>
        <a:xfrm>
          <a:off x="1196" y="3421836"/>
          <a:ext cx="2002064" cy="1528464"/>
        </a:xfrm>
        <a:prstGeom prst="roundRect">
          <a:avLst/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15000"/>
                <a:satMod val="180000"/>
              </a:schemeClr>
            </a:gs>
            <a:gs pos="50000">
              <a:schemeClr val="accent3">
                <a:hueOff val="11624607"/>
                <a:satOff val="-37145"/>
                <a:lumOff val="-9412"/>
                <a:alphaOff val="0"/>
                <a:shade val="45000"/>
                <a:satMod val="170000"/>
              </a:schemeClr>
            </a:gs>
            <a:gs pos="70000">
              <a:schemeClr val="accent3">
                <a:hueOff val="11624607"/>
                <a:satOff val="-37145"/>
                <a:lumOff val="-94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11624607"/>
              <a:satOff val="-37145"/>
              <a:lumOff val="-9412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Clinical features</a:t>
          </a:r>
          <a:endParaRPr lang="en-US" sz="2300" kern="1200" dirty="0"/>
        </a:p>
      </dsp:txBody>
      <dsp:txXfrm>
        <a:off x="1196" y="3421836"/>
        <a:ext cx="2002064" cy="152846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C7B4DD-9F48-4BD8-954B-4D592EE28D11}">
      <dsp:nvSpPr>
        <dsp:cNvPr id="0" name=""/>
        <dsp:cNvSpPr/>
      </dsp:nvSpPr>
      <dsp:spPr>
        <a:xfrm rot="5400000">
          <a:off x="4954431" y="-2594681"/>
          <a:ext cx="1394817" cy="69332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ahoma" pitchFamily="34" charset="0"/>
              <a:cs typeface="Tahoma" pitchFamily="34" charset="0"/>
            </a:rPr>
            <a:t>   1.	Extrinsic asthma: Type 1 Hypersensitivity reaction, </a:t>
          </a:r>
          <a:r>
            <a:rPr lang="en-US" sz="1500" kern="1200" dirty="0" err="1" smtClean="0">
              <a:latin typeface="Tahoma" pitchFamily="34" charset="0"/>
              <a:cs typeface="Tahoma" pitchFamily="34" charset="0"/>
            </a:rPr>
            <a:t>IgE</a:t>
          </a:r>
          <a:r>
            <a:rPr lang="en-US" sz="1500" kern="1200" dirty="0" smtClean="0">
              <a:latin typeface="Tahoma" pitchFamily="34" charset="0"/>
              <a:cs typeface="Tahoma" pitchFamily="34" charset="0"/>
            </a:rPr>
            <a:t>,    	childhood, family </a:t>
          </a:r>
          <a:r>
            <a:rPr lang="en-US" sz="1500" kern="1200" dirty="0" err="1" smtClean="0">
              <a:latin typeface="Tahoma" pitchFamily="34" charset="0"/>
              <a:cs typeface="Tahoma" pitchFamily="34" charset="0"/>
            </a:rPr>
            <a:t>Hx</a:t>
          </a:r>
          <a:r>
            <a:rPr lang="en-US" sz="1500" kern="1200" dirty="0" smtClean="0">
              <a:latin typeface="Tahoma" pitchFamily="34" charset="0"/>
              <a:cs typeface="Tahoma" pitchFamily="34" charset="0"/>
            </a:rPr>
            <a:t> of allergy.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ahoma" pitchFamily="34" charset="0"/>
              <a:cs typeface="Tahoma" pitchFamily="34" charset="0"/>
            </a:rPr>
            <a:t>   2.	Intrinsic asthma: associated e bronchial asthma, aspirin, exercise, cold induced. No </a:t>
          </a:r>
          <a:r>
            <a:rPr lang="en-US" sz="1500" kern="1200" dirty="0" err="1" smtClean="0">
              <a:latin typeface="Tahoma" pitchFamily="34" charset="0"/>
              <a:cs typeface="Tahoma" pitchFamily="34" charset="0"/>
            </a:rPr>
            <a:t>Hx</a:t>
          </a:r>
          <a:r>
            <a:rPr lang="en-US" sz="1500" kern="1200" dirty="0" smtClean="0">
              <a:latin typeface="Tahoma" pitchFamily="34" charset="0"/>
              <a:cs typeface="Tahoma" pitchFamily="34" charset="0"/>
            </a:rPr>
            <a:t> of allergy</a:t>
          </a:r>
          <a:endParaRPr lang="en-US" sz="1500" kern="1200" dirty="0">
            <a:latin typeface="Tahoma" pitchFamily="34" charset="0"/>
            <a:cs typeface="Tahoma" pitchFamily="34" charset="0"/>
          </a:endParaRPr>
        </a:p>
      </dsp:txBody>
      <dsp:txXfrm rot="5400000">
        <a:off x="4954431" y="-2594681"/>
        <a:ext cx="1394817" cy="6933230"/>
      </dsp:txXfrm>
    </dsp:sp>
    <dsp:sp modelId="{FE74B238-02DE-44E3-BC57-168E47C7C459}">
      <dsp:nvSpPr>
        <dsp:cNvPr id="0" name=""/>
        <dsp:cNvSpPr/>
      </dsp:nvSpPr>
      <dsp:spPr>
        <a:xfrm>
          <a:off x="182" y="2641"/>
          <a:ext cx="2210404" cy="1743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Types</a:t>
          </a:r>
          <a:endParaRPr lang="en-US" sz="2300" kern="1200" dirty="0"/>
        </a:p>
      </dsp:txBody>
      <dsp:txXfrm>
        <a:off x="182" y="2641"/>
        <a:ext cx="2210404" cy="1743521"/>
      </dsp:txXfrm>
    </dsp:sp>
    <dsp:sp modelId="{86DCB02E-D641-4460-928B-B23ABEA650C1}">
      <dsp:nvSpPr>
        <dsp:cNvPr id="0" name=""/>
        <dsp:cNvSpPr/>
      </dsp:nvSpPr>
      <dsp:spPr>
        <a:xfrm rot="5400000">
          <a:off x="5034463" y="-704537"/>
          <a:ext cx="1394817" cy="68192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Hypertrophy of bronchial smooth muscle &amp; inflammation with </a:t>
          </a:r>
          <a:r>
            <a:rPr lang="en-US" sz="1500" kern="1200" dirty="0" err="1" smtClean="0"/>
            <a:t>eosinophils</a:t>
          </a:r>
          <a:r>
            <a:rPr lang="en-US" sz="1500" kern="1200" dirty="0" smtClean="0"/>
            <a:t>, thickening of basement membrane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Mucous plug e </a:t>
          </a:r>
          <a:r>
            <a:rPr lang="en-US" sz="1500" kern="1200" dirty="0" err="1" smtClean="0"/>
            <a:t>Curschmann</a:t>
          </a:r>
          <a:r>
            <a:rPr lang="en-US" sz="1500" kern="1200" dirty="0" smtClean="0"/>
            <a:t> spirals &amp; Charcot-Leyden crystals.</a:t>
          </a:r>
          <a:endParaRPr lang="en-US" sz="1500" kern="1200" dirty="0"/>
        </a:p>
      </dsp:txBody>
      <dsp:txXfrm rot="5400000">
        <a:off x="5034463" y="-704537"/>
        <a:ext cx="1394817" cy="6819274"/>
      </dsp:txXfrm>
    </dsp:sp>
    <dsp:sp modelId="{34B77269-1564-4D72-8E85-DA7FCE2A5DEA}">
      <dsp:nvSpPr>
        <dsp:cNvPr id="0" name=""/>
        <dsp:cNvSpPr/>
      </dsp:nvSpPr>
      <dsp:spPr>
        <a:xfrm>
          <a:off x="182" y="1833339"/>
          <a:ext cx="2322052" cy="1743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Morphology</a:t>
          </a:r>
          <a:endParaRPr lang="en-US" sz="2300" kern="1200" dirty="0"/>
        </a:p>
      </dsp:txBody>
      <dsp:txXfrm>
        <a:off x="182" y="1833339"/>
        <a:ext cx="2322052" cy="1743521"/>
      </dsp:txXfrm>
    </dsp:sp>
    <dsp:sp modelId="{BAA983A5-14D6-4B29-8E63-5FC6F0215F53}">
      <dsp:nvSpPr>
        <dsp:cNvPr id="0" name=""/>
        <dsp:cNvSpPr/>
      </dsp:nvSpPr>
      <dsp:spPr>
        <a:xfrm rot="5400000">
          <a:off x="5038261" y="1128881"/>
          <a:ext cx="1394817" cy="68138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Superimposed infection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Chronic bronchitis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Pulmonary emphysema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Status </a:t>
          </a:r>
          <a:r>
            <a:rPr lang="en-US" sz="1500" kern="1200" dirty="0" err="1" smtClean="0"/>
            <a:t>asthmaticus</a:t>
          </a:r>
          <a:endParaRPr lang="en-US" sz="1500" kern="1200" dirty="0"/>
        </a:p>
      </dsp:txBody>
      <dsp:txXfrm rot="5400000">
        <a:off x="5038261" y="1128881"/>
        <a:ext cx="1394817" cy="6813832"/>
      </dsp:txXfrm>
    </dsp:sp>
    <dsp:sp modelId="{85D452CE-91B7-4F10-A856-C61C7C2BD761}">
      <dsp:nvSpPr>
        <dsp:cNvPr id="0" name=""/>
        <dsp:cNvSpPr/>
      </dsp:nvSpPr>
      <dsp:spPr>
        <a:xfrm>
          <a:off x="0" y="3664978"/>
          <a:ext cx="2328570" cy="1743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Complication</a:t>
          </a:r>
          <a:endParaRPr lang="en-US" sz="2300" kern="1200" dirty="0"/>
        </a:p>
      </dsp:txBody>
      <dsp:txXfrm>
        <a:off x="0" y="3664978"/>
        <a:ext cx="2328570" cy="174352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7E2F15-1914-4AF7-A5D4-70DF96DDC086}">
      <dsp:nvSpPr>
        <dsp:cNvPr id="0" name=""/>
        <dsp:cNvSpPr/>
      </dsp:nvSpPr>
      <dsp:spPr>
        <a:xfrm rot="5400000">
          <a:off x="5062211" y="-2576307"/>
          <a:ext cx="1335880" cy="682752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Infection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Obstruction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Congenital </a:t>
          </a:r>
          <a:r>
            <a:rPr lang="en-US" sz="1800" kern="1200" dirty="0" smtClean="0"/>
            <a:t>(Cystic fibrosis, </a:t>
          </a:r>
          <a:r>
            <a:rPr lang="en-US" sz="1800" kern="1200" dirty="0" err="1" smtClean="0"/>
            <a:t>Kartagener’s</a:t>
          </a:r>
          <a:r>
            <a:rPr lang="en-US" sz="1800" kern="1200" dirty="0" smtClean="0"/>
            <a:t> Syndrome)</a:t>
          </a:r>
          <a:endParaRPr lang="en-US" sz="1800" kern="1200" dirty="0"/>
        </a:p>
      </dsp:txBody>
      <dsp:txXfrm rot="5400000">
        <a:off x="5062211" y="-2576307"/>
        <a:ext cx="1335880" cy="6827525"/>
      </dsp:txXfrm>
    </dsp:sp>
    <dsp:sp modelId="{2B7EDEB7-E40E-4ED2-9A01-C0DFAD9F2683}">
      <dsp:nvSpPr>
        <dsp:cNvPr id="0" name=""/>
        <dsp:cNvSpPr/>
      </dsp:nvSpPr>
      <dsp:spPr>
        <a:xfrm>
          <a:off x="85" y="8"/>
          <a:ext cx="2316303" cy="166985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Causes </a:t>
          </a:r>
          <a:endParaRPr lang="en-US" sz="2400" kern="1200" dirty="0"/>
        </a:p>
      </dsp:txBody>
      <dsp:txXfrm>
        <a:off x="85" y="8"/>
        <a:ext cx="2316303" cy="1669851"/>
      </dsp:txXfrm>
    </dsp:sp>
    <dsp:sp modelId="{DBD0D341-AEFA-4C19-8329-26113570050C}">
      <dsp:nvSpPr>
        <dsp:cNvPr id="0" name=""/>
        <dsp:cNvSpPr/>
      </dsp:nvSpPr>
      <dsp:spPr>
        <a:xfrm rot="5400000">
          <a:off x="5060686" y="-822878"/>
          <a:ext cx="1335880" cy="6827356"/>
        </a:xfrm>
        <a:prstGeom prst="round2SameRect">
          <a:avLst/>
        </a:prstGeom>
        <a:solidFill>
          <a:schemeClr val="accent3">
            <a:tint val="40000"/>
            <a:alpha val="90000"/>
            <a:hueOff val="6385568"/>
            <a:satOff val="-26549"/>
            <a:lumOff val="-2243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6385568"/>
              <a:satOff val="-26549"/>
              <a:lumOff val="-22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Sever persistent cough with sputum (</a:t>
          </a:r>
          <a:r>
            <a:rPr lang="en-US" sz="2000" kern="1200" dirty="0" err="1" smtClean="0"/>
            <a:t>mucopurulent</a:t>
          </a:r>
          <a:r>
            <a:rPr lang="en-US" sz="2000" kern="1200" dirty="0" smtClean="0"/>
            <a:t> sputum) sometime with blood.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Clubbing of fingers.</a:t>
          </a:r>
          <a:endParaRPr lang="en-US" sz="2000" kern="1200" dirty="0"/>
        </a:p>
      </dsp:txBody>
      <dsp:txXfrm rot="5400000">
        <a:off x="5060686" y="-822878"/>
        <a:ext cx="1335880" cy="6827356"/>
      </dsp:txXfrm>
    </dsp:sp>
    <dsp:sp modelId="{7645726F-8267-4A5F-B445-B4F49ED84212}">
      <dsp:nvSpPr>
        <dsp:cNvPr id="0" name=""/>
        <dsp:cNvSpPr/>
      </dsp:nvSpPr>
      <dsp:spPr>
        <a:xfrm>
          <a:off x="85" y="1755873"/>
          <a:ext cx="2314863" cy="1669851"/>
        </a:xfrm>
        <a:prstGeom prst="roundRect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Clinical features</a:t>
          </a:r>
          <a:endParaRPr lang="en-US" sz="2400" kern="1200" dirty="0"/>
        </a:p>
      </dsp:txBody>
      <dsp:txXfrm>
        <a:off x="85" y="1755873"/>
        <a:ext cx="2314863" cy="1669851"/>
      </dsp:txXfrm>
    </dsp:sp>
    <dsp:sp modelId="{09FE4226-F198-4E79-8242-B747F51D57B7}">
      <dsp:nvSpPr>
        <dsp:cNvPr id="0" name=""/>
        <dsp:cNvSpPr/>
      </dsp:nvSpPr>
      <dsp:spPr>
        <a:xfrm rot="5400000">
          <a:off x="4997969" y="1082880"/>
          <a:ext cx="1525482" cy="6522524"/>
        </a:xfrm>
        <a:prstGeom prst="round2SameRect">
          <a:avLst/>
        </a:prstGeom>
        <a:solidFill>
          <a:schemeClr val="accent3">
            <a:tint val="40000"/>
            <a:alpha val="90000"/>
            <a:hueOff val="12771136"/>
            <a:satOff val="-53098"/>
            <a:lumOff val="-4485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12771136"/>
              <a:satOff val="-53098"/>
              <a:lumOff val="-44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If sever, obstructive pulmonary function develop.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Lung Abscess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Rare complications: metastatic brain abscess and </a:t>
          </a:r>
          <a:r>
            <a:rPr lang="en-US" sz="2400" kern="1200" dirty="0" err="1" smtClean="0"/>
            <a:t>amyloidosis</a:t>
          </a:r>
          <a:r>
            <a:rPr lang="en-US" sz="1800" kern="1200" dirty="0" smtClean="0"/>
            <a:t>.</a:t>
          </a:r>
          <a:endParaRPr lang="en-US" sz="1800" kern="1200" dirty="0"/>
        </a:p>
      </dsp:txBody>
      <dsp:txXfrm rot="5400000">
        <a:off x="4997969" y="1082880"/>
        <a:ext cx="1525482" cy="6522524"/>
      </dsp:txXfrm>
    </dsp:sp>
    <dsp:sp modelId="{ED1E6EE3-0F67-4FD1-9CC5-72FC0C805351}">
      <dsp:nvSpPr>
        <dsp:cNvPr id="0" name=""/>
        <dsp:cNvSpPr/>
      </dsp:nvSpPr>
      <dsp:spPr>
        <a:xfrm>
          <a:off x="85" y="3509217"/>
          <a:ext cx="2499362" cy="1669851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complications</a:t>
          </a:r>
          <a:endParaRPr lang="en-US" sz="2400" kern="1200" dirty="0"/>
        </a:p>
      </dsp:txBody>
      <dsp:txXfrm>
        <a:off x="85" y="3509217"/>
        <a:ext cx="2499362" cy="1669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528EC-45D4-4FF6-8A41-38AC8909443D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EB99-A2B9-41CF-A6D8-15045068D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E4694-16F9-49B7-911E-578F3787123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E4694-16F9-49B7-911E-578F3787123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FDA78D-F204-4665-9FB3-A6F4FFC1F5A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CC6442-CB65-4E89-9516-85FD9DFF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DA78D-F204-4665-9FB3-A6F4FFC1F5A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C6442-CB65-4E89-9516-85FD9DFF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DA78D-F204-4665-9FB3-A6F4FFC1F5A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C6442-CB65-4E89-9516-85FD9DFF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F6EED67-8969-43D0-A518-F084AFA415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DA78D-F204-4665-9FB3-A6F4FFC1F5A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C6442-CB65-4E89-9516-85FD9DFF4B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DA78D-F204-4665-9FB3-A6F4FFC1F5A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C6442-CB65-4E89-9516-85FD9DFF4B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DA78D-F204-4665-9FB3-A6F4FFC1F5A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C6442-CB65-4E89-9516-85FD9DFF4B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DA78D-F204-4665-9FB3-A6F4FFC1F5A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C6442-CB65-4E89-9516-85FD9DFF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DA78D-F204-4665-9FB3-A6F4FFC1F5A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C6442-CB65-4E89-9516-85FD9DFF4B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DA78D-F204-4665-9FB3-A6F4FFC1F5A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C6442-CB65-4E89-9516-85FD9DFF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3FDA78D-F204-4665-9FB3-A6F4FFC1F5A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CC6442-CB65-4E89-9516-85FD9DFF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FDA78D-F204-4665-9FB3-A6F4FFC1F5A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CC6442-CB65-4E89-9516-85FD9DFF4B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3FDA78D-F204-4665-9FB3-A6F4FFC1F5A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ECC6442-CB65-4E89-9516-85FD9DFF4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flickr.com/photos/30950973@N03/485785849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7mgL-xupRQ&amp;feature=related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9EqCq_8J8vg&amp;feature=related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xoA8FddG7k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5b6f1LH9WH8&amp;feature=related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7772400" cy="1470025"/>
          </a:xfrm>
        </p:spPr>
        <p:txBody>
          <a:bodyPr/>
          <a:lstStyle/>
          <a:p>
            <a:r>
              <a:rPr lang="en-US" dirty="0" smtClean="0"/>
              <a:t>RESPIRATORY BLOCK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00800" cy="1752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Introduction </a:t>
            </a:r>
            <a:r>
              <a:rPr lang="en-US" dirty="0"/>
              <a:t>to COPD including </a:t>
            </a:r>
            <a:r>
              <a:rPr lang="en-US" dirty="0" err="1"/>
              <a:t>bronchiectasis</a:t>
            </a:r>
            <a:r>
              <a:rPr lang="en-US" dirty="0"/>
              <a:t> , chronic bronchitis &amp; emphysema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3851920" y="1988840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PATHOLOGY   L2</a:t>
            </a:r>
            <a:endParaRPr lang="ar-SA" dirty="0"/>
          </a:p>
        </p:txBody>
      </p:sp>
      <p:sp>
        <p:nvSpPr>
          <p:cNvPr id="5" name="Rectangle 4"/>
          <p:cNvSpPr/>
          <p:nvPr/>
        </p:nvSpPr>
        <p:spPr>
          <a:xfrm>
            <a:off x="3048000" y="5715000"/>
            <a:ext cx="342112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Dr. </a:t>
            </a:r>
            <a:r>
              <a:rPr lang="en-US" sz="3200" dirty="0" err="1" smtClean="0"/>
              <a:t>Maha</a:t>
            </a:r>
            <a:r>
              <a:rPr lang="en-US" sz="3200" dirty="0" smtClean="0"/>
              <a:t> </a:t>
            </a:r>
            <a:r>
              <a:rPr lang="en-US" sz="3200" dirty="0" err="1" smtClean="0"/>
              <a:t>Arafah</a:t>
            </a:r>
            <a:endParaRPr lang="en-US" sz="3200" dirty="0" smtClean="0"/>
          </a:p>
          <a:p>
            <a:r>
              <a:rPr lang="en-US" sz="3200" dirty="0" smtClean="0"/>
              <a:t>Feb, 2013 </a:t>
            </a:r>
            <a:endParaRPr lang="ar-SA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7772400" cy="4495800"/>
          </a:xfrm>
        </p:spPr>
        <p:txBody>
          <a:bodyPr/>
          <a:lstStyle/>
          <a:p>
            <a:r>
              <a:rPr lang="en-US" sz="2400" dirty="0">
                <a:latin typeface="Tahoma" pitchFamily="34" charset="0"/>
              </a:rPr>
              <a:t>Occur in heavy smoker in association with chronic </a:t>
            </a:r>
            <a:r>
              <a:rPr lang="en-US" sz="2400" dirty="0" smtClean="0">
                <a:latin typeface="Tahoma" pitchFamily="34" charset="0"/>
              </a:rPr>
              <a:t>bronchitis</a:t>
            </a:r>
            <a:endParaRPr lang="en-US" sz="2400" dirty="0">
              <a:latin typeface="Tahoma" pitchFamily="34" charset="0"/>
            </a:endParaRPr>
          </a:p>
          <a:p>
            <a:r>
              <a:rPr lang="en-US" sz="2400" dirty="0">
                <a:latin typeface="Tahoma" pitchFamily="34" charset="0"/>
              </a:rPr>
              <a:t>The central or proximal parts of the </a:t>
            </a:r>
            <a:r>
              <a:rPr lang="en-US" sz="2400" dirty="0" err="1">
                <a:latin typeface="Tahoma" pitchFamily="34" charset="0"/>
              </a:rPr>
              <a:t>acini</a:t>
            </a:r>
            <a:r>
              <a:rPr lang="en-US" sz="2400" dirty="0">
                <a:latin typeface="Tahoma" pitchFamily="34" charset="0"/>
              </a:rPr>
              <a:t> are affected, while distal alveoli are </a:t>
            </a:r>
            <a:r>
              <a:rPr lang="en-US" sz="2400" dirty="0" smtClean="0">
                <a:latin typeface="Tahoma" pitchFamily="34" charset="0"/>
              </a:rPr>
              <a:t>spared</a:t>
            </a:r>
            <a:endParaRPr lang="en-US" sz="2400" dirty="0">
              <a:latin typeface="Tahoma" pitchFamily="34" charset="0"/>
            </a:endParaRPr>
          </a:p>
          <a:p>
            <a:r>
              <a:rPr lang="en-US" sz="2000" dirty="0">
                <a:latin typeface="Tahoma" pitchFamily="34" charset="0"/>
              </a:rPr>
              <a:t>More common and severe in upper                                    lobes (apical segments)</a:t>
            </a:r>
          </a:p>
          <a:p>
            <a:r>
              <a:rPr lang="en-US" sz="2000" dirty="0">
                <a:latin typeface="Tahoma" pitchFamily="34" charset="0"/>
              </a:rPr>
              <a:t>The walls of the emphysematous           </a:t>
            </a:r>
            <a:endParaRPr lang="en-US" sz="2000" dirty="0" smtClean="0">
              <a:latin typeface="Tahoma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Tahoma" pitchFamily="34" charset="0"/>
              </a:rPr>
              <a:t>space </a:t>
            </a:r>
            <a:r>
              <a:rPr lang="en-US" sz="2000" dirty="0">
                <a:latin typeface="Tahoma" pitchFamily="34" charset="0"/>
              </a:rPr>
              <a:t>contain black pigment.</a:t>
            </a:r>
          </a:p>
          <a:p>
            <a:r>
              <a:rPr lang="en-US" sz="2000" dirty="0">
                <a:latin typeface="Tahoma" pitchFamily="34" charset="0"/>
              </a:rPr>
              <a:t>Inflammation around bronchi &amp;                               bronchioles.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/>
              <a:t>1. </a:t>
            </a:r>
            <a:r>
              <a:rPr lang="en-US" sz="3200" b="1" dirty="0" err="1" smtClean="0"/>
              <a:t>Centriacinar</a:t>
            </a:r>
            <a:r>
              <a:rPr lang="en-US" sz="3200" b="1" dirty="0" smtClean="0"/>
              <a:t> </a:t>
            </a:r>
            <a:r>
              <a:rPr lang="en-US" sz="3200" b="1" dirty="0"/>
              <a:t>(</a:t>
            </a:r>
            <a:r>
              <a:rPr lang="en-US" sz="3200" b="1" dirty="0" err="1"/>
              <a:t>centrilobular</a:t>
            </a:r>
            <a:r>
              <a:rPr lang="en-US" sz="3200" b="1" dirty="0"/>
              <a:t>) emphysema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8294" y="3276600"/>
            <a:ext cx="4187105" cy="346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74440"/>
            <a:ext cx="3657600" cy="4114800"/>
          </a:xfrm>
        </p:spPr>
        <p:txBody>
          <a:bodyPr/>
          <a:lstStyle/>
          <a:p>
            <a:r>
              <a:rPr lang="en-US" sz="2400" dirty="0" smtClean="0">
                <a:latin typeface="Tahoma" pitchFamily="34" charset="0"/>
              </a:rPr>
              <a:t>Occurs in </a:t>
            </a:r>
            <a:r>
              <a:rPr lang="en-US" sz="2400" dirty="0" smtClean="0">
                <a:latin typeface="Tahoma" pitchFamily="34" charset="0"/>
                <a:sym typeface="Symbol" pitchFamily="18" charset="2"/>
              </a:rPr>
              <a:t></a:t>
            </a:r>
            <a:r>
              <a:rPr lang="en-US" sz="2400" baseline="-25000" dirty="0" smtClean="0">
                <a:latin typeface="Tahoma" pitchFamily="34" charset="0"/>
                <a:sym typeface="Symbol" pitchFamily="18" charset="2"/>
              </a:rPr>
              <a:t>1</a:t>
            </a:r>
            <a:r>
              <a:rPr lang="en-US" sz="2400" dirty="0" smtClean="0">
                <a:latin typeface="Tahoma" pitchFamily="34" charset="0"/>
                <a:sym typeface="Symbol" pitchFamily="18" charset="2"/>
              </a:rPr>
              <a:t>-anti-trypsin deficiency.</a:t>
            </a:r>
            <a:endParaRPr lang="en-US" sz="2400" dirty="0" smtClean="0">
              <a:latin typeface="Tahoma" pitchFamily="34" charset="0"/>
            </a:endParaRPr>
          </a:p>
          <a:p>
            <a:r>
              <a:rPr lang="en-US" sz="2400" dirty="0" err="1" smtClean="0">
                <a:latin typeface="Tahoma" pitchFamily="34" charset="0"/>
              </a:rPr>
              <a:t>Acini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</a:rPr>
              <a:t>are uniformly enlarged from the level of the respiratory bronchiole to the terminal blind alveoli.</a:t>
            </a:r>
          </a:p>
          <a:p>
            <a:r>
              <a:rPr lang="en-US" sz="2400" dirty="0">
                <a:latin typeface="Tahoma" pitchFamily="34" charset="0"/>
              </a:rPr>
              <a:t>More commonly in the lower lung zones</a:t>
            </a:r>
            <a:r>
              <a:rPr lang="en-US" sz="2400" dirty="0" smtClean="0">
                <a:latin typeface="Tahoma" pitchFamily="34" charset="0"/>
              </a:rPr>
              <a:t>.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2. </a:t>
            </a:r>
            <a:r>
              <a:rPr lang="en-US" sz="4000" b="1" dirty="0" err="1" smtClean="0"/>
              <a:t>Panacinar</a:t>
            </a:r>
            <a:r>
              <a:rPr lang="en-US" sz="4000" b="1" dirty="0" smtClean="0"/>
              <a:t> </a:t>
            </a:r>
            <a:r>
              <a:rPr lang="en-US" sz="4000" b="1" dirty="0"/>
              <a:t>(</a:t>
            </a:r>
            <a:r>
              <a:rPr lang="en-US" sz="4000" b="1" dirty="0" err="1"/>
              <a:t>panlobular</a:t>
            </a:r>
            <a:r>
              <a:rPr lang="en-US" sz="4000" b="1" dirty="0"/>
              <a:t>) emphysema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057400"/>
            <a:ext cx="52578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own Arrow 5"/>
          <p:cNvSpPr/>
          <p:nvPr/>
        </p:nvSpPr>
        <p:spPr>
          <a:xfrm>
            <a:off x="5638800" y="2209800"/>
            <a:ext cx="1524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7543800" y="2362200"/>
            <a:ext cx="762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876800" y="1219200"/>
            <a:ext cx="4267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err="1" smtClean="0"/>
              <a:t>Panacinar</a:t>
            </a:r>
            <a:r>
              <a:rPr lang="en-US" sz="3600" dirty="0" smtClean="0"/>
              <a:t> (</a:t>
            </a:r>
            <a:r>
              <a:rPr lang="en-US" sz="3600" dirty="0" err="1" smtClean="0"/>
              <a:t>panlobular</a:t>
            </a:r>
            <a:r>
              <a:rPr lang="en-US" sz="3600" dirty="0" smtClean="0"/>
              <a:t>) emphysema</a:t>
            </a:r>
            <a:br>
              <a:rPr lang="en-US" sz="3600" dirty="0" smtClean="0"/>
            </a:br>
            <a:r>
              <a:rPr lang="en-US" sz="3600" dirty="0" smtClean="0">
                <a:latin typeface="Tahoma" pitchFamily="34" charset="0"/>
                <a:sym typeface="Symbol" pitchFamily="18" charset="2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</a:t>
            </a:r>
            <a:r>
              <a:rPr lang="en-US" sz="3600" baseline="-25000" dirty="0" smtClean="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1</a:t>
            </a:r>
            <a:r>
              <a:rPr lang="en-US" sz="3600" dirty="0" smtClean="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-anti-trypsin deficiency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0658" name="Picture 2" descr="http://drugline.org/img/ail/673_677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352800"/>
            <a:ext cx="4571998" cy="2971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0662" name="Picture 6" descr="http://2.bp.blogspot.com/-3IIj5dbRd4g/TdvpoZ4b0FI/AAAAAAAAACI/5VDrkbKlukQ/s1600/Emphisema.jpg"/>
          <p:cNvPicPr>
            <a:picLocks noChangeAspect="1" noChangeArrowheads="1"/>
          </p:cNvPicPr>
          <p:nvPr/>
        </p:nvPicPr>
        <p:blipFill>
          <a:blip r:embed="rId3" cstate="print"/>
          <a:srcRect b="3404"/>
          <a:stretch>
            <a:fillRect/>
          </a:stretch>
        </p:blipFill>
        <p:spPr bwMode="auto">
          <a:xfrm>
            <a:off x="0" y="228600"/>
            <a:ext cx="4419600" cy="648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4953000" cy="4876800"/>
          </a:xfrm>
        </p:spPr>
        <p:txBody>
          <a:bodyPr/>
          <a:lstStyle/>
          <a:p>
            <a:r>
              <a:rPr lang="en-US" sz="2400" dirty="0">
                <a:latin typeface="Tahoma" pitchFamily="34" charset="0"/>
              </a:rPr>
              <a:t>The proximal portion of the </a:t>
            </a:r>
            <a:r>
              <a:rPr lang="en-US" sz="2400" dirty="0" err="1">
                <a:latin typeface="Tahoma" pitchFamily="34" charset="0"/>
              </a:rPr>
              <a:t>acinus</a:t>
            </a:r>
            <a:r>
              <a:rPr lang="en-US" sz="2400" dirty="0">
                <a:latin typeface="Tahoma" pitchFamily="34" charset="0"/>
              </a:rPr>
              <a:t> is normal but the distal part is dominantly involved.</a:t>
            </a:r>
          </a:p>
          <a:p>
            <a:r>
              <a:rPr lang="en-US" sz="2400" dirty="0">
                <a:latin typeface="Tahoma" pitchFamily="34" charset="0"/>
              </a:rPr>
              <a:t>Occurs adjacent to areas of fibrosis, scarring or </a:t>
            </a:r>
            <a:r>
              <a:rPr lang="en-US" sz="2400" dirty="0" err="1">
                <a:latin typeface="Tahoma" pitchFamily="34" charset="0"/>
              </a:rPr>
              <a:t>atelectasis</a:t>
            </a:r>
            <a:r>
              <a:rPr lang="en-US" sz="2400" dirty="0">
                <a:latin typeface="Tahoma" pitchFamily="34" charset="0"/>
              </a:rPr>
              <a:t>.</a:t>
            </a:r>
          </a:p>
          <a:p>
            <a:r>
              <a:rPr lang="en-US" sz="2400" dirty="0">
                <a:latin typeface="Tahoma" pitchFamily="34" charset="0"/>
              </a:rPr>
              <a:t>More severe in the upper half of the lungs.</a:t>
            </a:r>
          </a:p>
          <a:p>
            <a:r>
              <a:rPr lang="en-US" sz="2400" dirty="0">
                <a:latin typeface="Tahoma" pitchFamily="34" charset="0"/>
              </a:rPr>
              <a:t>Sometimes forming </a:t>
            </a:r>
            <a:r>
              <a:rPr lang="en-US" sz="2400" dirty="0" smtClean="0">
                <a:latin typeface="Tahoma" pitchFamily="34" charset="0"/>
              </a:rPr>
              <a:t>multiple cyst-like </a:t>
            </a:r>
            <a:r>
              <a:rPr lang="en-US" sz="2400" dirty="0">
                <a:latin typeface="Tahoma" pitchFamily="34" charset="0"/>
              </a:rPr>
              <a:t>structures with spontaneous </a:t>
            </a:r>
            <a:r>
              <a:rPr lang="en-US" sz="2400" dirty="0" err="1">
                <a:latin typeface="Tahoma" pitchFamily="34" charset="0"/>
              </a:rPr>
              <a:t>pneumothorax</a:t>
            </a:r>
            <a:r>
              <a:rPr lang="en-US" sz="2400" dirty="0">
                <a:latin typeface="Tahoma" pitchFamily="34" charset="0"/>
              </a:rPr>
              <a:t>.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3. </a:t>
            </a:r>
            <a:r>
              <a:rPr lang="en-US" sz="3200" b="1" dirty="0" smtClean="0"/>
              <a:t>Distal </a:t>
            </a:r>
            <a:r>
              <a:rPr lang="en-US" sz="3200" b="1" dirty="0" err="1"/>
              <a:t>acinar</a:t>
            </a:r>
            <a:r>
              <a:rPr lang="en-US" sz="3200" b="1" dirty="0"/>
              <a:t> (</a:t>
            </a:r>
            <a:r>
              <a:rPr lang="en-US" sz="3200" b="1" dirty="0" err="1"/>
              <a:t>paraseptal</a:t>
            </a:r>
            <a:r>
              <a:rPr lang="en-US" sz="3200" b="1" dirty="0"/>
              <a:t>) emphysema</a:t>
            </a:r>
            <a:endParaRPr lang="en-US" sz="4000" b="1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388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457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Usually affect young </a:t>
            </a:r>
            <a:r>
              <a:rPr lang="en-US" dirty="0" smtClean="0"/>
              <a:t> males, smokers</a:t>
            </a:r>
            <a:endParaRPr lang="en-US" dirty="0" smtClean="0"/>
          </a:p>
          <a:p>
            <a:r>
              <a:rPr lang="en-US" dirty="0" smtClean="0">
                <a:latin typeface="Maiandra GD" pitchFamily="34" charset="0"/>
              </a:rPr>
              <a:t>recurrent attacks of left sided </a:t>
            </a:r>
            <a:r>
              <a:rPr lang="en-US" dirty="0" err="1" smtClean="0">
                <a:latin typeface="Maiandra GD" pitchFamily="34" charset="0"/>
              </a:rPr>
              <a:t>pneumothorax</a:t>
            </a:r>
            <a:r>
              <a:rPr lang="en-US" dirty="0" smtClean="0">
                <a:latin typeface="Maiandra GD" pitchFamily="34" charset="0"/>
              </a:rPr>
              <a:t> (</a:t>
            </a:r>
            <a:r>
              <a:rPr lang="en-US" sz="2400" b="1" i="1" dirty="0" smtClean="0">
                <a:solidFill>
                  <a:srgbClr val="FF0000"/>
                </a:solidFill>
                <a:latin typeface="Maiandra GD" pitchFamily="34" charset="0"/>
              </a:rPr>
              <a:t>air in the pleural cavity)</a:t>
            </a:r>
            <a:endParaRPr lang="en-US" dirty="0" smtClean="0">
              <a:latin typeface="Maiandra GD" pitchFamily="34" charset="0"/>
            </a:endParaRPr>
          </a:p>
          <a:p>
            <a:r>
              <a:rPr lang="en-US" dirty="0" smtClean="0">
                <a:latin typeface="Maiandra GD" pitchFamily="34" charset="0"/>
              </a:rPr>
              <a:t>Emphysematous spaces and destruction of alveolar walls in periphery of the lung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Distal </a:t>
            </a:r>
            <a:r>
              <a:rPr lang="en-US" sz="4400" dirty="0" err="1" smtClean="0"/>
              <a:t>acinar</a:t>
            </a:r>
            <a:r>
              <a:rPr lang="en-US" sz="4400" dirty="0" smtClean="0"/>
              <a:t> (</a:t>
            </a:r>
            <a:r>
              <a:rPr lang="en-US" sz="4400" dirty="0" err="1" smtClean="0"/>
              <a:t>paraseptal</a:t>
            </a:r>
            <a:r>
              <a:rPr lang="en-US" sz="4400" dirty="0" smtClean="0"/>
              <a:t>) emphysema</a:t>
            </a:r>
            <a:endParaRPr lang="en-US" dirty="0"/>
          </a:p>
        </p:txBody>
      </p:sp>
      <p:pic>
        <p:nvPicPr>
          <p:cNvPr id="4" name="Picture 5" descr="Flick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447800"/>
            <a:ext cx="37433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772400" cy="3048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acinus</a:t>
            </a:r>
            <a:r>
              <a:rPr lang="en-US" dirty="0"/>
              <a:t> is irregularly involved, associated with scarring.</a:t>
            </a:r>
          </a:p>
          <a:p>
            <a:r>
              <a:rPr lang="en-US" dirty="0"/>
              <a:t>Most common form found in autopsy.</a:t>
            </a:r>
          </a:p>
          <a:p>
            <a:r>
              <a:rPr lang="en-US" dirty="0"/>
              <a:t>Asymptomatic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usually a  complication of various inflammatory processes including chronic pulmonary tuberculosis.</a:t>
            </a:r>
          </a:p>
          <a:p>
            <a:endParaRPr lang="en-US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Irregular Emphysema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05800" cy="5105400"/>
          </a:xfrm>
        </p:spPr>
        <p:txBody>
          <a:bodyPr/>
          <a:lstStyle/>
          <a:p>
            <a:r>
              <a:rPr lang="en-US" sz="2000" dirty="0">
                <a:latin typeface="Tahoma" pitchFamily="34" charset="0"/>
              </a:rPr>
              <a:t>Is not completely understood.</a:t>
            </a:r>
          </a:p>
          <a:p>
            <a:r>
              <a:rPr lang="en-US" sz="2000" dirty="0">
                <a:latin typeface="Tahoma" pitchFamily="34" charset="0"/>
              </a:rPr>
              <a:t>Alveolar wall destruction and airspace enlargement invokes excess protease or </a:t>
            </a:r>
            <a:r>
              <a:rPr lang="en-US" sz="2000" dirty="0" err="1">
                <a:latin typeface="Tahoma" pitchFamily="34" charset="0"/>
              </a:rPr>
              <a:t>elastase</a:t>
            </a:r>
            <a:r>
              <a:rPr lang="en-US" sz="2000" dirty="0">
                <a:latin typeface="Tahoma" pitchFamily="34" charset="0"/>
              </a:rPr>
              <a:t> activity unopposed by appropriate </a:t>
            </a:r>
            <a:r>
              <a:rPr lang="en-US" sz="2000" dirty="0" err="1">
                <a:latin typeface="Tahoma" pitchFamily="34" charset="0"/>
              </a:rPr>
              <a:t>antiprotease</a:t>
            </a:r>
            <a:r>
              <a:rPr lang="en-US" sz="2000" dirty="0">
                <a:latin typeface="Tahoma" pitchFamily="34" charset="0"/>
              </a:rPr>
              <a:t> regulation (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</a:rPr>
              <a:t>protease-</a:t>
            </a:r>
            <a:r>
              <a:rPr lang="en-US" sz="2400" b="1" dirty="0" err="1">
                <a:solidFill>
                  <a:srgbClr val="FF0000"/>
                </a:solidFill>
                <a:latin typeface="Tahoma" pitchFamily="34" charset="0"/>
              </a:rPr>
              <a:t>antiprotease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</a:rPr>
              <a:t> hypothesis</a:t>
            </a:r>
            <a:r>
              <a:rPr lang="en-US" sz="2000" dirty="0" smtClean="0">
                <a:latin typeface="Tahoma" pitchFamily="34" charset="0"/>
              </a:rPr>
              <a:t>)</a:t>
            </a:r>
          </a:p>
          <a:p>
            <a:r>
              <a:rPr lang="en-US" sz="2000" dirty="0" smtClean="0">
                <a:latin typeface="Tahoma" pitchFamily="34" charset="0"/>
              </a:rPr>
              <a:t>2 key mechanisms:</a:t>
            </a:r>
          </a:p>
          <a:p>
            <a:pPr lvl="1"/>
            <a:r>
              <a:rPr lang="en-US" sz="1800" dirty="0" smtClean="0">
                <a:latin typeface="Tahoma" pitchFamily="34" charset="0"/>
              </a:rPr>
              <a:t>1. excess cellular proteases with low </a:t>
            </a:r>
            <a:r>
              <a:rPr lang="en-US" sz="1800" dirty="0" err="1" smtClean="0">
                <a:latin typeface="Tahoma" pitchFamily="34" charset="0"/>
              </a:rPr>
              <a:t>antiprotease</a:t>
            </a:r>
            <a:r>
              <a:rPr lang="en-US" sz="1800" dirty="0" smtClean="0">
                <a:latin typeface="Tahoma" pitchFamily="34" charset="0"/>
              </a:rPr>
              <a:t> level</a:t>
            </a:r>
          </a:p>
          <a:p>
            <a:pPr lvl="1"/>
            <a:r>
              <a:rPr lang="en-US" sz="1800" dirty="0" smtClean="0">
                <a:latin typeface="Tahoma" pitchFamily="34" charset="0"/>
              </a:rPr>
              <a:t>2. excess ROS from inflammation</a:t>
            </a:r>
          </a:p>
          <a:p>
            <a:endParaRPr lang="en-US" sz="2000" dirty="0" smtClean="0">
              <a:latin typeface="Tahoma" pitchFamily="34" charset="0"/>
            </a:endParaRPr>
          </a:p>
          <a:p>
            <a:r>
              <a:rPr lang="en-US" sz="2000" dirty="0" smtClean="0">
                <a:latin typeface="Tahoma" pitchFamily="34" charset="0"/>
              </a:rPr>
              <a:t>Element of </a:t>
            </a:r>
            <a:r>
              <a:rPr lang="en-US" sz="2000" dirty="0" err="1" smtClean="0">
                <a:latin typeface="Tahoma" pitchFamily="34" charset="0"/>
              </a:rPr>
              <a:t>ch</a:t>
            </a:r>
            <a:r>
              <a:rPr lang="en-US" sz="2000" dirty="0" smtClean="0">
                <a:latin typeface="Tahoma" pitchFamily="34" charset="0"/>
              </a:rPr>
              <a:t>. Bronchitis coexists </a:t>
            </a:r>
          </a:p>
          <a:p>
            <a:endParaRPr lang="en-US" sz="2000" dirty="0">
              <a:latin typeface="Tahoma" pitchFamily="34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Pathogenesis of Emphysema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05800" cy="5105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>
              <a:latin typeface="Tahoma" pitchFamily="34" charset="0"/>
            </a:endParaRPr>
          </a:p>
          <a:p>
            <a:r>
              <a:rPr lang="en-US" sz="2000" dirty="0">
                <a:latin typeface="Tahoma" pitchFamily="34" charset="0"/>
              </a:rPr>
              <a:t>Protease-</a:t>
            </a:r>
            <a:r>
              <a:rPr lang="en-US" sz="2000" dirty="0" err="1">
                <a:latin typeface="Tahoma" pitchFamily="34" charset="0"/>
              </a:rPr>
              <a:t>antiprotease</a:t>
            </a:r>
            <a:r>
              <a:rPr lang="en-US" sz="2000" dirty="0">
                <a:latin typeface="Tahoma" pitchFamily="34" charset="0"/>
              </a:rPr>
              <a:t> imbalance occur in 1% of emphysema</a:t>
            </a:r>
          </a:p>
          <a:p>
            <a:r>
              <a:rPr lang="en-US" sz="2000" dirty="0">
                <a:latin typeface="Tahoma" pitchFamily="34" charset="0"/>
                <a:sym typeface="Symbol" pitchFamily="18" charset="2"/>
              </a:rPr>
              <a:t></a:t>
            </a:r>
            <a:r>
              <a:rPr lang="en-US" sz="2000" baseline="-25000" dirty="0">
                <a:latin typeface="Tahoma" pitchFamily="34" charset="0"/>
                <a:sym typeface="Symbol" pitchFamily="18" charset="2"/>
              </a:rPr>
              <a:t>1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-antitrypsin, normally present in serum, tissue fluids and macrophages, is a major inhibitor of proteases secreted by </a:t>
            </a:r>
            <a:r>
              <a:rPr lang="en-US" sz="2000" dirty="0" err="1">
                <a:latin typeface="Tahoma" pitchFamily="34" charset="0"/>
                <a:sym typeface="Symbol" pitchFamily="18" charset="2"/>
              </a:rPr>
              <a:t>neutrophils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 during inflammation.</a:t>
            </a:r>
          </a:p>
          <a:p>
            <a:r>
              <a:rPr lang="en-US" sz="2000" dirty="0">
                <a:latin typeface="Tahoma" pitchFamily="34" charset="0"/>
                <a:sym typeface="Symbol" pitchFamily="18" charset="2"/>
              </a:rPr>
              <a:t>Encoded by </a:t>
            </a:r>
            <a:r>
              <a:rPr lang="en-US" sz="2000" dirty="0" err="1">
                <a:latin typeface="Tahoma" pitchFamily="34" charset="0"/>
                <a:sym typeface="Symbol" pitchFamily="18" charset="2"/>
              </a:rPr>
              <a:t>codominantly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 expressed genes on the </a:t>
            </a:r>
            <a:r>
              <a:rPr lang="en-US" sz="2000" dirty="0" err="1">
                <a:latin typeface="Tahoma" pitchFamily="34" charset="0"/>
                <a:sym typeface="Symbol" pitchFamily="18" charset="2"/>
              </a:rPr>
              <a:t>proteinase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 inhibitor (Pi) locus on chromosome 14</a:t>
            </a:r>
            <a:r>
              <a:rPr lang="en-US" sz="2000" dirty="0" smtClean="0">
                <a:latin typeface="Tahoma" pitchFamily="34" charset="0"/>
                <a:sym typeface="Symbol" pitchFamily="18" charset="2"/>
              </a:rPr>
              <a:t>.</a:t>
            </a:r>
          </a:p>
          <a:p>
            <a:r>
              <a:rPr lang="en-US" sz="2000" dirty="0" smtClean="0"/>
              <a:t>A normal individual has two M alleles at this locus (</a:t>
            </a:r>
            <a:r>
              <a:rPr lang="en-US" sz="2000" dirty="0" err="1" smtClean="0"/>
              <a:t>PiMM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PiZZ</a:t>
            </a:r>
            <a:r>
              <a:rPr lang="en-US" sz="2000" dirty="0" smtClean="0"/>
              <a:t> </a:t>
            </a:r>
            <a:r>
              <a:rPr lang="en-US" sz="2000" dirty="0" err="1" smtClean="0"/>
              <a:t>homozygotes</a:t>
            </a:r>
            <a:r>
              <a:rPr lang="en-US" sz="2000" dirty="0" smtClean="0"/>
              <a:t> have severe deficiency of 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-antiprotease and almost invariably develop </a:t>
            </a:r>
            <a:r>
              <a:rPr lang="en-US" sz="2000" dirty="0" err="1" smtClean="0"/>
              <a:t>panacinar</a:t>
            </a:r>
            <a:r>
              <a:rPr lang="en-US" sz="2000" dirty="0" smtClean="0"/>
              <a:t> emphysema by age 40 years</a:t>
            </a:r>
          </a:p>
          <a:p>
            <a:r>
              <a:rPr lang="en-US" sz="2000" dirty="0" smtClean="0"/>
              <a:t>The heterozygous </a:t>
            </a:r>
            <a:r>
              <a:rPr lang="en-US" sz="2000" dirty="0" err="1" smtClean="0"/>
              <a:t>PiMZ</a:t>
            </a:r>
            <a:r>
              <a:rPr lang="en-US" sz="2000" dirty="0" smtClean="0"/>
              <a:t> state is associated with a moderate reduction in serum 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-antiprotease. </a:t>
            </a:r>
            <a:endParaRPr lang="en-US" sz="2000" dirty="0" smtClean="0">
              <a:latin typeface="Tahoma" pitchFamily="34" charset="0"/>
              <a:sym typeface="Symbol" pitchFamily="18" charset="2"/>
            </a:endParaRPr>
          </a:p>
          <a:p>
            <a:r>
              <a:rPr lang="en-US" sz="2000" dirty="0" smtClean="0">
                <a:latin typeface="Tahoma" pitchFamily="34" charset="0"/>
                <a:sym typeface="Symbol" pitchFamily="18" charset="2"/>
              </a:rPr>
              <a:t>Any 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stimulus that increase </a:t>
            </a:r>
            <a:r>
              <a:rPr lang="en-US" sz="2000" dirty="0" err="1">
                <a:latin typeface="Tahoma" pitchFamily="34" charset="0"/>
                <a:sym typeface="Symbol" pitchFamily="18" charset="2"/>
              </a:rPr>
              <a:t>neutrophil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 or macrophages in the lung with release of protease lead to elastic tissue damage.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Pathogenesis of </a:t>
            </a:r>
            <a:r>
              <a:rPr lang="en-US" b="1" dirty="0" smtClean="0"/>
              <a:t>Emphysema in</a:t>
            </a:r>
            <a:br>
              <a:rPr lang="en-US" b="1" dirty="0" smtClean="0"/>
            </a:br>
            <a:r>
              <a:rPr lang="en-US" sz="4400" dirty="0" smtClean="0">
                <a:latin typeface="Tahoma" pitchFamily="34" charset="0"/>
                <a:sym typeface="Symbol" pitchFamily="18" charset="2"/>
              </a:rPr>
              <a:t> </a:t>
            </a:r>
            <a:r>
              <a:rPr lang="en-US" sz="4400" baseline="-25000" dirty="0" smtClean="0">
                <a:latin typeface="Tahoma" pitchFamily="34" charset="0"/>
                <a:sym typeface="Symbol" pitchFamily="18" charset="2"/>
              </a:rPr>
              <a:t>1</a:t>
            </a:r>
            <a:r>
              <a:rPr lang="en-US" sz="4400" dirty="0" smtClean="0">
                <a:latin typeface="Tahoma" pitchFamily="34" charset="0"/>
                <a:sym typeface="Symbol" pitchFamily="18" charset="2"/>
              </a:rPr>
              <a:t>-anti-trypsin deficiency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3914045" y="2971800"/>
            <a:ext cx="5229955" cy="3886200"/>
          </a:xfrm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81000" y="2057400"/>
            <a:ext cx="3810000" cy="414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latin typeface="Tahoma" pitchFamily="34" charset="0"/>
                <a:sym typeface="Symbol" pitchFamily="18" charset="2"/>
              </a:rPr>
              <a:t>-Smokers have accumulation of </a:t>
            </a:r>
            <a:r>
              <a:rPr lang="en-US" sz="2000" dirty="0" err="1">
                <a:latin typeface="Tahoma" pitchFamily="34" charset="0"/>
                <a:sym typeface="Symbol" pitchFamily="18" charset="2"/>
              </a:rPr>
              <a:t>neutrophils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 in their alveoli.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latin typeface="Tahoma" pitchFamily="34" charset="0"/>
                <a:sym typeface="Symbol" pitchFamily="18" charset="2"/>
              </a:rPr>
              <a:t>-Smoking stimulates release of </a:t>
            </a:r>
            <a:r>
              <a:rPr lang="en-US" sz="2000" dirty="0" err="1">
                <a:latin typeface="Tahoma" pitchFamily="34" charset="0"/>
                <a:sym typeface="Symbol" pitchFamily="18" charset="2"/>
              </a:rPr>
              <a:t>elastase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latin typeface="Tahoma" pitchFamily="34" charset="0"/>
                <a:sym typeface="Symbol" pitchFamily="18" charset="2"/>
              </a:rPr>
              <a:t>-Smoking enhances </a:t>
            </a:r>
            <a:r>
              <a:rPr lang="en-US" sz="2000" dirty="0" err="1">
                <a:latin typeface="Tahoma" pitchFamily="34" charset="0"/>
                <a:sym typeface="Symbol" pitchFamily="18" charset="2"/>
              </a:rPr>
              <a:t>elastase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 activity in macrophages, macrophage </a:t>
            </a:r>
            <a:r>
              <a:rPr lang="en-US" sz="2000" dirty="0" err="1">
                <a:latin typeface="Tahoma" pitchFamily="34" charset="0"/>
                <a:sym typeface="Symbol" pitchFamily="18" charset="2"/>
              </a:rPr>
              <a:t>elastase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 is not inhibited by </a:t>
            </a:r>
            <a:r>
              <a:rPr lang="en-US" sz="2000" baseline="-25000" dirty="0">
                <a:latin typeface="Tahoma" pitchFamily="34" charset="0"/>
                <a:sym typeface="Symbol" pitchFamily="18" charset="2"/>
              </a:rPr>
              <a:t>1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-antitrypsin.</a:t>
            </a:r>
          </a:p>
          <a:p>
            <a:pPr algn="l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-</a:t>
            </a:r>
            <a:r>
              <a:rPr lang="en-US" sz="2000" dirty="0" err="1">
                <a:latin typeface="Tahoma" pitchFamily="34" charset="0"/>
              </a:rPr>
              <a:t>Tobaco</a:t>
            </a:r>
            <a:r>
              <a:rPr lang="en-US" sz="2000" dirty="0">
                <a:latin typeface="Tahoma" pitchFamily="34" charset="0"/>
              </a:rPr>
              <a:t> smoke contains reactive oxygen species with inactivation of proteases.</a:t>
            </a:r>
            <a:r>
              <a:rPr lang="en-US" sz="2000" baseline="-25000" dirty="0">
                <a:latin typeface="Tahoma" pitchFamily="34" charset="0"/>
              </a:rPr>
              <a:t>	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148345" y="304800"/>
            <a:ext cx="88432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Pathogenesis of </a:t>
            </a:r>
            <a:r>
              <a:rPr lang="en-US" sz="3600" dirty="0" err="1" smtClean="0">
                <a:latin typeface="Tahoma" pitchFamily="34" charset="0"/>
                <a:sym typeface="Symbol" pitchFamily="18" charset="2"/>
              </a:rPr>
              <a:t>centriacinar</a:t>
            </a:r>
            <a:r>
              <a:rPr lang="en-US" sz="3600" dirty="0" smtClean="0">
                <a:latin typeface="Tahoma" pitchFamily="34" charset="0"/>
                <a:sym typeface="Symbol" pitchFamily="18" charset="2"/>
              </a:rPr>
              <a:t> emphysema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04800" y="1066800"/>
            <a:ext cx="83590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latin typeface="Tahoma" pitchFamily="34" charset="0"/>
                <a:sym typeface="Symbol" pitchFamily="18" charset="2"/>
              </a:rPr>
              <a:t>  The 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protease-</a:t>
            </a:r>
            <a:r>
              <a:rPr lang="en-US" sz="2000" dirty="0" err="1">
                <a:latin typeface="Tahoma" pitchFamily="34" charset="0"/>
                <a:sym typeface="Symbol" pitchFamily="18" charset="2"/>
              </a:rPr>
              <a:t>antiprotease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 hypothesis explains the effect of </a:t>
            </a:r>
            <a:r>
              <a:rPr lang="en-US" sz="2000" dirty="0" smtClean="0">
                <a:latin typeface="Tahoma" pitchFamily="34" charset="0"/>
                <a:sym typeface="Symbol" pitchFamily="18" charset="2"/>
              </a:rPr>
              <a:t>  	cigarette 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smoking in the production of </a:t>
            </a:r>
            <a:r>
              <a:rPr lang="en-US" sz="2000" dirty="0" err="1">
                <a:latin typeface="Tahoma" pitchFamily="34" charset="0"/>
                <a:sym typeface="Symbol" pitchFamily="18" charset="2"/>
              </a:rPr>
              <a:t>centriacinar</a:t>
            </a:r>
            <a:r>
              <a:rPr lang="en-US" sz="2000" dirty="0">
                <a:latin typeface="Tahoma" pitchFamily="34" charset="0"/>
                <a:sym typeface="Symbol" pitchFamily="18" charset="2"/>
              </a:rPr>
              <a:t> emphysema.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5344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C00000"/>
                </a:solidFill>
              </a:rPr>
              <a:t>Morphology</a:t>
            </a:r>
          </a:p>
          <a:p>
            <a:r>
              <a:rPr lang="en-US" sz="2800" dirty="0">
                <a:latin typeface="Tahoma" pitchFamily="34" charset="0"/>
              </a:rPr>
              <a:t>The diagnosis depend largely on the macroscopic appearance of the lung.</a:t>
            </a:r>
          </a:p>
          <a:p>
            <a:r>
              <a:rPr lang="en-US" sz="2800" dirty="0">
                <a:latin typeface="Tahoma" pitchFamily="34" charset="0"/>
              </a:rPr>
              <a:t>The lungs are pale, voluminous.</a:t>
            </a:r>
          </a:p>
          <a:p>
            <a:r>
              <a:rPr lang="en-US" sz="2800" dirty="0" err="1">
                <a:latin typeface="Tahoma" pitchFamily="34" charset="0"/>
              </a:rPr>
              <a:t>Histologically</a:t>
            </a:r>
            <a:r>
              <a:rPr lang="en-US" sz="2800" dirty="0"/>
              <a:t>, </a:t>
            </a:r>
            <a:r>
              <a:rPr lang="en-US" sz="2400" dirty="0">
                <a:latin typeface="Tahoma" pitchFamily="34" charset="0"/>
              </a:rPr>
              <a:t>thinning and destruction of alveolar walls creating large airspaces</a:t>
            </a:r>
            <a:r>
              <a:rPr lang="en-US" sz="2400" dirty="0" smtClean="0">
                <a:latin typeface="Tahoma" pitchFamily="34" charset="0"/>
              </a:rPr>
              <a:t>.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Emphysema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005064"/>
            <a:ext cx="5116465" cy="1785104"/>
          </a:xfrm>
          <a:prstGeom prst="rect">
            <a:avLst/>
          </a:prstGeom>
          <a:solidFill>
            <a:srgbClr val="FEEAD6"/>
          </a:solidFill>
        </p:spPr>
        <p:txBody>
          <a:bodyPr wrap="none" rtlCol="0">
            <a:spAutoFit/>
          </a:bodyPr>
          <a:lstStyle/>
          <a:p>
            <a:pPr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     Loss of elastic tissue.</a:t>
            </a:r>
          </a:p>
          <a:p>
            <a:pPr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     Reduced radial traction on the small airways.</a:t>
            </a:r>
          </a:p>
          <a:p>
            <a:pPr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     Alveolar capillaries is diminished.</a:t>
            </a:r>
          </a:p>
          <a:p>
            <a:pPr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     Fibrosis of respiratory bronchioles.</a:t>
            </a:r>
          </a:p>
          <a:p>
            <a:pPr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     Accompanying bronchitis and </a:t>
            </a:r>
            <a:r>
              <a:rPr lang="en-US" dirty="0" err="1" smtClean="0">
                <a:latin typeface="Tahoma" pitchFamily="34" charset="0"/>
              </a:rPr>
              <a:t>bronchiolitis</a:t>
            </a:r>
            <a:r>
              <a:rPr lang="en-US" sz="2000" dirty="0" smtClean="0"/>
              <a:t>.</a:t>
            </a:r>
          </a:p>
          <a:p>
            <a:pPr algn="l" rtl="0"/>
            <a:endParaRPr lang="en-US" dirty="0"/>
          </a:p>
        </p:txBody>
      </p:sp>
      <p:pic>
        <p:nvPicPr>
          <p:cNvPr id="5" name="Content Placeholder 2" descr="emphysema 1.jpg"/>
          <p:cNvPicPr>
            <a:picLocks noChangeAspect="1"/>
          </p:cNvPicPr>
          <p:nvPr/>
        </p:nvPicPr>
        <p:blipFill>
          <a:blip r:embed="rId2" cstate="print">
            <a:lum bright="1000" contrast="-2000"/>
          </a:blip>
          <a:srcRect b="3850"/>
          <a:stretch>
            <a:fillRect/>
          </a:stretch>
        </p:blipFill>
        <p:spPr>
          <a:xfrm>
            <a:off x="5004048" y="3645024"/>
            <a:ext cx="3855609" cy="2924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At the end of this lecture, the students should be able to: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A] 	Understand that obstructive disorders are characterized by an </a:t>
            </a:r>
            <a:r>
              <a:rPr lang="en-US" dirty="0" smtClean="0">
                <a:solidFill>
                  <a:srgbClr val="FF0000"/>
                </a:solidFill>
              </a:rPr>
              <a:t>increase in resistance to airflow</a:t>
            </a:r>
            <a:r>
              <a:rPr lang="en-US" dirty="0" smtClean="0"/>
              <a:t>, owing to partial or complete obstruction at any level of the  bronchial/bronchiolar.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B]	       Know that the major obstructive disorders are </a:t>
            </a:r>
            <a:r>
              <a:rPr lang="en-US" dirty="0" smtClean="0">
                <a:solidFill>
                  <a:srgbClr val="FF0000"/>
                </a:solidFill>
              </a:rPr>
              <a:t>chronic bronchitis, emphysema, asthma and </a:t>
            </a:r>
            <a:r>
              <a:rPr lang="en-US" dirty="0" err="1" smtClean="0">
                <a:solidFill>
                  <a:srgbClr val="FF0000"/>
                </a:solidFill>
              </a:rPr>
              <a:t>bronchiectasis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r>
              <a:rPr lang="en-US" dirty="0" smtClean="0"/>
              <a:t>C]	        Is aware that the symptom common to all these disorders is "</a:t>
            </a:r>
            <a:r>
              <a:rPr lang="en-US" dirty="0" err="1" smtClean="0">
                <a:solidFill>
                  <a:srgbClr val="FF0000"/>
                </a:solidFill>
              </a:rPr>
              <a:t>dyspnea</a:t>
            </a:r>
            <a:r>
              <a:rPr lang="en-US" dirty="0" smtClean="0"/>
              <a:t>" (difficulty  in breathing) but each have their own clinical and anatomical characteristics.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D]       Chronic bronchitis and emphysema almost always coexists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ar-S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686800" cy="3810000"/>
          </a:xfrm>
        </p:spPr>
        <p:txBody>
          <a:bodyPr>
            <a:normAutofit fontScale="92500" lnSpcReduction="10000"/>
          </a:bodyPr>
          <a:lstStyle/>
          <a:p>
            <a:pPr marL="609600" indent="-609600"/>
            <a:r>
              <a:rPr lang="en-US" sz="2800" dirty="0" smtClean="0"/>
              <a:t>Long term smoker presents with increasing shortness of breath, dry cough </a:t>
            </a:r>
            <a:r>
              <a:rPr lang="en-US" sz="2800" dirty="0"/>
              <a:t>and wheezing.</a:t>
            </a:r>
          </a:p>
          <a:p>
            <a:pPr marL="609600" indent="-609600"/>
            <a:r>
              <a:rPr lang="en-US" sz="2800" dirty="0"/>
              <a:t>Weight loss.</a:t>
            </a:r>
          </a:p>
          <a:p>
            <a:pPr marL="609600" indent="-609600"/>
            <a:r>
              <a:rPr lang="en-US" sz="2800" dirty="0" smtClean="0"/>
              <a:t>Physical examination reveals a thin man who while sitting leans forward and breathes quickly through pursed lips. </a:t>
            </a:r>
          </a:p>
          <a:p>
            <a:pPr marL="609600" indent="-609600"/>
            <a:r>
              <a:rPr lang="en-US" sz="2800" dirty="0" smtClean="0"/>
              <a:t>an increase in the </a:t>
            </a:r>
            <a:r>
              <a:rPr lang="en-US" sz="2800" dirty="0" err="1" smtClean="0"/>
              <a:t>anteroposterior</a:t>
            </a:r>
            <a:r>
              <a:rPr lang="en-US" sz="2800" dirty="0" smtClean="0"/>
              <a:t> diameter of the chest. </a:t>
            </a:r>
          </a:p>
          <a:p>
            <a:pPr marL="609600" indent="-609600"/>
            <a:r>
              <a:rPr lang="en-US" sz="2800" dirty="0" smtClean="0"/>
              <a:t>Pulmonary function tests reveal reduced FEV1.</a:t>
            </a:r>
          </a:p>
          <a:p>
            <a:pPr marL="609600" indent="-609600"/>
            <a:endParaRPr lang="en-US" sz="2800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7724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Emphysema: </a:t>
            </a:r>
            <a:r>
              <a:rPr lang="en-US" sz="4000" b="1" dirty="0" smtClean="0"/>
              <a:t>Clinical Features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(a)	Emphysema is often complicated by or coexistent with </a:t>
            </a:r>
            <a:r>
              <a:rPr lang="en-US" b="1" dirty="0" smtClean="0"/>
              <a:t>chronic  bronchitis.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(b)	</a:t>
            </a:r>
            <a:r>
              <a:rPr lang="en-US" b="1" dirty="0" smtClean="0"/>
              <a:t>Interstitial emphysema</a:t>
            </a:r>
            <a:r>
              <a:rPr lang="en-US" dirty="0" smtClean="0"/>
              <a:t>, in which air spaces may enter into the interstitial tissues of the chest from a tear in the airways may sometimes occur.</a:t>
            </a:r>
          </a:p>
          <a:p>
            <a:pPr>
              <a:buNone/>
            </a:pPr>
            <a:r>
              <a:rPr lang="en-US" dirty="0" smtClean="0"/>
              <a:t>(c)	Other complications of emphysema may include rupture of a surface bleb (markedly dilated and emphysematous alveolus) with resultant </a:t>
            </a:r>
            <a:r>
              <a:rPr lang="en-US" b="1" dirty="0" err="1" smtClean="0"/>
              <a:t>pneumothorax</a:t>
            </a:r>
            <a:r>
              <a:rPr lang="en-US" b="1" dirty="0" smtClean="0"/>
              <a:t>.</a:t>
            </a:r>
            <a:endParaRPr lang="en-US" dirty="0" smtClean="0"/>
          </a:p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Complications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dirty="0" smtClean="0"/>
              <a:t>Death from emphysema is related to: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Pulmonary failure with respiratory acidosis, hypoxia and coma.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Right-sided heart failure.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43200" y="3124200"/>
            <a:ext cx="3505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Chronic Obstructive Pulmonary Disease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5676900" y="24765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2362200" y="23622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019800" y="1752600"/>
            <a:ext cx="21336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Emphysema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1828800"/>
            <a:ext cx="22860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Bronchiectasis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248400" y="4495800"/>
            <a:ext cx="21336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Chronic Bronchitis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1000" y="4648200"/>
            <a:ext cx="21336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Asthma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4" idx="5"/>
          </p:cNvCxnSpPr>
          <p:nvPr/>
        </p:nvCxnSpPr>
        <p:spPr>
          <a:xfrm rot="16200000" flipH="1">
            <a:off x="5636721" y="3807920"/>
            <a:ext cx="786233" cy="58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362202" y="3657600"/>
            <a:ext cx="1066798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659813" y="762000"/>
            <a:ext cx="654512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Chronic Obstructive Pulmonary Disease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http://www.youtube.com/watch?v=o7mgL-xupRQ&amp;feature=related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Chronic bronchitis is defined clinically as a persistent presence of increased bronchial mucus secretion that leads to chronic cough productive of </a:t>
            </a:r>
            <a:r>
              <a:rPr lang="en-US" dirty="0" err="1" smtClean="0"/>
              <a:t>mucoid</a:t>
            </a:r>
            <a:r>
              <a:rPr lang="en-US" dirty="0" smtClean="0"/>
              <a:t> sputum.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Chronic Bronchitis</a:t>
            </a:r>
            <a:br>
              <a:rPr lang="en-US" dirty="0" smtClean="0"/>
            </a:b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305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Arial Narrow" pitchFamily="34" charset="0"/>
              </a:rPr>
              <a:t>Common among cigarette smokers and urban dwellers, age 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40</a:t>
            </a:r>
            <a:r>
              <a:rPr lang="en-US" sz="2800" dirty="0" smtClean="0">
                <a:latin typeface="Arial Narrow" pitchFamily="34" charset="0"/>
              </a:rPr>
              <a:t> to 65</a:t>
            </a:r>
          </a:p>
          <a:p>
            <a:r>
              <a:rPr lang="en-US" sz="2800" dirty="0" smtClean="0">
                <a:latin typeface="Arial Narrow" pitchFamily="34" charset="0"/>
              </a:rPr>
              <a:t>Chronic bronchitis is 5–10 times more common in heavy cigarette smokers than in nonsmokers, even after correction for other factors such as age, sex, place of residence, and occupation.</a:t>
            </a:r>
          </a:p>
          <a:p>
            <a:r>
              <a:rPr lang="en-US" sz="2800" dirty="0" smtClean="0">
                <a:latin typeface="Arial Narrow" pitchFamily="34" charset="0"/>
              </a:rPr>
              <a:t>The </a:t>
            </a:r>
            <a:r>
              <a:rPr lang="en-US" sz="2800" dirty="0">
                <a:latin typeface="Arial Narrow" pitchFamily="34" charset="0"/>
              </a:rPr>
              <a:t>diagnosis of chronic bronchitis is made on clinical </a:t>
            </a:r>
            <a:r>
              <a:rPr lang="en-US" sz="2800" dirty="0" smtClean="0">
                <a:latin typeface="Arial Narrow" pitchFamily="34" charset="0"/>
              </a:rPr>
              <a:t>grounds: Persistent </a:t>
            </a:r>
            <a:r>
              <a:rPr lang="en-US" sz="2800" dirty="0">
                <a:latin typeface="Arial Narrow" pitchFamily="34" charset="0"/>
              </a:rPr>
              <a:t>productive cough for at least 3 consecutive months in at least 2 consecutive years.</a:t>
            </a:r>
          </a:p>
          <a:p>
            <a:r>
              <a:rPr lang="en-US" sz="2800" dirty="0">
                <a:latin typeface="Arial Narrow" pitchFamily="34" charset="0"/>
              </a:rPr>
              <a:t>Can occur in several forms:</a:t>
            </a:r>
          </a:p>
          <a:p>
            <a:pPr>
              <a:buFontTx/>
              <a:buNone/>
            </a:pPr>
            <a:r>
              <a:rPr lang="en-US" sz="2800" dirty="0">
                <a:latin typeface="Arial Narrow" pitchFamily="34" charset="0"/>
              </a:rPr>
              <a:t>	1.	</a:t>
            </a:r>
            <a:r>
              <a:rPr lang="en-US" sz="2400" dirty="0">
                <a:latin typeface="Arial Narrow" pitchFamily="34" charset="0"/>
              </a:rPr>
              <a:t>Simple chronic bronchitis.</a:t>
            </a:r>
          </a:p>
          <a:p>
            <a:pPr>
              <a:buFontTx/>
              <a:buNone/>
            </a:pPr>
            <a:r>
              <a:rPr lang="en-US" sz="2400" dirty="0">
                <a:latin typeface="Arial Narrow" pitchFamily="34" charset="0"/>
              </a:rPr>
              <a:t>	2.	Chronic </a:t>
            </a:r>
            <a:r>
              <a:rPr lang="en-US" sz="2400" dirty="0" err="1">
                <a:latin typeface="Arial Narrow" pitchFamily="34" charset="0"/>
              </a:rPr>
              <a:t>mucopurulent</a:t>
            </a:r>
            <a:r>
              <a:rPr lang="en-US" sz="2400" dirty="0">
                <a:latin typeface="Arial Narrow" pitchFamily="34" charset="0"/>
              </a:rPr>
              <a:t> bronchitis.</a:t>
            </a:r>
          </a:p>
          <a:p>
            <a:pPr>
              <a:buFontTx/>
              <a:buNone/>
            </a:pPr>
            <a:r>
              <a:rPr lang="en-US" sz="2400" dirty="0">
                <a:latin typeface="Arial Narrow" pitchFamily="34" charset="0"/>
              </a:rPr>
              <a:t>	3.	Chronic asthmatic bronchitis.</a:t>
            </a:r>
          </a:p>
          <a:p>
            <a:pPr>
              <a:buFontTx/>
              <a:buNone/>
            </a:pPr>
            <a:r>
              <a:rPr lang="en-US" sz="2400" dirty="0">
                <a:latin typeface="Arial Narrow" pitchFamily="34" charset="0"/>
              </a:rPr>
              <a:t>	4.	Chronic obstructive bronchitis.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Chronic Bronchitis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5562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sz="2400" b="1" u="sng" dirty="0"/>
              <a:t>Pathogenesis</a:t>
            </a:r>
          </a:p>
          <a:p>
            <a:r>
              <a:rPr lang="en-US" sz="2400" dirty="0" err="1"/>
              <a:t>Hypersecretion</a:t>
            </a:r>
            <a:r>
              <a:rPr lang="en-US" sz="2400" dirty="0"/>
              <a:t> of mucus that starts in the large airways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Cigarette smoking acts as a local irritant, causing hypertrophy of bronchial mucous glands, increase in the number of mucous cells, </a:t>
            </a:r>
            <a:r>
              <a:rPr lang="en-US" sz="2400" dirty="0" err="1" smtClean="0"/>
              <a:t>hypersecretion</a:t>
            </a:r>
            <a:r>
              <a:rPr lang="en-US" sz="2400" dirty="0" smtClean="0"/>
              <a:t> of mucus, and increased numbers of </a:t>
            </a:r>
            <a:r>
              <a:rPr lang="en-US" sz="2400" dirty="0" err="1" smtClean="0"/>
              <a:t>neutrophils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Other inhaled irritants such as sulfur dioxide and oxides of nitrogen associated with heavy air pollution cause exacerbation of chronic bronchitis. 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hypersecretion</a:t>
            </a:r>
            <a:r>
              <a:rPr lang="en-US" sz="2400" dirty="0" smtClean="0"/>
              <a:t> of mucus increases the susceptibility to bacterial infection, aggravated by interference with </a:t>
            </a:r>
            <a:r>
              <a:rPr lang="en-US" sz="2400" dirty="0" err="1" smtClean="0"/>
              <a:t>ciliary</a:t>
            </a:r>
            <a:r>
              <a:rPr lang="en-US" sz="2400" dirty="0" smtClean="0"/>
              <a:t> action that results from smoking. </a:t>
            </a:r>
            <a:r>
              <a:rPr lang="en-US" sz="2400" i="1" dirty="0" err="1" smtClean="0"/>
              <a:t>Haemophilus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influenzae</a:t>
            </a:r>
            <a:r>
              <a:rPr lang="en-US" sz="2400" i="1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pneumococci</a:t>
            </a:r>
            <a:r>
              <a:rPr lang="en-US" sz="2400" dirty="0" smtClean="0"/>
              <a:t>, and </a:t>
            </a:r>
            <a:r>
              <a:rPr lang="en-US" sz="2400" i="1" dirty="0" smtClean="0"/>
              <a:t>Streptococcus </a:t>
            </a:r>
            <a:r>
              <a:rPr lang="en-US" sz="2400" i="1" dirty="0" err="1" smtClean="0"/>
              <a:t>viridans</a:t>
            </a:r>
            <a:r>
              <a:rPr lang="en-US" sz="2400" dirty="0" smtClean="0"/>
              <a:t> are common pathogens.</a:t>
            </a:r>
          </a:p>
          <a:p>
            <a:r>
              <a:rPr lang="en-US" sz="2400" dirty="0" smtClean="0"/>
              <a:t>Inflammation leads to progressive destruction of the muscle of the bronchiolar wall, with replacement by collagen. </a:t>
            </a:r>
            <a:endParaRPr lang="en-US" sz="2400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algn="ctr"/>
            <a:r>
              <a:rPr lang="en-US" sz="3600" b="1" dirty="0"/>
              <a:t>Chronic bronchitis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mpaigns2.axappphealthcare.co.uk/medical-encyclopaedia/sites/default/files/imagecache/530x600/diagram/humbod142chrbro_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533400"/>
            <a:ext cx="5271330" cy="632460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429000" cy="45259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err="1" smtClean="0"/>
              <a:t>Hypersecretion</a:t>
            </a:r>
            <a:r>
              <a:rPr lang="en-US" sz="2400" dirty="0" smtClean="0"/>
              <a:t> of mucus</a:t>
            </a:r>
          </a:p>
          <a:p>
            <a:r>
              <a:rPr lang="en-US" sz="2400" dirty="0" smtClean="0"/>
              <a:t>Bacterial infection, aggravated by interference with </a:t>
            </a:r>
            <a:r>
              <a:rPr lang="en-US" sz="2400" dirty="0" err="1" smtClean="0"/>
              <a:t>ciliary</a:t>
            </a:r>
            <a:r>
              <a:rPr lang="en-US" sz="2400" dirty="0" smtClean="0"/>
              <a:t> action</a:t>
            </a:r>
          </a:p>
          <a:p>
            <a:r>
              <a:rPr lang="en-US" sz="2400" dirty="0" smtClean="0"/>
              <a:t>Inflammation </a:t>
            </a:r>
          </a:p>
          <a:p>
            <a:r>
              <a:rPr lang="en-US" sz="2400" dirty="0" smtClean="0"/>
              <a:t>Replacement of muscle by collagen </a:t>
            </a:r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276600" y="304800"/>
            <a:ext cx="2940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Chronic bronchitis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5562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b="1" u="sng" dirty="0" smtClean="0"/>
              <a:t>Morphology</a:t>
            </a:r>
            <a:endParaRPr lang="en-US" sz="2400" b="1" u="sng" dirty="0"/>
          </a:p>
          <a:p>
            <a:r>
              <a:rPr lang="en-US" sz="2400" dirty="0" smtClean="0"/>
              <a:t>Pathologic examination shows: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000" dirty="0" smtClean="0"/>
              <a:t> hypertrophy of bronchial wall mucous glands 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000" dirty="0" smtClean="0"/>
              <a:t>chronic inflammation 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000" dirty="0" smtClean="0"/>
              <a:t>fibrous replacement of the muscular walls of small bronchioles (chronic obstructive bronchitis)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000" dirty="0" err="1" smtClean="0"/>
              <a:t>squamous</a:t>
            </a:r>
            <a:r>
              <a:rPr lang="en-US" sz="2000" dirty="0" smtClean="0"/>
              <a:t> </a:t>
            </a:r>
            <a:r>
              <a:rPr lang="en-US" sz="2000" dirty="0" err="1"/>
              <a:t>metaplasia</a:t>
            </a:r>
            <a:r>
              <a:rPr lang="en-US" sz="2000" dirty="0"/>
              <a:t>, dysplastic changes and </a:t>
            </a:r>
            <a:r>
              <a:rPr lang="en-US" sz="2000" dirty="0" err="1"/>
              <a:t>bronchogenic</a:t>
            </a:r>
            <a:r>
              <a:rPr lang="en-US" sz="2000" dirty="0"/>
              <a:t> </a:t>
            </a:r>
            <a:r>
              <a:rPr lang="en-US" sz="2000" dirty="0" smtClean="0"/>
              <a:t>carcinoma</a:t>
            </a:r>
            <a:r>
              <a:rPr lang="en-US" sz="2400" dirty="0" smtClean="0"/>
              <a:t>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sz="2000" dirty="0" smtClean="0"/>
              <a:t>Coexistent </a:t>
            </a:r>
            <a:r>
              <a:rPr lang="en-US" sz="2000" dirty="0"/>
              <a:t>emphysema</a:t>
            </a:r>
            <a:r>
              <a:rPr lang="en-US" sz="2000" dirty="0" smtClean="0"/>
              <a:t>.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algn="ctr"/>
            <a:r>
              <a:rPr lang="en-US" sz="3600" b="1" dirty="0"/>
              <a:t>Chronic bronchitis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. bronchit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850"/>
          <a:stretch>
            <a:fillRect/>
          </a:stretch>
        </p:blipFill>
        <p:spPr>
          <a:xfrm>
            <a:off x="2667000" y="1447800"/>
            <a:ext cx="6259447" cy="422040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400800" cy="1143000"/>
          </a:xfrm>
        </p:spPr>
        <p:txBody>
          <a:bodyPr/>
          <a:lstStyle/>
          <a:p>
            <a:r>
              <a:rPr lang="en-US" dirty="0" smtClean="0"/>
              <a:t>Reid Index &gt; 0.4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09800"/>
            <a:ext cx="2286000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Reid index—the ratio of mucous gland thickness to bronchial wall thickness—is increased above the normal value of 0.4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7924800" cy="6019800"/>
          </a:xfrm>
        </p:spPr>
        <p:txBody>
          <a:bodyPr/>
          <a:lstStyle/>
          <a:p>
            <a:pPr>
              <a:buNone/>
              <a:tabLst>
                <a:tab pos="912813" algn="l"/>
              </a:tabLst>
            </a:pPr>
            <a:r>
              <a:rPr lang="en-US" sz="2400" dirty="0">
                <a:latin typeface="Tahoma" pitchFamily="34" charset="0"/>
              </a:rPr>
              <a:t>Diffuse pulmonary diseases are divided into:</a:t>
            </a:r>
          </a:p>
          <a:p>
            <a:pPr>
              <a:buFontTx/>
              <a:buNone/>
              <a:tabLst>
                <a:tab pos="912813" algn="l"/>
              </a:tabLst>
            </a:pPr>
            <a:r>
              <a:rPr lang="en-US" sz="2400" dirty="0">
                <a:latin typeface="Tahoma" pitchFamily="34" charset="0"/>
              </a:rPr>
              <a:t>	</a:t>
            </a:r>
            <a:endParaRPr lang="en-US" sz="2000" dirty="0">
              <a:latin typeface="Tahoma" pitchFamily="34" charset="0"/>
            </a:endParaRPr>
          </a:p>
          <a:p>
            <a:pPr>
              <a:buFontTx/>
              <a:buNone/>
              <a:tabLst>
                <a:tab pos="912813" algn="l"/>
              </a:tabLst>
            </a:pPr>
            <a:endParaRPr lang="en-US" sz="2000" dirty="0">
              <a:latin typeface="Tahoma" pitchFamily="34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Obstructive and Restrictive Pulmonary Dise</a:t>
            </a:r>
            <a:r>
              <a:rPr lang="en-US" sz="3200" dirty="0"/>
              <a:t>a</a:t>
            </a:r>
            <a:r>
              <a:rPr lang="en-US" sz="3200" b="1" dirty="0"/>
              <a:t>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3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362200"/>
            <a:ext cx="3962400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buFontTx/>
              <a:buNone/>
              <a:tabLst>
                <a:tab pos="912813" algn="l"/>
              </a:tabLst>
            </a:pPr>
            <a:r>
              <a:rPr lang="en-US" sz="2000" dirty="0" smtClean="0">
                <a:latin typeface="Tahoma" pitchFamily="34" charset="0"/>
              </a:rPr>
              <a:t> 1. </a:t>
            </a:r>
            <a:r>
              <a:rPr lang="en-US" sz="2000" dirty="0" smtClean="0">
                <a:solidFill>
                  <a:schemeClr val="accent2"/>
                </a:solidFill>
                <a:latin typeface="Tahoma" pitchFamily="34" charset="0"/>
              </a:rPr>
              <a:t>Obstructive disease: </a:t>
            </a:r>
          </a:p>
          <a:p>
            <a:pPr algn="ctr">
              <a:buFontTx/>
              <a:buNone/>
              <a:tabLst>
                <a:tab pos="912813" algn="l"/>
              </a:tabLst>
            </a:pPr>
            <a:r>
              <a:rPr lang="en-US" dirty="0" smtClean="0">
                <a:latin typeface="Tahoma" pitchFamily="34" charset="0"/>
              </a:rPr>
              <a:t>characterized by limitation of airflow owing to partial or complete obstruction at any</a:t>
            </a:r>
          </a:p>
          <a:p>
            <a:pPr algn="ctr">
              <a:buFontTx/>
              <a:buNone/>
              <a:tabLst>
                <a:tab pos="912813" algn="l"/>
              </a:tabLst>
            </a:pPr>
            <a:r>
              <a:rPr lang="en-US" dirty="0" smtClean="0">
                <a:latin typeface="Tahoma" pitchFamily="34" charset="0"/>
              </a:rPr>
              <a:t> level from trachea to respiratory bronchioles.</a:t>
            </a:r>
          </a:p>
          <a:p>
            <a:pPr algn="ctr">
              <a:buFontTx/>
              <a:buNone/>
              <a:tabLst>
                <a:tab pos="912813" algn="l"/>
              </a:tabLst>
            </a:pPr>
            <a:r>
              <a:rPr lang="en-US" dirty="0" smtClean="0">
                <a:latin typeface="Tahoma" pitchFamily="34" charset="0"/>
              </a:rPr>
              <a:t>Pulmonary function test: </a:t>
            </a:r>
          </a:p>
          <a:p>
            <a:pPr algn="ctr">
              <a:buFontTx/>
              <a:buNone/>
              <a:tabLst>
                <a:tab pos="912813" algn="l"/>
              </a:tabLst>
            </a:pPr>
            <a:r>
              <a:rPr lang="en-US" dirty="0" smtClean="0">
                <a:latin typeface="Tahoma" pitchFamily="34" charset="0"/>
              </a:rPr>
              <a:t>limitation of maximal</a:t>
            </a:r>
          </a:p>
          <a:p>
            <a:pPr algn="ctr">
              <a:buFontTx/>
              <a:buNone/>
              <a:tabLst>
                <a:tab pos="912813" algn="l"/>
              </a:tabLst>
            </a:pPr>
            <a:r>
              <a:rPr lang="en-US" dirty="0" smtClean="0">
                <a:latin typeface="Tahoma" pitchFamily="34" charset="0"/>
              </a:rPr>
              <a:t> airflow rate during forced expiration (FEVI).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2362200"/>
            <a:ext cx="4267200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buFontTx/>
              <a:buNone/>
              <a:tabLst>
                <a:tab pos="912813" algn="l"/>
              </a:tabLst>
            </a:pPr>
            <a:r>
              <a:rPr lang="en-US" sz="2000" dirty="0" smtClean="0">
                <a:latin typeface="Tahoma" pitchFamily="34" charset="0"/>
              </a:rPr>
              <a:t>	2. </a:t>
            </a:r>
            <a:r>
              <a:rPr lang="en-US" sz="2000" dirty="0" smtClean="0">
                <a:solidFill>
                  <a:schemeClr val="accent2"/>
                </a:solidFill>
                <a:latin typeface="Tahoma" pitchFamily="34" charset="0"/>
              </a:rPr>
              <a:t>Restrictive disease: </a:t>
            </a:r>
            <a:r>
              <a:rPr lang="en-US" dirty="0" smtClean="0">
                <a:latin typeface="Tahoma" pitchFamily="34" charset="0"/>
              </a:rPr>
              <a:t>characterized by reduced expansion of lung parenchyma with decreased total lung capacity while the expiratory flow rate is near normal.</a:t>
            </a:r>
          </a:p>
          <a:p>
            <a:pPr algn="ctr">
              <a:buFontTx/>
              <a:buNone/>
              <a:tabLst>
                <a:tab pos="912813" algn="l"/>
              </a:tabLst>
            </a:pPr>
            <a:r>
              <a:rPr lang="en-US" dirty="0" smtClean="0">
                <a:latin typeface="Tahoma" pitchFamily="34" charset="0"/>
              </a:rPr>
              <a:t>  Occur in:</a:t>
            </a:r>
          </a:p>
          <a:p>
            <a:pPr algn="ctr">
              <a:buFontTx/>
              <a:buNone/>
              <a:tabLst>
                <a:tab pos="912813" algn="l"/>
              </a:tabLst>
            </a:pPr>
            <a:r>
              <a:rPr lang="en-US" dirty="0" smtClean="0">
                <a:latin typeface="Tahoma" pitchFamily="34" charset="0"/>
              </a:rPr>
              <a:t>  1.  Chest wall disorder.</a:t>
            </a:r>
          </a:p>
          <a:p>
            <a:pPr algn="ctr">
              <a:buFontTx/>
              <a:buNone/>
              <a:tabLst>
                <a:tab pos="912813" algn="l"/>
              </a:tabLst>
            </a:pPr>
            <a:r>
              <a:rPr lang="en-US" dirty="0" smtClean="0">
                <a:latin typeface="Tahoma" pitchFamily="34" charset="0"/>
              </a:rPr>
              <a:t>  2. Acute or chronic, interstitial  and    infiltrative diseases,         </a:t>
            </a:r>
          </a:p>
          <a:p>
            <a:pPr algn="ctr">
              <a:buFontTx/>
              <a:buNone/>
              <a:tabLst>
                <a:tab pos="912813" algn="l"/>
              </a:tabLst>
            </a:pPr>
            <a:r>
              <a:rPr lang="en-US" dirty="0" smtClean="0">
                <a:latin typeface="Tahoma" pitchFamily="34" charset="0"/>
              </a:rPr>
              <a:t> e.g.  ARDS and pneumoconiosis.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534400" cy="2514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b="1" dirty="0" smtClean="0"/>
              <a:t>Clinical </a:t>
            </a:r>
            <a:r>
              <a:rPr lang="en-US" sz="2400" b="1" dirty="0"/>
              <a:t>Course</a:t>
            </a:r>
          </a:p>
          <a:p>
            <a:r>
              <a:rPr lang="en-US" sz="2400" dirty="0"/>
              <a:t>Prominent cough and the production of sputum.</a:t>
            </a:r>
          </a:p>
          <a:p>
            <a:r>
              <a:rPr lang="en-US" sz="2400" dirty="0"/>
              <a:t>COPD with </a:t>
            </a:r>
            <a:r>
              <a:rPr lang="en-US" sz="2400" dirty="0" err="1"/>
              <a:t>hypercapnia</a:t>
            </a:r>
            <a:r>
              <a:rPr lang="en-US" sz="2400" dirty="0"/>
              <a:t>, hypoxemia and cyanosis.</a:t>
            </a:r>
          </a:p>
          <a:p>
            <a:r>
              <a:rPr lang="en-US" sz="2400" dirty="0"/>
              <a:t>Cardiac failure.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algn="ctr"/>
            <a:r>
              <a:rPr lang="en-US" sz="3600" b="1" dirty="0"/>
              <a:t>Chronic bronchitis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P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3107"/>
          <a:stretch>
            <a:fillRect/>
          </a:stretch>
        </p:blipFill>
        <p:spPr>
          <a:xfrm>
            <a:off x="342536" y="1196751"/>
            <a:ext cx="8333920" cy="5279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Chronic bronchitis vs. Emphysema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773132" y="0"/>
            <a:ext cx="5476044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Emphysema and Chronic Bronchitis</a:t>
            </a:r>
          </a:p>
        </p:txBody>
      </p:sp>
      <p:graphicFrame>
        <p:nvGraphicFramePr>
          <p:cNvPr id="45087" name="Group 31"/>
          <p:cNvGraphicFramePr>
            <a:graphicFrameLocks noGrp="1"/>
          </p:cNvGraphicFramePr>
          <p:nvPr/>
        </p:nvGraphicFramePr>
        <p:xfrm>
          <a:off x="304800" y="1371600"/>
          <a:ext cx="8610600" cy="5257801"/>
        </p:xfrm>
        <a:graphic>
          <a:graphicData uri="http://schemas.openxmlformats.org/drawingml/2006/table">
            <a:tbl>
              <a:tblPr/>
              <a:tblGrid>
                <a:gridCol w="2209800"/>
                <a:gridCol w="3276600"/>
                <a:gridCol w="3124200"/>
              </a:tblGrid>
              <a:tr h="833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Predominant Bronchitis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Predominant Emphysema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Appearance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Dyspnea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Cough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Infection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Respiratory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Insufficiency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pulmonale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Airway resistance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Elastic recoil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Chest radiography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“Blue bloaters”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40-45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Mild, late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Early, copious sputum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Common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Repeated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Common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Increased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Normal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Prominent vessels, large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“Pink Puffers”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50-75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Severe, early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Late, scanty sputum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Occasional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Terminal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Rare, terminal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Normal or slightly increased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Low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Hyperinflation, small heart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0" y="1828801"/>
            <a:ext cx="762000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http://www.youtube.com/watch?v=9EqCq_8J8vg&amp;feature=related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1200"/>
            <a:ext cx="7772400" cy="1143000"/>
          </a:xfrm>
        </p:spPr>
        <p:txBody>
          <a:bodyPr/>
          <a:lstStyle/>
          <a:p>
            <a:pPr algn="ctr"/>
            <a:r>
              <a:rPr lang="en-US" b="1" dirty="0" err="1" smtClean="0"/>
              <a:t>Bronchiectasis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5022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http://www.youtube.com/watch?v=vxoA8FddG7k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43200" y="3124200"/>
            <a:ext cx="3505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Chronic Obstructive Pulmonary Disease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5676900" y="24765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2362200" y="23622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019800" y="1752600"/>
            <a:ext cx="21336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Emphysema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1828800"/>
            <a:ext cx="22860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Bronchiectasis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248400" y="4495800"/>
            <a:ext cx="21336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Chronic Bronchitis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1000" y="4648200"/>
            <a:ext cx="21336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Asthma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4" idx="5"/>
          </p:cNvCxnSpPr>
          <p:nvPr/>
        </p:nvCxnSpPr>
        <p:spPr>
          <a:xfrm rot="16200000" flipH="1">
            <a:off x="5636721" y="3807920"/>
            <a:ext cx="786233" cy="58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362202" y="3657600"/>
            <a:ext cx="1066798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447800" y="762000"/>
            <a:ext cx="69691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Chronic Obstructive Pulmonary Disease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Chronic necrotizing infection of the bronchi and bronchioles leading to or associated with abnormal dilatation of these airways.</a:t>
            </a:r>
          </a:p>
          <a:p>
            <a:r>
              <a:rPr lang="en-US" dirty="0"/>
              <a:t>Bronchial dilatation should be permanent.</a:t>
            </a: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Bronchiectasis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5257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>
                <a:solidFill>
                  <a:srgbClr val="C00000"/>
                </a:solidFill>
              </a:rPr>
              <a:t>1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  <a:r>
              <a:rPr lang="en-US" sz="2000" dirty="0"/>
              <a:t>	</a:t>
            </a:r>
            <a:r>
              <a:rPr lang="en-US" sz="2000" u="sng" dirty="0">
                <a:solidFill>
                  <a:srgbClr val="C00000"/>
                </a:solidFill>
                <a:latin typeface="Tahoma" pitchFamily="34" charset="0"/>
              </a:rPr>
              <a:t>Bronchial obstruction</a:t>
            </a:r>
          </a:p>
          <a:p>
            <a:pPr marL="609600" indent="-609600">
              <a:buFontTx/>
              <a:buNone/>
            </a:pPr>
            <a:r>
              <a:rPr lang="en-US" sz="2000" dirty="0">
                <a:latin typeface="Tahoma" pitchFamily="34" charset="0"/>
              </a:rPr>
              <a:t>	</a:t>
            </a:r>
            <a:r>
              <a:rPr lang="en-US" sz="2000" u="sng" dirty="0" smtClean="0">
                <a:solidFill>
                  <a:schemeClr val="bg1"/>
                </a:solidFill>
                <a:latin typeface="Tahoma" pitchFamily="34" charset="0"/>
              </a:rPr>
              <a:t>Localized</a:t>
            </a: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</a:rPr>
              <a:t>:</a:t>
            </a:r>
          </a:p>
          <a:p>
            <a:pPr marL="609600" indent="-609600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</a:rPr>
              <a:t>	-	tumor, foreign bodies or  mucous impaction</a:t>
            </a:r>
          </a:p>
          <a:p>
            <a:pPr marL="609600" indent="-609600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</a:rPr>
              <a:t>	 </a:t>
            </a:r>
            <a:r>
              <a:rPr lang="en-US" sz="2000" u="sng" dirty="0" smtClean="0">
                <a:solidFill>
                  <a:schemeClr val="bg1"/>
                </a:solidFill>
                <a:latin typeface="Tahoma" pitchFamily="34" charset="0"/>
              </a:rPr>
              <a:t>Generalized:</a:t>
            </a: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marL="609600" indent="-609600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</a:rPr>
              <a:t>	-	bronchial asthma</a:t>
            </a:r>
          </a:p>
          <a:p>
            <a:pPr marL="609600" indent="-609600"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</a:rPr>
              <a:t>	-	chronic bronchitis</a:t>
            </a:r>
          </a:p>
          <a:p>
            <a:pPr marL="609600" indent="-609600">
              <a:buFontTx/>
              <a:buAutoNum type="arabicPeriod" startAt="2"/>
            </a:pPr>
            <a:r>
              <a:rPr lang="en-US" sz="2000" u="sng" dirty="0" smtClean="0">
                <a:solidFill>
                  <a:srgbClr val="C00000"/>
                </a:solidFill>
                <a:latin typeface="Tahoma" pitchFamily="34" charset="0"/>
              </a:rPr>
              <a:t>Congenital or hereditary conditions:</a:t>
            </a:r>
          </a:p>
          <a:p>
            <a:pPr marL="609600" indent="-609600">
              <a:buFontTx/>
              <a:buNone/>
            </a:pPr>
            <a:r>
              <a:rPr lang="en-US" sz="2000" dirty="0">
                <a:latin typeface="Tahoma" pitchFamily="34" charset="0"/>
              </a:rPr>
              <a:t>	</a:t>
            </a:r>
            <a:r>
              <a:rPr lang="en-US" sz="2000" dirty="0">
                <a:solidFill>
                  <a:schemeClr val="bg1"/>
                </a:solidFill>
                <a:latin typeface="Tahoma" pitchFamily="34" charset="0"/>
              </a:rPr>
              <a:t>-	Congenital </a:t>
            </a:r>
            <a:endParaRPr lang="en-US" sz="2000" dirty="0" smtClean="0">
              <a:solidFill>
                <a:schemeClr val="bg1"/>
              </a:solidFill>
              <a:latin typeface="Tahoma" pitchFamily="34" charset="0"/>
            </a:endParaRPr>
          </a:p>
          <a:p>
            <a:pPr marL="609600" indent="-609600">
              <a:buFontTx/>
              <a:buNone/>
            </a:pPr>
            <a:endParaRPr lang="en-US" sz="2000" dirty="0" smtClean="0">
              <a:solidFill>
                <a:schemeClr val="bg1"/>
              </a:solidFill>
              <a:latin typeface="Tahoma" pitchFamily="34" charset="0"/>
            </a:endParaRPr>
          </a:p>
          <a:p>
            <a:pPr marL="609600" indent="-609600">
              <a:buFontTx/>
              <a:buNone/>
            </a:pPr>
            <a:endParaRPr lang="en-US" sz="2000" dirty="0" smtClean="0">
              <a:solidFill>
                <a:schemeClr val="bg1"/>
              </a:solidFill>
              <a:latin typeface="Tahoma" pitchFamily="34" charset="0"/>
            </a:endParaRPr>
          </a:p>
          <a:p>
            <a:pPr marL="609600" indent="-609600">
              <a:buFontTx/>
              <a:buAutoNum type="arabicPeriod" startAt="3"/>
            </a:pPr>
            <a:endParaRPr lang="en-US" sz="2000" u="sng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609600" indent="-609600">
              <a:buFontTx/>
              <a:buAutoNum type="arabicPeriod" startAt="3"/>
            </a:pPr>
            <a:r>
              <a:rPr lang="en-US" sz="2000" u="sng" dirty="0" smtClean="0">
                <a:solidFill>
                  <a:srgbClr val="C00000"/>
                </a:solidFill>
                <a:latin typeface="Tahoma" pitchFamily="34" charset="0"/>
              </a:rPr>
              <a:t>Necrotizing </a:t>
            </a:r>
            <a:r>
              <a:rPr lang="en-US" sz="2000" u="sng" dirty="0">
                <a:solidFill>
                  <a:srgbClr val="C00000"/>
                </a:solidFill>
                <a:latin typeface="Tahoma" pitchFamily="34" charset="0"/>
              </a:rPr>
              <a:t>pneumonia.</a:t>
            </a:r>
          </a:p>
          <a:p>
            <a:pPr marL="609600" indent="-609600">
              <a:buFontTx/>
              <a:buNone/>
            </a:pPr>
            <a:r>
              <a:rPr lang="en-US" sz="2000" dirty="0">
                <a:latin typeface="Tahoma" pitchFamily="34" charset="0"/>
              </a:rPr>
              <a:t>	</a:t>
            </a: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609600"/>
          </a:xfrm>
        </p:spPr>
        <p:txBody>
          <a:bodyPr/>
          <a:lstStyle/>
          <a:p>
            <a:pPr algn="ctr"/>
            <a:r>
              <a:rPr lang="en-US" sz="2800" b="1" dirty="0"/>
              <a:t>Conditions associated with </a:t>
            </a:r>
            <a:r>
              <a:rPr lang="en-US" sz="2800" b="1" dirty="0" err="1" smtClean="0"/>
              <a:t>Bronchiectasis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47344" y="1700808"/>
            <a:ext cx="5534656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marL="609600" indent="-609600"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	</a:t>
            </a:r>
            <a:r>
              <a:rPr lang="en-US" u="sng" dirty="0" smtClean="0">
                <a:latin typeface="Tahoma" pitchFamily="34" charset="0"/>
              </a:rPr>
              <a:t>Localized</a:t>
            </a:r>
            <a:r>
              <a:rPr lang="en-US" dirty="0" smtClean="0">
                <a:latin typeface="Tahoma" pitchFamily="34" charset="0"/>
              </a:rPr>
              <a:t>:</a:t>
            </a:r>
          </a:p>
          <a:p>
            <a:pPr marL="609600" indent="-609600"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	-	tumor, foreign bodies or  mucous impaction</a:t>
            </a:r>
          </a:p>
          <a:p>
            <a:pPr marL="609600" indent="-609600"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	 </a:t>
            </a:r>
            <a:r>
              <a:rPr lang="en-US" u="sng" dirty="0" smtClean="0">
                <a:latin typeface="Tahoma" pitchFamily="34" charset="0"/>
              </a:rPr>
              <a:t>Generalized:</a:t>
            </a:r>
            <a:r>
              <a:rPr lang="en-US" dirty="0" smtClean="0">
                <a:latin typeface="Tahoma" pitchFamily="34" charset="0"/>
              </a:rPr>
              <a:t> </a:t>
            </a:r>
          </a:p>
          <a:p>
            <a:pPr marL="609600" indent="-609600"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	-	bronchial asthma</a:t>
            </a:r>
          </a:p>
          <a:p>
            <a:pPr marL="609600" indent="-609600"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	-	chronic bronchitis</a:t>
            </a:r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3780472"/>
            <a:ext cx="5113964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marL="609600" indent="-609600"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	-	Congenital </a:t>
            </a:r>
            <a:r>
              <a:rPr lang="en-US" dirty="0" err="1" smtClean="0">
                <a:latin typeface="Tahoma" pitchFamily="34" charset="0"/>
              </a:rPr>
              <a:t>bronchiactasis</a:t>
            </a:r>
            <a:endParaRPr lang="en-US" dirty="0" smtClean="0">
              <a:latin typeface="Tahoma" pitchFamily="34" charset="0"/>
            </a:endParaRPr>
          </a:p>
          <a:p>
            <a:pPr marL="609600" indent="-609600"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	-	Cystic fibrosis.</a:t>
            </a:r>
          </a:p>
          <a:p>
            <a:pPr marL="609600" indent="-609600"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	-	</a:t>
            </a:r>
            <a:r>
              <a:rPr lang="en-US" dirty="0" err="1" smtClean="0">
                <a:latin typeface="Tahoma" pitchFamily="34" charset="0"/>
              </a:rPr>
              <a:t>Intralobar</a:t>
            </a:r>
            <a:r>
              <a:rPr lang="en-US" dirty="0" smtClean="0">
                <a:latin typeface="Tahoma" pitchFamily="34" charset="0"/>
              </a:rPr>
              <a:t> sequestration of the lung.</a:t>
            </a:r>
          </a:p>
          <a:p>
            <a:pPr marL="609600" indent="-609600"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	-	Immunodeficiency status.</a:t>
            </a:r>
          </a:p>
          <a:p>
            <a:pPr marL="609600" indent="-609600" algn="l" rtl="0">
              <a:buFontTx/>
              <a:buNone/>
            </a:pPr>
            <a:r>
              <a:rPr lang="en-US" dirty="0" smtClean="0">
                <a:latin typeface="Tahoma" pitchFamily="34" charset="0"/>
              </a:rPr>
              <a:t>	-	Immotile cilia and </a:t>
            </a:r>
            <a:r>
              <a:rPr lang="en-US" dirty="0" err="1" smtClean="0">
                <a:latin typeface="Tahoma" pitchFamily="34" charset="0"/>
              </a:rPr>
              <a:t>kartagner</a:t>
            </a:r>
            <a:r>
              <a:rPr lang="en-US" dirty="0" smtClean="0">
                <a:latin typeface="Tahoma" pitchFamily="34" charset="0"/>
              </a:rPr>
              <a:t> syndrome.</a:t>
            </a:r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5791200"/>
            <a:ext cx="503464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>
                <a:latin typeface="Tahoma" pitchFamily="34" charset="0"/>
              </a:rPr>
              <a:t>Caused by TB, staphylococci or mixed infection.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772400" cy="3733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Inherited as </a:t>
            </a:r>
            <a:r>
              <a:rPr lang="en-US" dirty="0" err="1"/>
              <a:t>autosomal</a:t>
            </a:r>
            <a:r>
              <a:rPr lang="en-US" dirty="0"/>
              <a:t> recessive trait.</a:t>
            </a:r>
          </a:p>
          <a:p>
            <a:r>
              <a:rPr lang="en-US" dirty="0"/>
              <a:t>Patient develop </a:t>
            </a:r>
            <a:r>
              <a:rPr lang="en-US" dirty="0" err="1"/>
              <a:t>bronchiactasis</a:t>
            </a:r>
            <a:r>
              <a:rPr lang="en-US" dirty="0"/>
              <a:t>, sinusitis and </a:t>
            </a:r>
            <a:r>
              <a:rPr lang="en-US" dirty="0" err="1"/>
              <a:t>situs</a:t>
            </a:r>
            <a:r>
              <a:rPr lang="en-US" dirty="0"/>
              <a:t> </a:t>
            </a:r>
            <a:r>
              <a:rPr lang="en-US" dirty="0" err="1"/>
              <a:t>invertus</a:t>
            </a:r>
            <a:r>
              <a:rPr lang="en-US" dirty="0"/>
              <a:t>.</a:t>
            </a:r>
          </a:p>
          <a:p>
            <a:r>
              <a:rPr lang="en-US" dirty="0"/>
              <a:t>Defect in </a:t>
            </a:r>
            <a:r>
              <a:rPr lang="en-US" dirty="0" err="1"/>
              <a:t>ciliary</a:t>
            </a:r>
            <a:r>
              <a:rPr lang="en-US" dirty="0"/>
              <a:t> motility due to absent or irregular </a:t>
            </a:r>
            <a:r>
              <a:rPr lang="en-US" dirty="0" err="1"/>
              <a:t>dynein</a:t>
            </a:r>
            <a:r>
              <a:rPr lang="en-US" dirty="0"/>
              <a:t> arms.</a:t>
            </a:r>
          </a:p>
          <a:p>
            <a:r>
              <a:rPr lang="en-US" dirty="0"/>
              <a:t>Lack of </a:t>
            </a:r>
            <a:r>
              <a:rPr lang="en-US" dirty="0" err="1"/>
              <a:t>ciliary</a:t>
            </a:r>
            <a:r>
              <a:rPr lang="en-US" dirty="0"/>
              <a:t> activity interferers with bronchial clearance.</a:t>
            </a:r>
          </a:p>
          <a:p>
            <a:r>
              <a:rPr lang="en-US" dirty="0"/>
              <a:t>Males have infertility.</a:t>
            </a: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Kartagener</a:t>
            </a:r>
            <a:r>
              <a:rPr lang="en-US" b="1" dirty="0"/>
              <a:t> </a:t>
            </a:r>
            <a:r>
              <a:rPr lang="en-US" b="1" dirty="0" smtClean="0"/>
              <a:t>Syndrome</a:t>
            </a:r>
            <a:br>
              <a:rPr lang="en-US" b="1" dirty="0" smtClean="0"/>
            </a:br>
            <a:r>
              <a:rPr lang="en-US" b="0" dirty="0" smtClean="0"/>
              <a:t> (</a:t>
            </a:r>
            <a:r>
              <a:rPr lang="en-US" sz="3100" dirty="0" smtClean="0"/>
              <a:t>Immotile </a:t>
            </a:r>
            <a:r>
              <a:rPr lang="en-US" sz="3100" dirty="0" err="1" smtClean="0"/>
              <a:t>ciliary</a:t>
            </a:r>
            <a:r>
              <a:rPr lang="en-US" sz="3100" dirty="0" smtClean="0"/>
              <a:t> syndrome)</a:t>
            </a:r>
            <a:br>
              <a:rPr lang="en-US" sz="3100" dirty="0" smtClean="0"/>
            </a:br>
            <a:r>
              <a:rPr lang="en-US" sz="3100" dirty="0" smtClean="0"/>
              <a:t>(Primary </a:t>
            </a:r>
            <a:r>
              <a:rPr lang="en-US" sz="3100" dirty="0" err="1" smtClean="0"/>
              <a:t>ciliary</a:t>
            </a:r>
            <a:r>
              <a:rPr lang="en-US" sz="3100" dirty="0" smtClean="0"/>
              <a:t> </a:t>
            </a:r>
            <a:r>
              <a:rPr lang="en-US" sz="3100" dirty="0" err="1" smtClean="0"/>
              <a:t>dyskinesia</a:t>
            </a:r>
            <a:r>
              <a:rPr lang="en-US" sz="3100" dirty="0" smtClean="0"/>
              <a:t>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dynein</a:t>
            </a:r>
            <a:r>
              <a:rPr lang="en-US" dirty="0" smtClean="0"/>
              <a:t> arms</a:t>
            </a:r>
            <a:endParaRPr lang="en-US" dirty="0"/>
          </a:p>
        </p:txBody>
      </p:sp>
      <p:pic>
        <p:nvPicPr>
          <p:cNvPr id="68610" name="Picture 2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7620000" cy="2857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4953000"/>
            <a:ext cx="4572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/>
              <a:t>http://programs.northlandcollege.edu/biology/biology1111/animations/flagellum.swf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Share </a:t>
            </a:r>
            <a:r>
              <a:rPr lang="en-US" sz="2400" dirty="0"/>
              <a:t>a major symptom: </a:t>
            </a:r>
            <a:r>
              <a:rPr lang="en-US" sz="2400" dirty="0" err="1"/>
              <a:t>dyspnea</a:t>
            </a:r>
            <a:r>
              <a:rPr lang="en-US" sz="2400" dirty="0"/>
              <a:t> with chronic or recurrent obstruction to airflow within the lung.</a:t>
            </a:r>
          </a:p>
          <a:p>
            <a:r>
              <a:rPr lang="en-US" sz="2400" dirty="0"/>
              <a:t>The incidence of COPD has increased dramatically in the past few decades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Chronic Obstructive Pulmonary Disease (COPD)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/>
              <a:t>Etiology and pathogenesis</a:t>
            </a:r>
          </a:p>
          <a:p>
            <a:r>
              <a:rPr lang="en-US" dirty="0"/>
              <a:t>Obstruction and infection.</a:t>
            </a:r>
          </a:p>
          <a:p>
            <a:pPr>
              <a:buFontTx/>
              <a:buNone/>
            </a:pPr>
            <a:r>
              <a:rPr lang="en-US" dirty="0"/>
              <a:t>	Bronchial obstruction (</a:t>
            </a:r>
            <a:r>
              <a:rPr lang="en-US" dirty="0" err="1"/>
              <a:t>athelectasis</a:t>
            </a:r>
            <a:r>
              <a:rPr lang="en-US" dirty="0"/>
              <a:t> of airway distal to obstruction) – bronchial wall inflammation.</a:t>
            </a:r>
          </a:p>
          <a:p>
            <a:r>
              <a:rPr lang="en-US" dirty="0"/>
              <a:t>These changes become irreversible:</a:t>
            </a:r>
          </a:p>
          <a:p>
            <a:pPr>
              <a:buFontTx/>
              <a:buNone/>
            </a:pPr>
            <a:r>
              <a:rPr lang="en-US" dirty="0"/>
              <a:t>	1.	If obstruction persist.</a:t>
            </a:r>
          </a:p>
          <a:p>
            <a:pPr>
              <a:buFontTx/>
              <a:buNone/>
            </a:pPr>
            <a:r>
              <a:rPr lang="en-US" dirty="0"/>
              <a:t>	2.	If there is added infection.</a:t>
            </a: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990600"/>
          </a:xfrm>
        </p:spPr>
        <p:txBody>
          <a:bodyPr/>
          <a:lstStyle/>
          <a:p>
            <a:pPr algn="ctr"/>
            <a:r>
              <a:rPr lang="en-US" b="1" dirty="0" err="1" smtClean="0"/>
              <a:t>Bronchiectasis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affects lower lobes bilaterally (vertical airways).</a:t>
            </a:r>
          </a:p>
          <a:p>
            <a:r>
              <a:rPr lang="en-US" dirty="0"/>
              <a:t>Dilated airways up to four times of normal, reaching the pleura.</a:t>
            </a:r>
          </a:p>
          <a:p>
            <a:r>
              <a:rPr lang="en-US" dirty="0"/>
              <a:t>Tube-like enlargement (</a:t>
            </a:r>
            <a:r>
              <a:rPr lang="en-US" dirty="0" err="1"/>
              <a:t>cylindroid</a:t>
            </a:r>
            <a:r>
              <a:rPr lang="en-US" dirty="0"/>
              <a:t>) or </a:t>
            </a:r>
            <a:r>
              <a:rPr lang="en-US" dirty="0" err="1"/>
              <a:t>fusiform</a:t>
            </a:r>
            <a:r>
              <a:rPr lang="en-US" dirty="0"/>
              <a:t> (</a:t>
            </a:r>
            <a:r>
              <a:rPr lang="en-US" dirty="0" err="1"/>
              <a:t>saccular</a:t>
            </a:r>
            <a:r>
              <a:rPr lang="en-US" dirty="0"/>
              <a:t>).</a:t>
            </a:r>
          </a:p>
          <a:p>
            <a:r>
              <a:rPr lang="en-US" dirty="0"/>
              <a:t>Acute and chronic inflammation, extensive ulceration of lining epithelium with fibrosis.</a:t>
            </a: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Morphology of </a:t>
            </a:r>
            <a:r>
              <a:rPr lang="en-US" b="1" dirty="0" err="1" smtClean="0"/>
              <a:t>Bronchiectasis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http://www.meddean.luc.edu/lumen/bbs/p/pulpathi/pulpath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429156" cy="6429420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4158461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38800" y="762000"/>
            <a:ext cx="188865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Dilated airways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143000"/>
            <a:ext cx="3429000" cy="5496394"/>
          </a:xfr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43000"/>
            <a:ext cx="417449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638800" y="1066800"/>
            <a:ext cx="237917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Dilated airways </a:t>
            </a:r>
          </a:p>
          <a:p>
            <a:r>
              <a:rPr lang="en-US" dirty="0" smtClean="0"/>
              <a:t>Acute inflammation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Clinical course</a:t>
            </a:r>
            <a:r>
              <a:rPr lang="en-US" b="1" dirty="0">
                <a:solidFill>
                  <a:srgbClr val="C00000"/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Sever </a:t>
            </a:r>
            <a:r>
              <a:rPr lang="en-US" dirty="0"/>
              <a:t>persistent cough with sputum (</a:t>
            </a:r>
            <a:r>
              <a:rPr lang="en-US" dirty="0" err="1"/>
              <a:t>mucopurulent</a:t>
            </a:r>
            <a:r>
              <a:rPr lang="en-US" dirty="0"/>
              <a:t>, fetid sputum) sometime with </a:t>
            </a:r>
            <a:r>
              <a:rPr lang="en-US" dirty="0" err="1"/>
              <a:t>with</a:t>
            </a:r>
            <a:r>
              <a:rPr lang="en-US" dirty="0"/>
              <a:t> blood.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Clubbing of fingers.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sever, obstructive pulmonary function develop.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Rare complications: metastatic brain abscess and </a:t>
            </a:r>
            <a:r>
              <a:rPr lang="en-US" dirty="0" err="1"/>
              <a:t>amyloidosis</a:t>
            </a:r>
            <a:r>
              <a:rPr lang="en-US" dirty="0"/>
              <a:t>.</a:t>
            </a: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Bronchiectasis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1]	Chronic bronchitis: definition, clinical presentation, role of cigarette smoking and air pollution, pathological changes and complications with special emphasis on </a:t>
            </a:r>
            <a:r>
              <a:rPr lang="en-US" dirty="0" err="1" smtClean="0"/>
              <a:t>cor</a:t>
            </a:r>
            <a:r>
              <a:rPr lang="en-US" dirty="0" smtClean="0"/>
              <a:t> </a:t>
            </a:r>
            <a:r>
              <a:rPr lang="en-US" dirty="0" err="1" smtClean="0"/>
              <a:t>pulmonale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2]	Emphysema: definition and clinical characteristics.  Types of emphysema including </a:t>
            </a:r>
            <a:r>
              <a:rPr lang="en-US" dirty="0" err="1" smtClean="0"/>
              <a:t>centrilobular</a:t>
            </a:r>
            <a:r>
              <a:rPr lang="en-US" dirty="0" smtClean="0"/>
              <a:t> emphysema, </a:t>
            </a:r>
            <a:r>
              <a:rPr lang="en-US" dirty="0" err="1" smtClean="0"/>
              <a:t>panacinar</a:t>
            </a:r>
            <a:r>
              <a:rPr lang="en-US" dirty="0" smtClean="0"/>
              <a:t>  emphysema (deficiency of alpha one antitrypsin), </a:t>
            </a:r>
            <a:r>
              <a:rPr lang="en-US" dirty="0" err="1" smtClean="0"/>
              <a:t>paraseptal</a:t>
            </a:r>
            <a:r>
              <a:rPr lang="en-US" dirty="0" smtClean="0"/>
              <a:t> and irregular emphysema.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3]	Complications of emphysema with special emphasis on interstitial emphysema and </a:t>
            </a:r>
            <a:r>
              <a:rPr lang="en-US" dirty="0" err="1" smtClean="0"/>
              <a:t>pneumothorax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4]	</a:t>
            </a:r>
            <a:r>
              <a:rPr lang="en-US" dirty="0" err="1" smtClean="0"/>
              <a:t>Bronchiectasis</a:t>
            </a:r>
            <a:r>
              <a:rPr lang="en-US" dirty="0" smtClean="0"/>
              <a:t>: definition, predisposing factors, </a:t>
            </a:r>
            <a:r>
              <a:rPr lang="en-US" dirty="0" err="1" smtClean="0"/>
              <a:t>kartagener's</a:t>
            </a:r>
            <a:r>
              <a:rPr lang="en-US" dirty="0" smtClean="0"/>
              <a:t> syndrome (primary </a:t>
            </a:r>
            <a:r>
              <a:rPr lang="en-US" dirty="0" err="1" smtClean="0"/>
              <a:t>ciliary</a:t>
            </a:r>
            <a:r>
              <a:rPr lang="en-US" dirty="0" smtClean="0"/>
              <a:t> </a:t>
            </a:r>
            <a:r>
              <a:rPr lang="en-US" dirty="0" err="1" smtClean="0"/>
              <a:t>dyskinesia</a:t>
            </a:r>
            <a:r>
              <a:rPr lang="en-US" dirty="0" smtClean="0"/>
              <a:t>) and pathological features of </a:t>
            </a:r>
            <a:r>
              <a:rPr lang="en-US" dirty="0" err="1" smtClean="0"/>
              <a:t>bronchiectasis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43200" y="3124200"/>
            <a:ext cx="3505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Chronic Obstructive Pulmonary Disease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5676900" y="24765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2362200" y="23622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019800" y="1752600"/>
            <a:ext cx="21336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Emphysema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36394" y="4212609"/>
            <a:ext cx="22860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Bronchiectasis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300192" y="4293096"/>
            <a:ext cx="21336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Chronic Bronchitis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23528" y="1556792"/>
            <a:ext cx="2133600" cy="685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Asthma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4" idx="5"/>
          </p:cNvCxnSpPr>
          <p:nvPr/>
        </p:nvCxnSpPr>
        <p:spPr>
          <a:xfrm rot="16200000" flipH="1">
            <a:off x="5636721" y="3807920"/>
            <a:ext cx="786233" cy="58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362202" y="3657600"/>
            <a:ext cx="1066798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65600" y="381000"/>
            <a:ext cx="693221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Summary</a:t>
            </a:r>
            <a:endParaRPr lang="en-US" sz="2000" b="1" dirty="0" smtClean="0"/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       </a:t>
            </a:r>
            <a:r>
              <a:rPr lang="en-US" sz="2800" b="1" dirty="0" smtClean="0"/>
              <a:t>Chronic Obstructive Pulmonary Disease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8755" y="2276872"/>
            <a:ext cx="1670649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Types</a:t>
            </a:r>
          </a:p>
          <a:p>
            <a:pPr algn="l" rtl="0"/>
            <a:r>
              <a:rPr lang="en-US" dirty="0" smtClean="0"/>
              <a:t>Pathogenesis</a:t>
            </a:r>
          </a:p>
          <a:p>
            <a:pPr algn="l" rtl="0"/>
            <a:r>
              <a:rPr lang="en-US" dirty="0" smtClean="0"/>
              <a:t>Pathology</a:t>
            </a:r>
          </a:p>
          <a:p>
            <a:pPr algn="l" rtl="0"/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4953000"/>
            <a:ext cx="170828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Definition</a:t>
            </a:r>
          </a:p>
          <a:p>
            <a:pPr algn="l" rtl="0"/>
            <a:r>
              <a:rPr lang="en-US" dirty="0" smtClean="0"/>
              <a:t>Causes</a:t>
            </a:r>
          </a:p>
          <a:p>
            <a:pPr algn="l" rtl="0"/>
            <a:r>
              <a:rPr lang="en-US" dirty="0" smtClean="0"/>
              <a:t>Pathogenesis</a:t>
            </a:r>
          </a:p>
          <a:p>
            <a:pPr algn="l" rtl="0"/>
            <a:r>
              <a:rPr lang="en-US" dirty="0" smtClean="0"/>
              <a:t>Pathology</a:t>
            </a:r>
          </a:p>
          <a:p>
            <a:pPr algn="l" rtl="0"/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2514600"/>
            <a:ext cx="170828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Definition</a:t>
            </a:r>
          </a:p>
          <a:p>
            <a:pPr algn="l" rtl="0"/>
            <a:r>
              <a:rPr lang="en-US" dirty="0" smtClean="0"/>
              <a:t>Causes</a:t>
            </a:r>
          </a:p>
          <a:p>
            <a:pPr algn="l" rtl="0"/>
            <a:r>
              <a:rPr lang="en-US" dirty="0" smtClean="0"/>
              <a:t>Pathogenesis</a:t>
            </a:r>
          </a:p>
          <a:p>
            <a:pPr algn="l" rtl="0"/>
            <a:r>
              <a:rPr lang="en-US" dirty="0" smtClean="0"/>
              <a:t>classification</a:t>
            </a:r>
          </a:p>
          <a:p>
            <a:pPr algn="l" rtl="0"/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36120" y="5013176"/>
            <a:ext cx="170828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l" rtl="0"/>
            <a:r>
              <a:rPr lang="en-US" dirty="0" smtClean="0"/>
              <a:t>Definition</a:t>
            </a:r>
          </a:p>
          <a:p>
            <a:pPr algn="l" rtl="0"/>
            <a:r>
              <a:rPr lang="en-US" dirty="0" smtClean="0"/>
              <a:t>Causes</a:t>
            </a:r>
          </a:p>
          <a:p>
            <a:pPr algn="l" rtl="0"/>
            <a:r>
              <a:rPr lang="en-US" dirty="0" smtClean="0"/>
              <a:t>Pathogenesis</a:t>
            </a:r>
          </a:p>
          <a:p>
            <a:pPr algn="l" rtl="0"/>
            <a:r>
              <a:rPr lang="en-US" dirty="0" smtClean="0"/>
              <a:t>Pathology</a:t>
            </a:r>
          </a:p>
          <a:p>
            <a:pPr algn="l" rtl="0"/>
            <a:r>
              <a:rPr lang="en-US" dirty="0" smtClean="0"/>
              <a:t>Clinical Features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371600"/>
          <a:ext cx="8839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505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Emphysema:</a:t>
            </a:r>
            <a:endParaRPr lang="en-US" sz="3100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2286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Dilated air spaces beyond respiratory </a:t>
            </a:r>
            <a:r>
              <a:rPr lang="en-US" sz="2000" dirty="0" err="1" smtClean="0"/>
              <a:t>bronchiols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752600"/>
          <a:ext cx="9144000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41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Chronic Bronchitis: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304800"/>
            <a:ext cx="42672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sz="2000" dirty="0" smtClean="0"/>
              <a:t>Persistent productive cough for at least 3 consecutive months in at least 2 consecutive years, smoking related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43200" y="3124200"/>
            <a:ext cx="3505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Chronic Obstructive Pulmonary Disease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5676900" y="24765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2362200" y="23622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019800" y="1752600"/>
            <a:ext cx="2133600" cy="6858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Emphysema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1828800"/>
            <a:ext cx="2286000" cy="685800"/>
          </a:xfrm>
          <a:prstGeom prst="ellipse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Bronchiectasis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248400" y="4495800"/>
            <a:ext cx="2133600" cy="685800"/>
          </a:xfrm>
          <a:prstGeom prst="ellipse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Chronic Bronchitis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81000" y="4648200"/>
            <a:ext cx="2133600" cy="685800"/>
          </a:xfrm>
          <a:prstGeom prst="ellipse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Asthma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4" idx="5"/>
          </p:cNvCxnSpPr>
          <p:nvPr/>
        </p:nvCxnSpPr>
        <p:spPr>
          <a:xfrm rot="16200000" flipH="1">
            <a:off x="5636721" y="3807920"/>
            <a:ext cx="786233" cy="58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362202" y="3657600"/>
            <a:ext cx="1066798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5536" y="5361716"/>
            <a:ext cx="8534400" cy="1261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l" rtl="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 smtClean="0"/>
              <a:t> A group of conditions characterized by limitation of airflow</a:t>
            </a:r>
          </a:p>
          <a:p>
            <a:pPr algn="l" rtl="0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400" dirty="0" smtClean="0"/>
              <a:t> Emphysema and chronic bronchitis often co-exist</a:t>
            </a:r>
            <a:r>
              <a:rPr lang="en-US" sz="2800" dirty="0" smtClean="0"/>
              <a:t>.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447800" y="762000"/>
            <a:ext cx="69691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Chronic Obstructive Pulmonary Disease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9144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7315200" cy="609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3600" dirty="0" smtClean="0"/>
              <a:t>Asthma: Dyspnea and wheezing</a:t>
            </a:r>
            <a:r>
              <a:rPr lang="en-US" sz="4500" dirty="0" smtClean="0"/>
              <a:t/>
            </a:r>
            <a:br>
              <a:rPr lang="en-US" sz="4500" dirty="0" smtClean="0"/>
            </a:br>
            <a:endParaRPr lang="en-US" sz="4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76401"/>
          <a:ext cx="9144000" cy="518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Bronchiectasis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533400"/>
            <a:ext cx="4953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Chronic necrotizing infection of the bronchi </a:t>
            </a:r>
          </a:p>
          <a:p>
            <a:pPr algn="l" rtl="0"/>
            <a:r>
              <a:rPr lang="en-US" dirty="0" smtClean="0"/>
              <a:t>and bronchioles leading to </a:t>
            </a:r>
            <a:r>
              <a:rPr lang="en-US" dirty="0" err="1" smtClean="0"/>
              <a:t>permenant</a:t>
            </a:r>
            <a:r>
              <a:rPr lang="en-US" dirty="0" smtClean="0"/>
              <a:t> dilatation of these airways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11429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algn="ctr">
              <a:buNone/>
            </a:pPr>
            <a:r>
              <a:rPr lang="en-US" sz="2400" b="1" dirty="0" err="1" smtClean="0"/>
              <a:t>Pneumothorax</a:t>
            </a:r>
            <a:endParaRPr lang="ar-SA" sz="2400" b="1" dirty="0" smtClean="0"/>
          </a:p>
          <a:p>
            <a:pPr algn="ctr">
              <a:buNone/>
            </a:pPr>
            <a:r>
              <a:rPr lang="en-US" sz="2000" dirty="0" smtClean="0"/>
              <a:t>http://www.muschealth.com/video/Default.aspx?videoId=10204&amp;cId=38&amp;type=rel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1295400"/>
            <a:ext cx="684076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Athelectasis</a:t>
            </a:r>
            <a:endParaRPr lang="ar-SA" sz="2400" b="1" dirty="0" err="1" smtClean="0"/>
          </a:p>
          <a:p>
            <a:pPr algn="ctr"/>
            <a:r>
              <a:rPr lang="en-US" sz="2000" dirty="0" smtClean="0"/>
              <a:t>http://www.muschealth.com/video/Default.aspx?videoId=10204&amp;cId=38&amp;type=rel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2667000"/>
            <a:ext cx="56388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Bronchiectasis</a:t>
            </a:r>
            <a:r>
              <a:rPr lang="en-US" sz="2400" b="1" dirty="0" smtClean="0"/>
              <a:t> Animation</a:t>
            </a:r>
            <a:endParaRPr lang="en-US" sz="2400" dirty="0" smtClean="0"/>
          </a:p>
          <a:p>
            <a:r>
              <a:rPr lang="en-US" sz="2000" dirty="0" smtClean="0"/>
              <a:t>http://www.muschealth.com/video/Default.aspx?videoId=10204&amp;cId=38&amp;type=rel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3886200"/>
            <a:ext cx="533399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COPD Animation</a:t>
            </a:r>
          </a:p>
          <a:p>
            <a:r>
              <a:rPr lang="en-US" dirty="0" smtClean="0"/>
              <a:t>http://www.muschealth.com/video/Default.aspx?videoId=10204&amp;cId=38&amp;type=rel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05000" y="5029200"/>
            <a:ext cx="5334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/>
              <a:t>Emphysema Animation</a:t>
            </a:r>
          </a:p>
          <a:p>
            <a:pPr algn="ctr"/>
            <a:r>
              <a:rPr lang="en-US" dirty="0" smtClean="0"/>
              <a:t>http://www.muschealth.com/video/Default.aspx?videoId=10204&amp;cId=38&amp;type=rel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828800"/>
            <a:ext cx="7772400" cy="1143000"/>
          </a:xfrm>
        </p:spPr>
        <p:txBody>
          <a:bodyPr/>
          <a:lstStyle/>
          <a:p>
            <a:pPr algn="ctr"/>
            <a:r>
              <a:rPr lang="en-US" b="1" dirty="0"/>
              <a:t>Emphysema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http://www.youtube.com/watch?v=5b6f1LH9WH8&amp;feature=related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8305800" cy="5257800"/>
          </a:xfrm>
        </p:spPr>
        <p:txBody>
          <a:bodyPr/>
          <a:lstStyle/>
          <a:p>
            <a:r>
              <a:rPr lang="en-US" sz="2800" dirty="0"/>
              <a:t>Is characterized by permanent enlargement of the airspaces distal to the terminal bronchioles accompanied by destruction of their walls, without obvious fibrosis.</a:t>
            </a:r>
          </a:p>
          <a:p>
            <a:r>
              <a:rPr lang="en-US" sz="2800" dirty="0"/>
              <a:t>Over inflation.</a:t>
            </a:r>
          </a:p>
          <a:p>
            <a:r>
              <a:rPr lang="en-US" sz="2800" dirty="0"/>
              <a:t>Types of emphysema:</a:t>
            </a:r>
          </a:p>
          <a:p>
            <a:pPr>
              <a:buFontTx/>
              <a:buNone/>
            </a:pPr>
            <a:r>
              <a:rPr lang="en-US" sz="2800" dirty="0"/>
              <a:t>	1. </a:t>
            </a:r>
            <a:r>
              <a:rPr lang="en-US" sz="2800" dirty="0" err="1">
                <a:solidFill>
                  <a:schemeClr val="accent2"/>
                </a:solidFill>
              </a:rPr>
              <a:t>Centriacinar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(20x)</a:t>
            </a:r>
            <a:endParaRPr lang="en-US" sz="2800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	2. </a:t>
            </a:r>
            <a:r>
              <a:rPr lang="en-US" sz="2800" dirty="0" err="1">
                <a:solidFill>
                  <a:schemeClr val="accent2"/>
                </a:solidFill>
              </a:rPr>
              <a:t>Panacinar</a:t>
            </a:r>
            <a:endParaRPr lang="en-US" sz="2800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800" dirty="0"/>
              <a:t>   3. </a:t>
            </a:r>
            <a:r>
              <a:rPr lang="en-US" sz="2800" dirty="0" smtClean="0"/>
              <a:t>Distal </a:t>
            </a:r>
            <a:r>
              <a:rPr lang="en-US" sz="2800" dirty="0" err="1" smtClean="0"/>
              <a:t>acinar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	4. </a:t>
            </a:r>
            <a:r>
              <a:rPr lang="en-US" sz="2800" dirty="0" smtClean="0"/>
              <a:t>Irregular</a:t>
            </a:r>
            <a:endParaRPr lang="en-US" sz="2800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Emphysema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984500"/>
            <a:ext cx="5334000" cy="3873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mphys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6212" y="762000"/>
            <a:ext cx="6723018" cy="6096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u="sng">
                <a:latin typeface="Tahoma" pitchFamily="34" charset="0"/>
              </a:rPr>
              <a:t>Incidence</a:t>
            </a:r>
          </a:p>
          <a:p>
            <a:r>
              <a:rPr lang="en-US">
                <a:latin typeface="Tahoma" pitchFamily="34" charset="0"/>
              </a:rPr>
              <a:t>Emphysema is present in approximately 50% of adults who come to autopsy.</a:t>
            </a:r>
          </a:p>
          <a:p>
            <a:r>
              <a:rPr lang="en-US">
                <a:latin typeface="Tahoma" pitchFamily="34" charset="0"/>
              </a:rPr>
              <a:t>Pulmonary disease was considered to be responsible for death in 6.5% of these patients.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algn="ctr"/>
            <a:r>
              <a:rPr lang="en-US" b="1" dirty="0"/>
              <a:t>Emphysema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1524</TotalTime>
  <Words>1805</Words>
  <Application>Microsoft Office PowerPoint</Application>
  <PresentationFormat>On-screen Show (4:3)</PresentationFormat>
  <Paragraphs>379</Paragraphs>
  <Slides>52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Concourse</vt:lpstr>
      <vt:lpstr>RESPIRATORY BLOCK</vt:lpstr>
      <vt:lpstr>Objectives</vt:lpstr>
      <vt:lpstr>Obstructive and Restrictive Pulmonary Diseases</vt:lpstr>
      <vt:lpstr>Chronic Obstructive Pulmonary Disease (COPD)</vt:lpstr>
      <vt:lpstr>Slide 5</vt:lpstr>
      <vt:lpstr>Emphysema</vt:lpstr>
      <vt:lpstr>Emphysema</vt:lpstr>
      <vt:lpstr>Slide 8</vt:lpstr>
      <vt:lpstr>Emphysema</vt:lpstr>
      <vt:lpstr>1. Centriacinar (centrilobular) emphysema</vt:lpstr>
      <vt:lpstr>2. Panacinar (panlobular) emphysema</vt:lpstr>
      <vt:lpstr>Panacinar (panlobular) emphysema  1-anti-trypsin deficiency</vt:lpstr>
      <vt:lpstr>3. Distal acinar (paraseptal) emphysema</vt:lpstr>
      <vt:lpstr>Distal acinar (paraseptal) emphysema</vt:lpstr>
      <vt:lpstr>Irregular Emphysema</vt:lpstr>
      <vt:lpstr>Pathogenesis of Emphysema</vt:lpstr>
      <vt:lpstr>Pathogenesis of Emphysema in  1-anti-trypsin deficiency</vt:lpstr>
      <vt:lpstr>Slide 18</vt:lpstr>
      <vt:lpstr>Emphysema</vt:lpstr>
      <vt:lpstr>Emphysema: Clinical Features</vt:lpstr>
      <vt:lpstr>Complications</vt:lpstr>
      <vt:lpstr>Slide 22</vt:lpstr>
      <vt:lpstr>Slide 23</vt:lpstr>
      <vt:lpstr>Chronic Bronchitis </vt:lpstr>
      <vt:lpstr>Chronic Bronchitis</vt:lpstr>
      <vt:lpstr>Chronic bronchitis</vt:lpstr>
      <vt:lpstr>Slide 27</vt:lpstr>
      <vt:lpstr>Chronic bronchitis</vt:lpstr>
      <vt:lpstr>Reid Index &gt; 0.4</vt:lpstr>
      <vt:lpstr>Chronic bronchitis</vt:lpstr>
      <vt:lpstr>Chronic bronchitis vs. Emphysema</vt:lpstr>
      <vt:lpstr>Slide 32</vt:lpstr>
      <vt:lpstr>Emphysema and Chronic Bronchitis</vt:lpstr>
      <vt:lpstr>Bronchiectasis</vt:lpstr>
      <vt:lpstr>Slide 35</vt:lpstr>
      <vt:lpstr>Bronchiectasis</vt:lpstr>
      <vt:lpstr>Conditions associated with Bronchiectasis</vt:lpstr>
      <vt:lpstr>Kartagener Syndrome  (Immotile ciliary syndrome) (Primary ciliary dyskinesia)</vt:lpstr>
      <vt:lpstr>dynein arms</vt:lpstr>
      <vt:lpstr>Bronchiectasis</vt:lpstr>
      <vt:lpstr>Morphology of Bronchiectasis</vt:lpstr>
      <vt:lpstr>Slide 42</vt:lpstr>
      <vt:lpstr>Slide 43</vt:lpstr>
      <vt:lpstr>Bronchiectasis</vt:lpstr>
      <vt:lpstr>Contents</vt:lpstr>
      <vt:lpstr>Slide 46</vt:lpstr>
      <vt:lpstr>Slide 47</vt:lpstr>
      <vt:lpstr>Emphysema:</vt:lpstr>
      <vt:lpstr>Chronic Bronchitis: </vt:lpstr>
      <vt:lpstr> Asthma: Dyspnea and wheezing </vt:lpstr>
      <vt:lpstr>Bronchiectasis: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Dr.Maha</cp:lastModifiedBy>
  <cp:revision>41</cp:revision>
  <dcterms:created xsi:type="dcterms:W3CDTF">2013-01-27T10:55:21Z</dcterms:created>
  <dcterms:modified xsi:type="dcterms:W3CDTF">2013-02-03T21:45:14Z</dcterms:modified>
</cp:coreProperties>
</file>