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48"/>
  </p:handoutMasterIdLst>
  <p:sldIdLst>
    <p:sldId id="346" r:id="rId2"/>
    <p:sldId id="347" r:id="rId3"/>
    <p:sldId id="349" r:id="rId4"/>
    <p:sldId id="310" r:id="rId5"/>
    <p:sldId id="350" r:id="rId6"/>
    <p:sldId id="309" r:id="rId7"/>
    <p:sldId id="351" r:id="rId8"/>
    <p:sldId id="386" r:id="rId9"/>
    <p:sldId id="387" r:id="rId10"/>
    <p:sldId id="383" r:id="rId11"/>
    <p:sldId id="384" r:id="rId12"/>
    <p:sldId id="385" r:id="rId13"/>
    <p:sldId id="388" r:id="rId14"/>
    <p:sldId id="339" r:id="rId15"/>
    <p:sldId id="352" r:id="rId16"/>
    <p:sldId id="353" r:id="rId17"/>
    <p:sldId id="370" r:id="rId18"/>
    <p:sldId id="354" r:id="rId19"/>
    <p:sldId id="355" r:id="rId20"/>
    <p:sldId id="356" r:id="rId21"/>
    <p:sldId id="357" r:id="rId22"/>
    <p:sldId id="358" r:id="rId23"/>
    <p:sldId id="359" r:id="rId24"/>
    <p:sldId id="360" r:id="rId25"/>
    <p:sldId id="389" r:id="rId26"/>
    <p:sldId id="371" r:id="rId27"/>
    <p:sldId id="362" r:id="rId28"/>
    <p:sldId id="372" r:id="rId29"/>
    <p:sldId id="363" r:id="rId30"/>
    <p:sldId id="364" r:id="rId31"/>
    <p:sldId id="366" r:id="rId32"/>
    <p:sldId id="367" r:id="rId33"/>
    <p:sldId id="369" r:id="rId34"/>
    <p:sldId id="377" r:id="rId35"/>
    <p:sldId id="378" r:id="rId36"/>
    <p:sldId id="379" r:id="rId37"/>
    <p:sldId id="368" r:id="rId38"/>
    <p:sldId id="312" r:id="rId39"/>
    <p:sldId id="313" r:id="rId40"/>
    <p:sldId id="315" r:id="rId41"/>
    <p:sldId id="316" r:id="rId42"/>
    <p:sldId id="319" r:id="rId43"/>
    <p:sldId id="374" r:id="rId44"/>
    <p:sldId id="376" r:id="rId45"/>
    <p:sldId id="293" r:id="rId46"/>
    <p:sldId id="382" r:id="rId47"/>
  </p:sldIdLst>
  <p:sldSz cx="9144000" cy="6858000" type="screen4x3"/>
  <p:notesSz cx="6662738" cy="98663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942"/>
    <a:srgbClr val="FF66CC"/>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90346" autoAdjust="0"/>
  </p:normalViewPr>
  <p:slideViewPr>
    <p:cSldViewPr>
      <p:cViewPr varScale="1">
        <p:scale>
          <a:sx n="63" d="100"/>
          <a:sy n="63" d="100"/>
        </p:scale>
        <p:origin x="-2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887663" cy="4937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sz="quarter" idx="1"/>
          </p:nvPr>
        </p:nvSpPr>
        <p:spPr bwMode="auto">
          <a:xfrm>
            <a:off x="3775075" y="0"/>
            <a:ext cx="2887663" cy="4937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ChangeArrowheads="1"/>
          </p:cNvSpPr>
          <p:nvPr>
            <p:ph type="ftr" sz="quarter" idx="2"/>
          </p:nvPr>
        </p:nvSpPr>
        <p:spPr bwMode="auto">
          <a:xfrm>
            <a:off x="0" y="9372600"/>
            <a:ext cx="2887663" cy="4937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89" name="Rectangle 5"/>
          <p:cNvSpPr>
            <a:spLocks noGrp="1" noChangeArrowheads="1"/>
          </p:cNvSpPr>
          <p:nvPr>
            <p:ph type="sldNum" sz="quarter" idx="3"/>
          </p:nvPr>
        </p:nvSpPr>
        <p:spPr bwMode="auto">
          <a:xfrm>
            <a:off x="3775075" y="9372600"/>
            <a:ext cx="2887663" cy="49371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3F74A012-463B-427F-832E-BEEE374A784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9D62E62B-043B-48BA-A075-060DF4D426A4}"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23E07-2E59-4530-83E9-73B346C7AC0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492248-FE15-417A-8EE6-9FC91AADA98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172200" y="6191250"/>
            <a:ext cx="24765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914400" y="6172200"/>
            <a:ext cx="39624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722F2E-D7B6-416F-8C67-C2C82E6E5C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4442AB-C326-43FA-9C4F-A0F91FCD0641}"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B543E6F5-F193-4DC1-A24A-687DF5473D4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5E1B62-4A00-4CD0-81BD-A88025020434}"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B5005F-8FD0-4FBE-9476-CB39B8279AD3}"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C3AA3D-C9DD-429A-A1F3-F90BB348F37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31BA675-E65F-4226-B6FC-480CD1C8746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8D1905-0265-4E81-BE95-07AE11D41F0D}"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A899463D-40B9-4C30-ADBB-2922DB383D7D}"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E42EB58C-53D5-409B-926D-93E452D4875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4"/>
          <p:cNvSpPr>
            <a:spLocks noGrp="1"/>
          </p:cNvSpPr>
          <p:nvPr>
            <p:ph type="subTitle" idx="1"/>
          </p:nvPr>
        </p:nvSpPr>
        <p:spPr/>
        <p:txBody>
          <a:bodyPr/>
          <a:lstStyle/>
          <a:p>
            <a:pPr eaLnBrk="1" hangingPunct="1"/>
            <a:r>
              <a:rPr lang="en-US" smtClean="0"/>
              <a:t>Dr. Maha Arafah</a:t>
            </a:r>
          </a:p>
        </p:txBody>
      </p:sp>
      <p:sp>
        <p:nvSpPr>
          <p:cNvPr id="4098" name="Title 3"/>
          <p:cNvSpPr>
            <a:spLocks noGrp="1"/>
          </p:cNvSpPr>
          <p:nvPr>
            <p:ph type="ctrTitle"/>
          </p:nvPr>
        </p:nvSpPr>
        <p:spPr/>
        <p:txBody>
          <a:bodyPr/>
          <a:lstStyle/>
          <a:p>
            <a:pPr eaLnBrk="1" hangingPunct="1"/>
            <a:r>
              <a:rPr lang="en-US" smtClean="0"/>
              <a:t>Restrictive lung diseases</a:t>
            </a:r>
          </a:p>
        </p:txBody>
      </p:sp>
      <p:sp>
        <p:nvSpPr>
          <p:cNvPr id="4100" name="Rectangle 5"/>
          <p:cNvSpPr>
            <a:spLocks noChangeArrowheads="1"/>
          </p:cNvSpPr>
          <p:nvPr/>
        </p:nvSpPr>
        <p:spPr bwMode="auto">
          <a:xfrm>
            <a:off x="609600" y="609600"/>
            <a:ext cx="4620176" cy="830997"/>
          </a:xfrm>
          <a:prstGeom prst="rect">
            <a:avLst/>
          </a:prstGeom>
          <a:noFill/>
          <a:ln w="9525">
            <a:noFill/>
            <a:miter lim="800000"/>
            <a:headEnd/>
            <a:tailEnd/>
          </a:ln>
        </p:spPr>
        <p:txBody>
          <a:bodyPr wrap="none">
            <a:spAutoFit/>
          </a:bodyPr>
          <a:lstStyle/>
          <a:p>
            <a:r>
              <a:rPr lang="en-US" dirty="0"/>
              <a:t>RESPIRATORY </a:t>
            </a:r>
            <a:r>
              <a:rPr lang="en-US" dirty="0" smtClean="0"/>
              <a:t>BLOCK</a:t>
            </a:r>
            <a:endParaRPr lang="en-US" dirty="0"/>
          </a:p>
          <a:p>
            <a:r>
              <a:rPr lang="en-US" dirty="0"/>
              <a:t>			Pathology </a:t>
            </a:r>
            <a:r>
              <a:rPr lang="en-US" dirty="0" smtClean="0"/>
              <a:t>L3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Acute </a:t>
            </a:r>
            <a:r>
              <a:rPr lang="en-US" dirty="0" smtClean="0">
                <a:solidFill>
                  <a:srgbClr val="FF0000"/>
                </a:solidFill>
              </a:rPr>
              <a:t>respiratory distress syndromes</a:t>
            </a:r>
            <a:br>
              <a:rPr lang="en-US" dirty="0" smtClean="0">
                <a:solidFill>
                  <a:srgbClr val="FF0000"/>
                </a:solidFill>
              </a:rPr>
            </a:br>
            <a:r>
              <a:rPr lang="en-US" dirty="0" smtClean="0">
                <a:solidFill>
                  <a:srgbClr val="FF0000"/>
                </a:solidFill>
              </a:rPr>
              <a:t>ADRS</a:t>
            </a:r>
            <a:endParaRPr lang="ar-SA" dirty="0"/>
          </a:p>
        </p:txBody>
      </p:sp>
      <p:sp>
        <p:nvSpPr>
          <p:cNvPr id="3" name="Content Placeholder 2"/>
          <p:cNvSpPr>
            <a:spLocks noGrp="1"/>
          </p:cNvSpPr>
          <p:nvPr>
            <p:ph sz="quarter" idx="1"/>
          </p:nvPr>
        </p:nvSpPr>
        <p:spPr>
          <a:xfrm>
            <a:off x="914400" y="1447800"/>
            <a:ext cx="7772400" cy="5105400"/>
          </a:xfrm>
        </p:spPr>
        <p:txBody>
          <a:bodyPr>
            <a:normAutofit fontScale="92500" lnSpcReduction="20000"/>
          </a:bodyPr>
          <a:lstStyle/>
          <a:p>
            <a:r>
              <a:rPr lang="en-US" dirty="0" smtClean="0"/>
              <a:t>Causes include a wide variety of </a:t>
            </a:r>
            <a:r>
              <a:rPr lang="en-US" dirty="0" smtClean="0"/>
              <a:t>mechanisms:</a:t>
            </a:r>
          </a:p>
          <a:p>
            <a:pPr lvl="1"/>
            <a:r>
              <a:rPr lang="en-US" dirty="0" smtClean="0"/>
              <a:t>Shock </a:t>
            </a:r>
          </a:p>
          <a:p>
            <a:pPr lvl="1"/>
            <a:r>
              <a:rPr lang="en-US" dirty="0" smtClean="0"/>
              <a:t>Sepsis</a:t>
            </a:r>
          </a:p>
          <a:p>
            <a:pPr lvl="1"/>
            <a:r>
              <a:rPr lang="en-US" dirty="0" smtClean="0"/>
              <a:t>Trauma</a:t>
            </a:r>
          </a:p>
          <a:p>
            <a:pPr lvl="1"/>
            <a:r>
              <a:rPr lang="en-US" dirty="0" smtClean="0"/>
              <a:t> Uremia</a:t>
            </a:r>
          </a:p>
          <a:p>
            <a:pPr lvl="1"/>
            <a:r>
              <a:rPr lang="en-US" dirty="0" smtClean="0"/>
              <a:t> Aspiration </a:t>
            </a:r>
            <a:r>
              <a:rPr lang="en-US" dirty="0" smtClean="0"/>
              <a:t>of gastric </a:t>
            </a:r>
            <a:r>
              <a:rPr lang="en-US" dirty="0" smtClean="0"/>
              <a:t>contents</a:t>
            </a:r>
          </a:p>
          <a:p>
            <a:pPr lvl="1"/>
            <a:r>
              <a:rPr lang="en-US" dirty="0" smtClean="0"/>
              <a:t> Acute pancreatitis</a:t>
            </a:r>
          </a:p>
          <a:p>
            <a:pPr lvl="1"/>
            <a:r>
              <a:rPr lang="en-US" dirty="0" smtClean="0"/>
              <a:t> Inhalation </a:t>
            </a:r>
            <a:r>
              <a:rPr lang="en-US" dirty="0" smtClean="0"/>
              <a:t>of chemical irritants such as </a:t>
            </a:r>
            <a:r>
              <a:rPr lang="en-US" dirty="0" smtClean="0"/>
              <a:t>chlorine</a:t>
            </a:r>
          </a:p>
          <a:p>
            <a:pPr lvl="1"/>
            <a:r>
              <a:rPr lang="en-US" dirty="0" smtClean="0"/>
              <a:t> Oxygen toxicity</a:t>
            </a:r>
          </a:p>
          <a:p>
            <a:pPr lvl="1"/>
            <a:r>
              <a:rPr lang="en-US" dirty="0" smtClean="0"/>
              <a:t> Overdose </a:t>
            </a:r>
            <a:r>
              <a:rPr lang="en-US" dirty="0" smtClean="0"/>
              <a:t>with street drugs such as heroin or therapeutic drugs such as </a:t>
            </a:r>
            <a:r>
              <a:rPr lang="en-US" dirty="0" err="1" smtClean="0"/>
              <a:t>bleomycin</a:t>
            </a:r>
            <a:endParaRPr lang="en-US" dirty="0" smtClean="0"/>
          </a:p>
          <a:p>
            <a:r>
              <a:rPr lang="en-US" dirty="0" smtClean="0"/>
              <a:t>ARDS can be a manifestation of the severe acute respiratory syndrome (SARS). The SARS virus is a </a:t>
            </a:r>
            <a:r>
              <a:rPr lang="en-US" dirty="0" err="1" smtClean="0"/>
              <a:t>coronavirus</a:t>
            </a:r>
            <a:r>
              <a:rPr lang="en-US" dirty="0" smtClean="0"/>
              <a:t> that destroys the type II </a:t>
            </a:r>
            <a:r>
              <a:rPr lang="en-US" dirty="0" err="1" smtClean="0"/>
              <a:t>pneumocytes</a:t>
            </a:r>
            <a:r>
              <a:rPr lang="en-US" dirty="0" smtClean="0"/>
              <a:t> and causes diffuse alveolar damage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Acute </a:t>
            </a:r>
            <a:r>
              <a:rPr lang="en-US" dirty="0" smtClean="0">
                <a:solidFill>
                  <a:srgbClr val="FF0000"/>
                </a:solidFill>
              </a:rPr>
              <a:t>respiratory distress syndromes</a:t>
            </a:r>
            <a:br>
              <a:rPr lang="en-US" dirty="0" smtClean="0">
                <a:solidFill>
                  <a:srgbClr val="FF0000"/>
                </a:solidFill>
              </a:rPr>
            </a:br>
            <a:r>
              <a:rPr lang="en-US" dirty="0" smtClean="0">
                <a:solidFill>
                  <a:srgbClr val="FF0000"/>
                </a:solidFill>
              </a:rPr>
              <a:t>ADRS</a:t>
            </a:r>
            <a:endParaRPr lang="ar-SA" dirty="0"/>
          </a:p>
        </p:txBody>
      </p:sp>
      <p:sp>
        <p:nvSpPr>
          <p:cNvPr id="3" name="Content Placeholder 2"/>
          <p:cNvSpPr>
            <a:spLocks noGrp="1"/>
          </p:cNvSpPr>
          <p:nvPr>
            <p:ph sz="quarter" idx="1"/>
          </p:nvPr>
        </p:nvSpPr>
        <p:spPr/>
        <p:txBody>
          <a:bodyPr/>
          <a:lstStyle/>
          <a:p>
            <a:r>
              <a:rPr lang="en-US" dirty="0" smtClean="0"/>
              <a:t>ARDS is initiated by damage to alveolar capillary endothelium and alveolar epithelium and is influenced by the following </a:t>
            </a:r>
            <a:r>
              <a:rPr lang="en-US" dirty="0" err="1" smtClean="0"/>
              <a:t>pathogenetic</a:t>
            </a:r>
            <a:r>
              <a:rPr lang="en-US" dirty="0" smtClean="0"/>
              <a:t> factors:</a:t>
            </a:r>
          </a:p>
          <a:p>
            <a:pPr lvl="1">
              <a:buNone/>
            </a:pPr>
            <a:r>
              <a:rPr lang="en-US" dirty="0" smtClean="0"/>
              <a:t>(a) </a:t>
            </a:r>
            <a:r>
              <a:rPr lang="en-US" dirty="0" err="1" smtClean="0"/>
              <a:t>Neutrophils</a:t>
            </a:r>
            <a:r>
              <a:rPr lang="en-US" dirty="0" smtClean="0"/>
              <a:t> release substances toxic to the alveolar wall.</a:t>
            </a:r>
          </a:p>
          <a:p>
            <a:pPr lvl="1">
              <a:buNone/>
            </a:pPr>
            <a:r>
              <a:rPr lang="en-US" dirty="0" smtClean="0"/>
              <a:t>(b) Activation of the coagulation cascade is suggested by the presence of </a:t>
            </a:r>
            <a:r>
              <a:rPr lang="en-US" dirty="0" err="1" smtClean="0"/>
              <a:t>microemboli</a:t>
            </a:r>
            <a:r>
              <a:rPr lang="en-US" dirty="0" smtClean="0"/>
              <a:t>.</a:t>
            </a:r>
          </a:p>
          <a:p>
            <a:pPr lvl="1">
              <a:buNone/>
            </a:pPr>
            <a:r>
              <a:rPr lang="en-US" dirty="0" smtClean="0"/>
              <a:t>(c) Oxygen toxicity is mediated by the formation of oxygen-derived free radicals.</a:t>
            </a:r>
            <a:endParaRPr lang="ar-SA" dirty="0" smtClean="0"/>
          </a:p>
          <a:p>
            <a:pPr lvl="1">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algn="ctr"/>
            <a:r>
              <a:rPr lang="en-CA" sz="2800" dirty="0" smtClean="0">
                <a:solidFill>
                  <a:srgbClr val="FF0000"/>
                </a:solidFill>
              </a:rPr>
              <a:t>NEONATAL RESPIRATORY DISTRESS SYNDROME</a:t>
            </a:r>
            <a:br>
              <a:rPr lang="en-CA" sz="2800" dirty="0" smtClean="0">
                <a:solidFill>
                  <a:srgbClr val="FF0000"/>
                </a:solidFill>
              </a:rPr>
            </a:br>
            <a:r>
              <a:rPr lang="en-CA" sz="2800" dirty="0" smtClean="0">
                <a:solidFill>
                  <a:srgbClr val="FF0000"/>
                </a:solidFill>
              </a:rPr>
              <a:t>(HYALINE MEMBRANE DISEASE)</a:t>
            </a:r>
            <a:endParaRPr lang="ar-SA" sz="2800"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Neonatal respiratory distress syndrome is the most common cause of respiratory failure in the newborn </a:t>
            </a:r>
            <a:r>
              <a:rPr lang="en-US" dirty="0" smtClean="0"/>
              <a:t>is </a:t>
            </a:r>
            <a:r>
              <a:rPr lang="en-US" dirty="0" smtClean="0"/>
              <a:t>the most common cause of death in premature infants</a:t>
            </a:r>
            <a:r>
              <a:rPr lang="en-US" dirty="0" smtClean="0"/>
              <a:t>.</a:t>
            </a:r>
          </a:p>
          <a:p>
            <a:r>
              <a:rPr lang="en-US" dirty="0" smtClean="0"/>
              <a:t> </a:t>
            </a:r>
            <a:r>
              <a:rPr lang="en-US" dirty="0" smtClean="0"/>
              <a:t>This syndrome is marked by </a:t>
            </a:r>
            <a:r>
              <a:rPr lang="en-US" dirty="0" err="1" smtClean="0"/>
              <a:t>dyspnea</a:t>
            </a:r>
            <a:r>
              <a:rPr lang="en-US" dirty="0" smtClean="0"/>
              <a:t>, cyanosis and </a:t>
            </a:r>
            <a:r>
              <a:rPr lang="en-US" dirty="0" err="1" smtClean="0"/>
              <a:t>tachypnea</a:t>
            </a:r>
            <a:r>
              <a:rPr lang="en-US" dirty="0" smtClean="0"/>
              <a:t> shortly after birth. </a:t>
            </a:r>
            <a:endParaRPr lang="en-US" dirty="0" smtClean="0"/>
          </a:p>
          <a:p>
            <a:r>
              <a:rPr lang="en-US" dirty="0" smtClean="0"/>
              <a:t>It </a:t>
            </a:r>
            <a:r>
              <a:rPr lang="en-US" dirty="0" smtClean="0"/>
              <a:t>results from a deficiency of surfactant, most often as a result of immaturity.</a:t>
            </a:r>
          </a:p>
          <a:p>
            <a:r>
              <a:rPr lang="en-US" dirty="0" smtClean="0"/>
              <a:t>Predisposing factors</a:t>
            </a:r>
            <a:r>
              <a:rPr lang="en-US" dirty="0" smtClean="0"/>
              <a:t>:</a:t>
            </a:r>
          </a:p>
          <a:p>
            <a:pPr lvl="1"/>
            <a:r>
              <a:rPr lang="en-US" dirty="0" smtClean="0"/>
              <a:t> </a:t>
            </a:r>
            <a:r>
              <a:rPr lang="en-US" dirty="0" smtClean="0"/>
              <a:t>Prematurity</a:t>
            </a:r>
            <a:r>
              <a:rPr lang="en-US" dirty="0" smtClean="0"/>
              <a:t>.</a:t>
            </a:r>
          </a:p>
          <a:p>
            <a:pPr lvl="1"/>
            <a:r>
              <a:rPr lang="en-US" dirty="0" smtClean="0"/>
              <a:t> </a:t>
            </a:r>
            <a:r>
              <a:rPr lang="en-US" dirty="0" smtClean="0"/>
              <a:t>Maternal diabetes mellitus and delivery by cesarean section.</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ar-SA"/>
          </a:p>
        </p:txBody>
      </p:sp>
      <p:sp>
        <p:nvSpPr>
          <p:cNvPr id="4" name="Title 3"/>
          <p:cNvSpPr>
            <a:spLocks noGrp="1"/>
          </p:cNvSpPr>
          <p:nvPr>
            <p:ph type="ctrTitle"/>
          </p:nvPr>
        </p:nvSpPr>
        <p:spPr/>
        <p:txBody>
          <a:bodyPr/>
          <a:lstStyle/>
          <a:p>
            <a:r>
              <a:rPr lang="en-US" b="1" u="sng" dirty="0" smtClean="0"/>
              <a:t>Chronic restrictive lung disease</a:t>
            </a: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762000"/>
          </a:xfrm>
        </p:spPr>
        <p:txBody>
          <a:bodyPr>
            <a:normAutofit/>
          </a:bodyPr>
          <a:lstStyle/>
          <a:p>
            <a:pPr eaLnBrk="1" hangingPunct="1"/>
            <a:r>
              <a:rPr lang="en-US" sz="3600" b="1" u="sng" dirty="0" smtClean="0"/>
              <a:t>Chronic restrictive lung disease</a:t>
            </a:r>
          </a:p>
        </p:txBody>
      </p:sp>
      <p:sp>
        <p:nvSpPr>
          <p:cNvPr id="109571" name="Rectangle 3"/>
          <p:cNvSpPr>
            <a:spLocks noGrp="1" noChangeArrowheads="1"/>
          </p:cNvSpPr>
          <p:nvPr>
            <p:ph sz="quarter" idx="1"/>
          </p:nvPr>
        </p:nvSpPr>
        <p:spPr>
          <a:xfrm>
            <a:off x="228600" y="838200"/>
            <a:ext cx="8610600" cy="6019800"/>
          </a:xfrm>
        </p:spPr>
        <p:txBody>
          <a:bodyPr>
            <a:normAutofit fontScale="92500" lnSpcReduction="20000"/>
          </a:bodyPr>
          <a:lstStyle/>
          <a:p>
            <a:pPr eaLnBrk="1" hangingPunct="1">
              <a:buFontTx/>
              <a:buNone/>
              <a:defRPr/>
            </a:pPr>
            <a:r>
              <a:rPr lang="en-US" sz="2800" dirty="0" smtClean="0">
                <a:solidFill>
                  <a:srgbClr val="FF0000"/>
                </a:solidFill>
              </a:rPr>
              <a:t>Major Categories of Chronic Interstitial Lung Disease</a:t>
            </a:r>
          </a:p>
          <a:p>
            <a:pPr eaLnBrk="1" hangingPunct="1">
              <a:buFontTx/>
              <a:buNone/>
              <a:defRPr/>
            </a:pPr>
            <a:r>
              <a:rPr lang="en-US" sz="2800" dirty="0" smtClean="0"/>
              <a:t>	</a:t>
            </a:r>
            <a:r>
              <a:rPr lang="en-US" sz="2800" dirty="0" smtClean="0">
                <a:solidFill>
                  <a:srgbClr val="002060"/>
                </a:solidFill>
              </a:rPr>
              <a:t>- </a:t>
            </a:r>
            <a:r>
              <a:rPr lang="en-US" sz="2800" dirty="0" err="1" smtClean="0">
                <a:solidFill>
                  <a:srgbClr val="002060"/>
                </a:solidFill>
              </a:rPr>
              <a:t>Fibrosing</a:t>
            </a:r>
            <a:r>
              <a:rPr lang="en-US" sz="2800" dirty="0" smtClean="0">
                <a:solidFill>
                  <a:srgbClr val="002060"/>
                </a:solidFill>
              </a:rPr>
              <a:t>:</a:t>
            </a:r>
          </a:p>
          <a:p>
            <a:pPr eaLnBrk="1" hangingPunct="1">
              <a:buFontTx/>
              <a:buNone/>
              <a:defRPr/>
            </a:pPr>
            <a:r>
              <a:rPr lang="en-US" sz="2800" dirty="0">
                <a:solidFill>
                  <a:schemeClr val="accent1"/>
                </a:solidFill>
                <a:latin typeface="Tahoma" pitchFamily="34" charset="0"/>
              </a:rPr>
              <a:t>	</a:t>
            </a:r>
            <a:r>
              <a:rPr lang="en-US" sz="2800" dirty="0" smtClean="0">
                <a:solidFill>
                  <a:schemeClr val="accent1"/>
                </a:solidFill>
                <a:latin typeface="Tahoma" pitchFamily="34" charset="0"/>
              </a:rPr>
              <a:t>	</a:t>
            </a:r>
            <a:r>
              <a:rPr lang="en-US" sz="2000" dirty="0" smtClean="0">
                <a:latin typeface="Tahoma" pitchFamily="34" charset="0"/>
              </a:rPr>
              <a:t>Pneumoconiosis</a:t>
            </a:r>
          </a:p>
          <a:p>
            <a:pPr eaLnBrk="1" hangingPunct="1">
              <a:buFontTx/>
              <a:buNone/>
              <a:defRPr/>
            </a:pPr>
            <a:r>
              <a:rPr lang="en-US" sz="2000" dirty="0">
                <a:latin typeface="Tahoma" pitchFamily="34" charset="0"/>
              </a:rPr>
              <a:t>	</a:t>
            </a:r>
            <a:r>
              <a:rPr lang="en-US" sz="2000" dirty="0" smtClean="0">
                <a:latin typeface="Tahoma" pitchFamily="34" charset="0"/>
              </a:rPr>
              <a:t>	Usual interstitial pneumonia (idiopathic pulmonary fibrosis)</a:t>
            </a:r>
          </a:p>
          <a:p>
            <a:pPr eaLnBrk="1" hangingPunct="1">
              <a:buFontTx/>
              <a:buNone/>
              <a:defRPr/>
            </a:pPr>
            <a:r>
              <a:rPr lang="en-US" sz="2000" dirty="0">
                <a:latin typeface="Tahoma" pitchFamily="34" charset="0"/>
              </a:rPr>
              <a:t>	</a:t>
            </a:r>
            <a:r>
              <a:rPr lang="en-US" sz="2000" dirty="0" smtClean="0">
                <a:latin typeface="Tahoma" pitchFamily="34" charset="0"/>
              </a:rPr>
              <a:t>	Associated with collagen vascular diseases</a:t>
            </a:r>
          </a:p>
          <a:p>
            <a:pPr eaLnBrk="1" hangingPunct="1">
              <a:buFontTx/>
              <a:buNone/>
              <a:defRPr/>
            </a:pPr>
            <a:r>
              <a:rPr lang="en-US" sz="2000" dirty="0">
                <a:latin typeface="Tahoma" pitchFamily="34" charset="0"/>
              </a:rPr>
              <a:t>	</a:t>
            </a:r>
            <a:r>
              <a:rPr lang="en-US" sz="2000" dirty="0" smtClean="0">
                <a:latin typeface="Tahoma" pitchFamily="34" charset="0"/>
              </a:rPr>
              <a:t>	Drug and Radiation Reactions</a:t>
            </a:r>
          </a:p>
          <a:p>
            <a:pPr eaLnBrk="1" hangingPunct="1">
              <a:buFontTx/>
              <a:buNone/>
              <a:defRPr/>
            </a:pPr>
            <a:r>
              <a:rPr lang="en-US" sz="2800" dirty="0" smtClean="0"/>
              <a:t> </a:t>
            </a:r>
            <a:r>
              <a:rPr lang="en-US" sz="2800" dirty="0" smtClean="0">
                <a:solidFill>
                  <a:srgbClr val="002060"/>
                </a:solidFill>
              </a:rPr>
              <a:t> - Granulomatous</a:t>
            </a:r>
            <a:r>
              <a:rPr lang="en-US" sz="2800" dirty="0" smtClean="0">
                <a:solidFill>
                  <a:schemeClr val="accent1"/>
                </a:solidFill>
              </a:rPr>
              <a:t>:</a:t>
            </a:r>
            <a:r>
              <a:rPr lang="en-US" sz="2800" dirty="0" smtClean="0"/>
              <a:t> </a:t>
            </a:r>
            <a:r>
              <a:rPr lang="en-US" sz="2000" dirty="0" err="1" smtClean="0">
                <a:latin typeface="Tahoma" pitchFamily="34" charset="0"/>
              </a:rPr>
              <a:t>Sarcoidosis</a:t>
            </a:r>
            <a:endParaRPr lang="en-US" sz="2000" dirty="0" smtClean="0">
              <a:latin typeface="Tahoma" pitchFamily="34" charset="0"/>
            </a:endParaRPr>
          </a:p>
          <a:p>
            <a:pPr eaLnBrk="1" hangingPunct="1">
              <a:buFontTx/>
              <a:buNone/>
              <a:defRPr/>
            </a:pPr>
            <a:r>
              <a:rPr lang="en-US" sz="2000" dirty="0" smtClean="0">
                <a:latin typeface="Tahoma" pitchFamily="34" charset="0"/>
              </a:rPr>
              <a:t> 				</a:t>
            </a:r>
            <a:r>
              <a:rPr lang="en-US" sz="2000" dirty="0" err="1" smtClean="0">
                <a:latin typeface="Tahoma" pitchFamily="34" charset="0"/>
              </a:rPr>
              <a:t>Hypersensitibity</a:t>
            </a:r>
            <a:r>
              <a:rPr lang="en-US" sz="2000" dirty="0" smtClean="0">
                <a:latin typeface="Tahoma" pitchFamily="34" charset="0"/>
              </a:rPr>
              <a:t> pneumonitis</a:t>
            </a:r>
            <a:endParaRPr lang="en-US" sz="2000" dirty="0">
              <a:latin typeface="Tahoma" pitchFamily="34" charset="0"/>
            </a:endParaRPr>
          </a:p>
          <a:p>
            <a:pPr eaLnBrk="1" hangingPunct="1">
              <a:buFontTx/>
              <a:buNone/>
              <a:defRPr/>
            </a:pPr>
            <a:r>
              <a:rPr lang="en-US" sz="2000" dirty="0" smtClean="0">
                <a:solidFill>
                  <a:schemeClr val="accent1"/>
                </a:solidFill>
                <a:latin typeface="Tahoma" pitchFamily="34" charset="0"/>
              </a:rPr>
              <a:t>   - </a:t>
            </a:r>
            <a:r>
              <a:rPr lang="en-US" sz="2400" dirty="0" smtClean="0">
                <a:solidFill>
                  <a:srgbClr val="002060"/>
                </a:solidFill>
              </a:rPr>
              <a:t>Others: </a:t>
            </a:r>
          </a:p>
          <a:p>
            <a:pPr lvl="1" eaLnBrk="1" hangingPunct="1">
              <a:buFontTx/>
              <a:buChar char="-"/>
              <a:defRPr/>
            </a:pPr>
            <a:r>
              <a:rPr lang="en-US" sz="2400" dirty="0" err="1" smtClean="0">
                <a:solidFill>
                  <a:srgbClr val="002060"/>
                </a:solidFill>
              </a:rPr>
              <a:t>Goodpasture</a:t>
            </a:r>
            <a:r>
              <a:rPr lang="en-US" sz="2400" dirty="0" smtClean="0">
                <a:solidFill>
                  <a:srgbClr val="002060"/>
                </a:solidFill>
              </a:rPr>
              <a:t> syndrome</a:t>
            </a:r>
          </a:p>
          <a:p>
            <a:pPr lvl="1" eaLnBrk="1" hangingPunct="1">
              <a:buFontTx/>
              <a:buChar char="-"/>
              <a:defRPr/>
            </a:pPr>
            <a:r>
              <a:rPr lang="en-US" sz="2400" dirty="0" err="1" smtClean="0">
                <a:solidFill>
                  <a:srgbClr val="002060"/>
                </a:solidFill>
              </a:rPr>
              <a:t>Eosinophilic</a:t>
            </a:r>
            <a:r>
              <a:rPr lang="en-US" sz="2400" dirty="0" smtClean="0">
                <a:solidFill>
                  <a:srgbClr val="002060"/>
                </a:solidFill>
              </a:rPr>
              <a:t> granuloma</a:t>
            </a:r>
          </a:p>
          <a:p>
            <a:pPr lvl="1" eaLnBrk="1" hangingPunct="1">
              <a:buFontTx/>
              <a:buChar char="-"/>
              <a:defRPr/>
            </a:pPr>
            <a:r>
              <a:rPr lang="en-US" sz="2400" dirty="0" smtClean="0">
                <a:solidFill>
                  <a:srgbClr val="002060"/>
                </a:solidFill>
              </a:rPr>
              <a:t>Smoking related:</a:t>
            </a:r>
            <a:r>
              <a:rPr lang="en-US" sz="1600" dirty="0" smtClean="0">
                <a:solidFill>
                  <a:srgbClr val="002060"/>
                </a:solidFill>
                <a:latin typeface="Tahoma" pitchFamily="34" charset="0"/>
              </a:rPr>
              <a:t> </a:t>
            </a:r>
            <a:r>
              <a:rPr lang="en-US" sz="2000" dirty="0" err="1">
                <a:latin typeface="Tahoma" pitchFamily="34" charset="0"/>
                <a:ea typeface="+mn-ea"/>
                <a:cs typeface="+mn-cs"/>
              </a:rPr>
              <a:t>Desquamative</a:t>
            </a:r>
            <a:r>
              <a:rPr lang="en-US" sz="2000" dirty="0">
                <a:latin typeface="Tahoma" pitchFamily="34" charset="0"/>
                <a:ea typeface="+mn-ea"/>
                <a:cs typeface="+mn-cs"/>
              </a:rPr>
              <a:t> interstitial pneumonia </a:t>
            </a:r>
          </a:p>
          <a:p>
            <a:pPr eaLnBrk="1" hangingPunct="1">
              <a:buFontTx/>
              <a:buNone/>
              <a:defRPr/>
            </a:pPr>
            <a:r>
              <a:rPr lang="en-US" sz="2000" dirty="0">
                <a:latin typeface="Tahoma" pitchFamily="34" charset="0"/>
              </a:rPr>
              <a:t>    			Respiratory bronchiolitis</a:t>
            </a:r>
            <a:r>
              <a:rPr lang="en-US" sz="2000" dirty="0">
                <a:latin typeface="Tahoma" pitchFamily="34" charset="0"/>
              </a:rPr>
              <a:t>-associated </a:t>
            </a:r>
            <a:r>
              <a:rPr lang="en-US" sz="2000" dirty="0" smtClean="0">
                <a:latin typeface="Tahoma" pitchFamily="34" charset="0"/>
              </a:rPr>
              <a:t>interstitial lung </a:t>
            </a:r>
            <a:r>
              <a:rPr lang="en-US" sz="2000" dirty="0" smtClean="0">
                <a:latin typeface="Tahoma" pitchFamily="34" charset="0"/>
              </a:rPr>
              <a:t>				disease </a:t>
            </a:r>
            <a:endParaRPr lang="en-US" sz="2000" dirty="0" smtClean="0">
              <a:latin typeface="Tahoma" pitchFamily="34" charset="0"/>
            </a:endParaRPr>
          </a:p>
          <a:p>
            <a:pPr eaLnBrk="1" hangingPunct="1">
              <a:buFontTx/>
              <a:buNone/>
              <a:defRPr/>
            </a:pPr>
            <a:endParaRPr lang="en-US" sz="2000" dirty="0" smtClean="0">
              <a:latin typeface="Tahoma" pitchFamily="34" charset="0"/>
            </a:endParaRPr>
          </a:p>
          <a:p>
            <a:pPr eaLnBrk="1" hangingPunct="1">
              <a:buFontTx/>
              <a:buNone/>
              <a:defRPr/>
            </a:pPr>
            <a:endParaRPr lang="en-US" sz="2800" dirty="0" smtClean="0">
              <a:solidFill>
                <a:schemeClr val="accent1"/>
              </a:solidFill>
            </a:endParaRPr>
          </a:p>
          <a:p>
            <a:pPr eaLnBrk="1" hangingPunct="1">
              <a:buFontTx/>
              <a:buNone/>
              <a:defRPr/>
            </a:pPr>
            <a:r>
              <a:rPr lang="en-US" sz="28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685800"/>
          </a:xfrm>
        </p:spPr>
        <p:txBody>
          <a:bodyPr/>
          <a:lstStyle/>
          <a:p>
            <a:pPr eaLnBrk="1" hangingPunct="1"/>
            <a:r>
              <a:rPr lang="en-US" sz="3200" b="1" u="sng" smtClean="0"/>
              <a:t>Pneumoconiosis</a:t>
            </a:r>
          </a:p>
        </p:txBody>
      </p:sp>
      <p:sp>
        <p:nvSpPr>
          <p:cNvPr id="11267" name="Rectangle 3"/>
          <p:cNvSpPr>
            <a:spLocks noGrp="1" noChangeArrowheads="1"/>
          </p:cNvSpPr>
          <p:nvPr>
            <p:ph sz="quarter" idx="1"/>
          </p:nvPr>
        </p:nvSpPr>
        <p:spPr>
          <a:xfrm>
            <a:off x="304800" y="762000"/>
            <a:ext cx="8458200" cy="6096000"/>
          </a:xfrm>
        </p:spPr>
        <p:txBody>
          <a:bodyPr>
            <a:normAutofit/>
          </a:bodyPr>
          <a:lstStyle/>
          <a:p>
            <a:pPr eaLnBrk="1" hangingPunct="1">
              <a:defRPr/>
            </a:pPr>
            <a:r>
              <a:rPr lang="en-US" sz="2400" dirty="0" smtClean="0"/>
              <a:t>Non-neoplastic lung reaction to inhalation of mineral dusts.</a:t>
            </a:r>
          </a:p>
          <a:p>
            <a:pPr eaLnBrk="1" hangingPunct="1">
              <a:defRPr/>
            </a:pPr>
            <a:r>
              <a:rPr lang="en-US" sz="2400" dirty="0" smtClean="0"/>
              <a:t>Most common dusts are coal dust, silica, asbestos and beryllium.</a:t>
            </a:r>
          </a:p>
          <a:p>
            <a:pPr eaLnBrk="1" hangingPunct="1">
              <a:defRPr/>
            </a:pPr>
            <a:r>
              <a:rPr lang="en-US" sz="2400" dirty="0" smtClean="0"/>
              <a:t>The development of pneumoconiosis is dependent on:</a:t>
            </a:r>
          </a:p>
          <a:p>
            <a:pPr eaLnBrk="1" hangingPunct="1">
              <a:buFontTx/>
              <a:buNone/>
              <a:defRPr/>
            </a:pPr>
            <a:r>
              <a:rPr lang="en-US" sz="2400" dirty="0" smtClean="0"/>
              <a:t>	</a:t>
            </a:r>
            <a:r>
              <a:rPr lang="en-US" sz="2400" dirty="0" smtClean="0"/>
              <a:t>1-</a:t>
            </a:r>
            <a:r>
              <a:rPr lang="en-US" sz="2400" dirty="0" smtClean="0">
                <a:solidFill>
                  <a:schemeClr val="accent5">
                    <a:lumMod val="90000"/>
                  </a:schemeClr>
                </a:solidFill>
              </a:rPr>
              <a:t>The </a:t>
            </a:r>
            <a:r>
              <a:rPr lang="en-US" sz="2400" dirty="0" smtClean="0">
                <a:solidFill>
                  <a:schemeClr val="accent5">
                    <a:lumMod val="90000"/>
                  </a:schemeClr>
                </a:solidFill>
              </a:rPr>
              <a:t>amount of dust retained in the lung and airways</a:t>
            </a:r>
            <a:r>
              <a:rPr lang="en-US" sz="2400" dirty="0" smtClean="0"/>
              <a:t>.</a:t>
            </a:r>
            <a:endParaRPr lang="en-US" sz="2400" dirty="0" smtClean="0"/>
          </a:p>
          <a:p>
            <a:pPr lvl="1" eaLnBrk="1" hangingPunct="1">
              <a:buFontTx/>
              <a:buNone/>
              <a:defRPr/>
            </a:pPr>
            <a:r>
              <a:rPr lang="en-US" sz="2000" dirty="0" smtClean="0"/>
              <a:t>		a.  Concentration of the dust in the ambient air.</a:t>
            </a:r>
          </a:p>
          <a:p>
            <a:pPr lvl="1" eaLnBrk="1" hangingPunct="1">
              <a:buFontTx/>
              <a:buNone/>
              <a:defRPr/>
            </a:pPr>
            <a:r>
              <a:rPr lang="en-US" sz="2000" dirty="0" smtClean="0"/>
              <a:t>		b.  Duration of the exposure.</a:t>
            </a:r>
          </a:p>
          <a:p>
            <a:pPr lvl="1" eaLnBrk="1" hangingPunct="1">
              <a:buFontTx/>
              <a:buNone/>
              <a:defRPr/>
            </a:pPr>
            <a:r>
              <a:rPr lang="en-US" sz="2000" dirty="0" smtClean="0"/>
              <a:t>		c.  Effectiveness of the clearance mechanisms.</a:t>
            </a:r>
          </a:p>
          <a:p>
            <a:pPr eaLnBrk="1" hangingPunct="1">
              <a:buFontTx/>
              <a:buNone/>
              <a:defRPr/>
            </a:pPr>
            <a:r>
              <a:rPr lang="en-US" sz="2400" dirty="0" smtClean="0"/>
              <a:t>	</a:t>
            </a:r>
            <a:r>
              <a:rPr lang="en-US" sz="2400" dirty="0" smtClean="0"/>
              <a:t> 2-</a:t>
            </a:r>
            <a:r>
              <a:rPr lang="en-US" sz="2400" dirty="0" smtClean="0">
                <a:solidFill>
                  <a:schemeClr val="accent5">
                    <a:lumMod val="90000"/>
                  </a:schemeClr>
                </a:solidFill>
              </a:rPr>
              <a:t>The </a:t>
            </a:r>
            <a:r>
              <a:rPr lang="en-US" sz="2400" dirty="0" smtClean="0">
                <a:solidFill>
                  <a:schemeClr val="accent5">
                    <a:lumMod val="90000"/>
                  </a:schemeClr>
                </a:solidFill>
              </a:rPr>
              <a:t>size (1-5</a:t>
            </a:r>
            <a:r>
              <a:rPr lang="en-US" sz="2400" dirty="0" smtClean="0">
                <a:solidFill>
                  <a:schemeClr val="accent5">
                    <a:lumMod val="90000"/>
                  </a:schemeClr>
                </a:solidFill>
                <a:sym typeface="Symbol" pitchFamily="18" charset="2"/>
              </a:rPr>
              <a:t>) shape.</a:t>
            </a:r>
            <a:endParaRPr lang="en-US" sz="2400" dirty="0" smtClean="0">
              <a:solidFill>
                <a:schemeClr val="accent5">
                  <a:lumMod val="90000"/>
                </a:schemeClr>
              </a:solidFill>
              <a:sym typeface="Symbol" pitchFamily="18" charset="2"/>
            </a:endParaRPr>
          </a:p>
          <a:p>
            <a:pPr eaLnBrk="1" hangingPunct="1">
              <a:buFontTx/>
              <a:buNone/>
              <a:defRPr/>
            </a:pPr>
            <a:r>
              <a:rPr lang="en-US" sz="2400" dirty="0" smtClean="0">
                <a:sym typeface="Symbol" pitchFamily="18" charset="2"/>
              </a:rPr>
              <a:t>	</a:t>
            </a:r>
            <a:r>
              <a:rPr lang="en-US" sz="2400" dirty="0" smtClean="0">
                <a:sym typeface="Symbol" pitchFamily="18" charset="2"/>
              </a:rPr>
              <a:t> 3-</a:t>
            </a:r>
            <a:r>
              <a:rPr lang="en-US" sz="2400" dirty="0" smtClean="0">
                <a:solidFill>
                  <a:schemeClr val="accent5">
                    <a:lumMod val="90000"/>
                  </a:schemeClr>
                </a:solidFill>
                <a:sym typeface="Symbol" pitchFamily="18" charset="2"/>
              </a:rPr>
              <a:t>Their </a:t>
            </a:r>
            <a:r>
              <a:rPr lang="en-US" sz="2400" dirty="0" smtClean="0">
                <a:solidFill>
                  <a:schemeClr val="accent5">
                    <a:lumMod val="90000"/>
                  </a:schemeClr>
                </a:solidFill>
                <a:sym typeface="Symbol" pitchFamily="18" charset="2"/>
              </a:rPr>
              <a:t>solubility and physiochemical activity.</a:t>
            </a:r>
            <a:endParaRPr lang="en-US" sz="2400" dirty="0" smtClean="0">
              <a:solidFill>
                <a:schemeClr val="accent5">
                  <a:lumMod val="90000"/>
                </a:schemeClr>
              </a:solidFill>
              <a:sym typeface="Symbol" pitchFamily="18" charset="2"/>
            </a:endParaRPr>
          </a:p>
          <a:p>
            <a:pPr eaLnBrk="1" hangingPunct="1">
              <a:buFontTx/>
              <a:buNone/>
              <a:defRPr/>
            </a:pPr>
            <a:r>
              <a:rPr lang="en-US" sz="2400" dirty="0" smtClean="0">
                <a:sym typeface="Symbol" pitchFamily="18" charset="2"/>
              </a:rPr>
              <a:t>	</a:t>
            </a:r>
            <a:r>
              <a:rPr lang="en-US" sz="2400" dirty="0" smtClean="0">
                <a:sym typeface="Symbol" pitchFamily="18" charset="2"/>
              </a:rPr>
              <a:t> 4-</a:t>
            </a:r>
            <a:r>
              <a:rPr lang="en-US" sz="2400" dirty="0" smtClean="0">
                <a:solidFill>
                  <a:schemeClr val="accent5">
                    <a:lumMod val="90000"/>
                  </a:schemeClr>
                </a:solidFill>
                <a:sym typeface="Symbol" pitchFamily="18" charset="2"/>
              </a:rPr>
              <a:t>The </a:t>
            </a:r>
            <a:r>
              <a:rPr lang="en-US" sz="2400" dirty="0" smtClean="0">
                <a:solidFill>
                  <a:schemeClr val="accent5">
                    <a:lumMod val="90000"/>
                  </a:schemeClr>
                </a:solidFill>
                <a:sym typeface="Symbol" pitchFamily="18" charset="2"/>
              </a:rPr>
              <a:t>possible additional effects of other irritants, tobacco</a:t>
            </a:r>
          </a:p>
          <a:p>
            <a:pPr eaLnBrk="1" hangingPunct="1">
              <a:buFontTx/>
              <a:buNone/>
              <a:defRPr/>
            </a:pPr>
            <a:r>
              <a:rPr lang="en-US" sz="2400" dirty="0" smtClean="0">
                <a:solidFill>
                  <a:schemeClr val="accent5">
                    <a:lumMod val="90000"/>
                  </a:schemeClr>
                </a:solidFill>
                <a:sym typeface="Symbol" pitchFamily="18" charset="2"/>
              </a:rPr>
              <a:t>		smoking.</a:t>
            </a:r>
          </a:p>
          <a:p>
            <a:pPr eaLnBrk="1" hangingPunct="1">
              <a:defRPr/>
            </a:pPr>
            <a:r>
              <a:rPr lang="en-US" sz="2400" dirty="0" smtClean="0"/>
              <a:t>The particles are impacted at alveolar duct macrophage, accumulate inflammatory response fibrosis.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914400"/>
          </a:xfrm>
        </p:spPr>
        <p:txBody>
          <a:bodyPr>
            <a:normAutofit fontScale="90000"/>
          </a:bodyPr>
          <a:lstStyle/>
          <a:p>
            <a:pPr eaLnBrk="1" hangingPunct="1"/>
            <a:r>
              <a:rPr lang="en-US" sz="3600" b="1" u="sng" smtClean="0"/>
              <a:t>Coal worker’s pneumoconiosis (CWP)</a:t>
            </a:r>
          </a:p>
        </p:txBody>
      </p:sp>
      <p:sp>
        <p:nvSpPr>
          <p:cNvPr id="14339" name="Text Placeholder 1"/>
          <p:cNvSpPr>
            <a:spLocks noGrp="1"/>
          </p:cNvSpPr>
          <p:nvPr>
            <p:ph type="body" idx="1"/>
          </p:nvPr>
        </p:nvSpPr>
        <p:spPr>
          <a:xfrm>
            <a:off x="990600" y="914400"/>
            <a:ext cx="2362200" cy="381000"/>
          </a:xfrm>
          <a:solidFill>
            <a:schemeClr val="accent1"/>
          </a:solidFill>
        </p:spPr>
        <p:txBody>
          <a:bodyPr>
            <a:normAutofit fontScale="92500" lnSpcReduction="20000"/>
          </a:bodyPr>
          <a:lstStyle/>
          <a:p>
            <a:r>
              <a:rPr lang="en-US" dirty="0" smtClean="0">
                <a:solidFill>
                  <a:schemeClr val="bg1"/>
                </a:solidFill>
              </a:rPr>
              <a:t>The simple form</a:t>
            </a:r>
          </a:p>
        </p:txBody>
      </p:sp>
      <p:sp>
        <p:nvSpPr>
          <p:cNvPr id="14341" name="Text Placeholder 2"/>
          <p:cNvSpPr>
            <a:spLocks noGrp="1"/>
          </p:cNvSpPr>
          <p:nvPr>
            <p:ph type="body" sz="half" idx="3"/>
          </p:nvPr>
        </p:nvSpPr>
        <p:spPr>
          <a:xfrm>
            <a:off x="4876800" y="914400"/>
            <a:ext cx="3200400" cy="381000"/>
          </a:xfrm>
          <a:solidFill>
            <a:schemeClr val="accent1"/>
          </a:solidFill>
        </p:spPr>
        <p:txBody>
          <a:bodyPr>
            <a:normAutofit fontScale="92500" lnSpcReduction="20000"/>
          </a:bodyPr>
          <a:lstStyle/>
          <a:p>
            <a:r>
              <a:rPr lang="en-US" dirty="0" smtClean="0">
                <a:solidFill>
                  <a:schemeClr val="bg1"/>
                </a:solidFill>
              </a:rPr>
              <a:t>The complicated form</a:t>
            </a:r>
          </a:p>
        </p:txBody>
      </p:sp>
      <p:sp>
        <p:nvSpPr>
          <p:cNvPr id="12292" name="Rectangle 3"/>
          <p:cNvSpPr>
            <a:spLocks noGrp="1" noChangeArrowheads="1"/>
          </p:cNvSpPr>
          <p:nvPr>
            <p:ph sz="half" idx="2"/>
          </p:nvPr>
        </p:nvSpPr>
        <p:spPr>
          <a:xfrm>
            <a:off x="4267200" y="1371600"/>
            <a:ext cx="4724400" cy="2057400"/>
          </a:xfrm>
          <a:blipFill dpi="0" rotWithShape="1">
            <a:blip r:embed="rId2" cstate="print"/>
            <a:srcRect/>
            <a:tile tx="0" ty="0" sx="100000" sy="100000" flip="none" algn="tl"/>
          </a:blipFill>
        </p:spPr>
        <p:txBody>
          <a:bodyPr>
            <a:normAutofit fontScale="92500" lnSpcReduction="20000"/>
          </a:bodyPr>
          <a:lstStyle/>
          <a:p>
            <a:pPr eaLnBrk="1" hangingPunct="1"/>
            <a:r>
              <a:rPr lang="en-US" dirty="0" smtClean="0">
                <a:solidFill>
                  <a:schemeClr val="bg1"/>
                </a:solidFill>
              </a:rPr>
              <a:t>Occurs after many years of underground mine work.	</a:t>
            </a:r>
          </a:p>
          <a:p>
            <a:pPr eaLnBrk="1" hangingPunct="1"/>
            <a:r>
              <a:rPr lang="en-US" dirty="0" smtClean="0">
                <a:solidFill>
                  <a:schemeClr val="bg1"/>
                </a:solidFill>
              </a:rPr>
              <a:t>fibrous scarring appears (complicated CWP) also </a:t>
            </a:r>
            <a:r>
              <a:rPr lang="en-US" dirty="0" err="1" smtClean="0">
                <a:solidFill>
                  <a:schemeClr val="bg1"/>
                </a:solidFill>
              </a:rPr>
              <a:t>callled</a:t>
            </a:r>
            <a:r>
              <a:rPr lang="en-US" dirty="0" smtClean="0">
                <a:solidFill>
                  <a:schemeClr val="bg1"/>
                </a:solidFill>
              </a:rPr>
              <a:t> progressive massive fibrosis PMF </a:t>
            </a:r>
          </a:p>
        </p:txBody>
      </p:sp>
      <p:sp>
        <p:nvSpPr>
          <p:cNvPr id="12294" name="Content Placeholder 3"/>
          <p:cNvSpPr>
            <a:spLocks noGrp="1"/>
          </p:cNvSpPr>
          <p:nvPr>
            <p:ph sz="half" idx="4"/>
          </p:nvPr>
        </p:nvSpPr>
        <p:spPr>
          <a:xfrm>
            <a:off x="228600" y="1382713"/>
            <a:ext cx="3886200" cy="1970087"/>
          </a:xfrm>
          <a:blipFill dpi="0" rotWithShape="1">
            <a:blip r:embed="rId2" cstate="print"/>
            <a:srcRect/>
            <a:tile tx="0" ty="0" sx="100000" sy="100000" flip="none" algn="tl"/>
          </a:blipFill>
        </p:spPr>
        <p:txBody>
          <a:bodyPr>
            <a:normAutofit fontScale="85000" lnSpcReduction="10000"/>
          </a:bodyPr>
          <a:lstStyle/>
          <a:p>
            <a:r>
              <a:rPr lang="en-US" dirty="0" smtClean="0">
                <a:solidFill>
                  <a:schemeClr val="bg1"/>
                </a:solidFill>
              </a:rPr>
              <a:t>Focal aggregations of coal dust-laden macrophages (coal </a:t>
            </a:r>
            <a:r>
              <a:rPr lang="en-US" dirty="0" err="1" smtClean="0">
                <a:solidFill>
                  <a:schemeClr val="bg1"/>
                </a:solidFill>
              </a:rPr>
              <a:t>macules</a:t>
            </a:r>
            <a:r>
              <a:rPr lang="en-US" dirty="0" smtClean="0">
                <a:solidFill>
                  <a:schemeClr val="bg1"/>
                </a:solidFill>
              </a:rPr>
              <a:t>)</a:t>
            </a:r>
          </a:p>
          <a:p>
            <a:r>
              <a:rPr lang="en-US" dirty="0" smtClean="0">
                <a:solidFill>
                  <a:schemeClr val="bg1"/>
                </a:solidFill>
              </a:rPr>
              <a:t>Patients have slight cough and blackish sputum</a:t>
            </a:r>
            <a:r>
              <a:rPr lang="en-US" dirty="0" smtClean="0"/>
              <a:t>.</a:t>
            </a:r>
          </a:p>
        </p:txBody>
      </p:sp>
      <p:pic>
        <p:nvPicPr>
          <p:cNvPr id="12295" name="Picture 7"/>
          <p:cNvPicPr>
            <a:picLocks noChangeAspect="1" noChangeArrowheads="1"/>
          </p:cNvPicPr>
          <p:nvPr/>
        </p:nvPicPr>
        <p:blipFill>
          <a:blip r:embed="rId3" cstate="print"/>
          <a:srcRect/>
          <a:stretch>
            <a:fillRect/>
          </a:stretch>
        </p:blipFill>
        <p:spPr bwMode="auto">
          <a:xfrm>
            <a:off x="762000" y="3352800"/>
            <a:ext cx="2819400" cy="3376613"/>
          </a:xfrm>
          <a:prstGeom prst="rect">
            <a:avLst/>
          </a:prstGeom>
          <a:noFill/>
          <a:ln w="9525">
            <a:noFill/>
            <a:miter lim="800000"/>
            <a:headEnd/>
            <a:tailEnd/>
          </a:ln>
        </p:spPr>
      </p:pic>
      <p:pic>
        <p:nvPicPr>
          <p:cNvPr id="12296" name="Picture 8"/>
          <p:cNvPicPr>
            <a:picLocks noChangeAspect="1" noChangeArrowheads="1"/>
          </p:cNvPicPr>
          <p:nvPr/>
        </p:nvPicPr>
        <p:blipFill>
          <a:blip r:embed="rId4" cstate="print"/>
          <a:srcRect/>
          <a:stretch>
            <a:fillRect/>
          </a:stretch>
        </p:blipFill>
        <p:spPr bwMode="auto">
          <a:xfrm>
            <a:off x="5257800" y="3328988"/>
            <a:ext cx="2590800" cy="3408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nimBg="1"/>
      <p:bldP spid="1229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p:nvPr>
        </p:nvSpPr>
        <p:spPr/>
        <p:txBody>
          <a:bodyPr/>
          <a:lstStyle/>
          <a:p>
            <a:pPr marL="0" indent="0">
              <a:buFontTx/>
              <a:buNone/>
            </a:pPr>
            <a:endParaRPr lang="ar-SA" smtClean="0"/>
          </a:p>
        </p:txBody>
      </p:sp>
      <p:pic>
        <p:nvPicPr>
          <p:cNvPr id="15363" name="Picture 2"/>
          <p:cNvPicPr>
            <a:picLocks noChangeAspect="1" noChangeArrowheads="1"/>
          </p:cNvPicPr>
          <p:nvPr/>
        </p:nvPicPr>
        <p:blipFill>
          <a:blip r:embed="rId2" cstate="print"/>
          <a:srcRect/>
          <a:stretch>
            <a:fillRect/>
          </a:stretch>
        </p:blipFill>
        <p:spPr bwMode="auto">
          <a:xfrm>
            <a:off x="685800" y="466725"/>
            <a:ext cx="7743825"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533400"/>
            <a:ext cx="7772400" cy="609600"/>
          </a:xfrm>
        </p:spPr>
        <p:txBody>
          <a:bodyPr>
            <a:normAutofit fontScale="90000"/>
          </a:bodyPr>
          <a:lstStyle/>
          <a:p>
            <a:pPr eaLnBrk="1" hangingPunct="1"/>
            <a:r>
              <a:rPr lang="en-US" sz="3200" b="1" smtClean="0"/>
              <a:t>Coal worker pneumoconiosis</a:t>
            </a:r>
          </a:p>
        </p:txBody>
      </p:sp>
      <p:sp>
        <p:nvSpPr>
          <p:cNvPr id="16387" name="Rectangle 3"/>
          <p:cNvSpPr>
            <a:spLocks noGrp="1" noChangeArrowheads="1"/>
          </p:cNvSpPr>
          <p:nvPr>
            <p:ph sz="quarter" idx="1"/>
          </p:nvPr>
        </p:nvSpPr>
        <p:spPr>
          <a:xfrm>
            <a:off x="152400" y="1143000"/>
            <a:ext cx="4343400" cy="5029200"/>
          </a:xfrm>
        </p:spPr>
        <p:txBody>
          <a:bodyPr/>
          <a:lstStyle/>
          <a:p>
            <a:pPr algn="ctr" eaLnBrk="1" hangingPunct="1">
              <a:buFontTx/>
              <a:buNone/>
            </a:pPr>
            <a:r>
              <a:rPr lang="en-US" sz="2000" b="1" smtClean="0">
                <a:latin typeface="Tahoma" pitchFamily="34" charset="0"/>
              </a:rPr>
              <a:t>Morphology</a:t>
            </a:r>
            <a:r>
              <a:rPr lang="en-US" sz="2000" smtClean="0">
                <a:latin typeface="Tahoma" pitchFamily="34" charset="0"/>
              </a:rPr>
              <a:t>:</a:t>
            </a:r>
          </a:p>
          <a:p>
            <a:pPr eaLnBrk="1" hangingPunct="1"/>
            <a:r>
              <a:rPr lang="en-US" sz="2000" smtClean="0">
                <a:solidFill>
                  <a:srgbClr val="FF66CC"/>
                </a:solidFill>
                <a:latin typeface="Tahoma" pitchFamily="34" charset="0"/>
              </a:rPr>
              <a:t>Simple CWP:</a:t>
            </a:r>
          </a:p>
          <a:p>
            <a:pPr eaLnBrk="1" hangingPunct="1">
              <a:buFontTx/>
              <a:buNone/>
            </a:pPr>
            <a:r>
              <a:rPr lang="en-US" sz="2000" smtClean="0">
                <a:latin typeface="Tahoma" pitchFamily="34" charset="0"/>
              </a:rPr>
              <a:t>	- Focal black pigmentations (macules), 1-2 mm up to 5 mm are scattered through the lung.</a:t>
            </a:r>
          </a:p>
          <a:p>
            <a:pPr eaLnBrk="1" hangingPunct="1">
              <a:buFontTx/>
              <a:buNone/>
            </a:pPr>
            <a:r>
              <a:rPr lang="en-US" sz="2000" smtClean="0">
                <a:latin typeface="Tahoma" pitchFamily="34" charset="0"/>
              </a:rPr>
              <a:t>	- Mostly in the upper zones of the lower and upper lobes of the lungs.</a:t>
            </a:r>
          </a:p>
          <a:p>
            <a:pPr eaLnBrk="1" hangingPunct="1">
              <a:buFontTx/>
              <a:buNone/>
            </a:pPr>
            <a:r>
              <a:rPr lang="en-US" sz="2000" smtClean="0">
                <a:latin typeface="Tahoma" pitchFamily="34" charset="0"/>
              </a:rPr>
              <a:t> 	- Macules are composed of aggregations of coal dust-filled</a:t>
            </a:r>
          </a:p>
          <a:p>
            <a:pPr eaLnBrk="1" hangingPunct="1">
              <a:buFontTx/>
              <a:buNone/>
            </a:pPr>
            <a:r>
              <a:rPr lang="en-US" sz="2000" smtClean="0">
                <a:latin typeface="Tahoma" pitchFamily="34" charset="0"/>
              </a:rPr>
              <a:t>	macrophages in close proximity to alveolar ducts.</a:t>
            </a:r>
          </a:p>
        </p:txBody>
      </p:sp>
      <p:pic>
        <p:nvPicPr>
          <p:cNvPr id="13316" name="Picture 4"/>
          <p:cNvPicPr>
            <a:picLocks noChangeAspect="1" noChangeArrowheads="1"/>
          </p:cNvPicPr>
          <p:nvPr/>
        </p:nvPicPr>
        <p:blipFill>
          <a:blip r:embed="rId2" cstate="print"/>
          <a:srcRect/>
          <a:stretch>
            <a:fillRect/>
          </a:stretch>
        </p:blipFill>
        <p:spPr bwMode="auto">
          <a:xfrm>
            <a:off x="4356100" y="1752600"/>
            <a:ext cx="47625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p:nvPr>
        </p:nvPicPr>
        <p:blipFill>
          <a:blip r:embed="rId2" cstate="print"/>
          <a:stretch>
            <a:fillRect/>
          </a:stretch>
        </p:blipFill>
        <p:spPr>
          <a:xfrm>
            <a:off x="5105400" y="1066800"/>
            <a:ext cx="3258005" cy="4933334"/>
          </a:xfrm>
        </p:spPr>
      </p:pic>
      <p:sp>
        <p:nvSpPr>
          <p:cNvPr id="17411" name="Rectangle 3"/>
          <p:cNvSpPr>
            <a:spLocks noChangeArrowheads="1"/>
          </p:cNvSpPr>
          <p:nvPr/>
        </p:nvSpPr>
        <p:spPr bwMode="auto">
          <a:xfrm>
            <a:off x="228600" y="1447800"/>
            <a:ext cx="4267200" cy="3940175"/>
          </a:xfrm>
          <a:prstGeom prst="rect">
            <a:avLst/>
          </a:prstGeom>
          <a:noFill/>
          <a:ln w="9525">
            <a:noFill/>
            <a:miter lim="800000"/>
            <a:headEnd/>
            <a:tailEnd/>
          </a:ln>
        </p:spPr>
        <p:txBody>
          <a:bodyPr>
            <a:spAutoFit/>
          </a:bodyPr>
          <a:lstStyle/>
          <a:p>
            <a:pPr>
              <a:spcBef>
                <a:spcPct val="20000"/>
              </a:spcBef>
              <a:buFontTx/>
              <a:buChar char="•"/>
            </a:pPr>
            <a:r>
              <a:rPr lang="en-US" b="1">
                <a:solidFill>
                  <a:srgbClr val="FF66CC"/>
                </a:solidFill>
              </a:rPr>
              <a:t>Complicated CWP:</a:t>
            </a:r>
          </a:p>
          <a:p>
            <a:pPr>
              <a:spcBef>
                <a:spcPct val="20000"/>
              </a:spcBef>
            </a:pPr>
            <a:r>
              <a:rPr lang="en-US" sz="2000"/>
              <a:t>- </a:t>
            </a:r>
            <a:r>
              <a:rPr lang="en-US" sz="2000">
                <a:latin typeface="Tahoma" pitchFamily="34" charset="0"/>
              </a:rPr>
              <a:t>Black scars exceed 2 cm in diameter some times up to 10 cm</a:t>
            </a:r>
          </a:p>
          <a:p>
            <a:pPr>
              <a:spcBef>
                <a:spcPct val="20000"/>
              </a:spcBef>
            </a:pPr>
            <a:r>
              <a:rPr lang="en-US" sz="2000">
                <a:latin typeface="Tahoma" pitchFamily="34" charset="0"/>
              </a:rPr>
              <a:t>- It consists of dense collagen and carbon pigments.</a:t>
            </a:r>
          </a:p>
          <a:p>
            <a:pPr>
              <a:spcBef>
                <a:spcPct val="50000"/>
              </a:spcBef>
            </a:pPr>
            <a:r>
              <a:rPr lang="en-US" sz="2000">
                <a:latin typeface="Tahoma" pitchFamily="34" charset="0"/>
              </a:rPr>
              <a:t>- Cor pulmonale.</a:t>
            </a:r>
          </a:p>
          <a:p>
            <a:pPr>
              <a:spcBef>
                <a:spcPct val="20000"/>
              </a:spcBef>
            </a:pPr>
            <a:r>
              <a:rPr lang="en-US" sz="2000">
                <a:latin typeface="Tahoma" pitchFamily="34" charset="0"/>
              </a:rPr>
              <a:t>- Miners who have rheumatoid arthritis and PMF are called Caplan’s syndrome.</a:t>
            </a:r>
          </a:p>
          <a:p>
            <a:pPr eaLnBrk="0" hangingPunct="0"/>
            <a:endParaRPr lang="en-US" sz="2000">
              <a:latin typeface="Tahoma" pitchFamily="34" charset="0"/>
            </a:endParaRPr>
          </a:p>
          <a:p>
            <a:pPr eaLnBrk="0" hangingPunct="0"/>
            <a:endParaRPr lang="en-US">
              <a:latin typeface="Tahoma" pitchFamily="34" charset="0"/>
            </a:endParaRPr>
          </a:p>
        </p:txBody>
      </p:sp>
      <p:sp>
        <p:nvSpPr>
          <p:cNvPr id="17412" name="Rectangle 8"/>
          <p:cNvSpPr>
            <a:spLocks noChangeArrowheads="1"/>
          </p:cNvSpPr>
          <p:nvPr/>
        </p:nvSpPr>
        <p:spPr bwMode="auto">
          <a:xfrm>
            <a:off x="0" y="4724400"/>
            <a:ext cx="9144000" cy="762000"/>
          </a:xfrm>
          <a:prstGeom prst="rect">
            <a:avLst/>
          </a:prstGeom>
          <a:noFill/>
          <a:ln w="9525">
            <a:noFill/>
            <a:miter lim="800000"/>
            <a:headEnd/>
            <a:tailEnd/>
          </a:ln>
        </p:spPr>
        <p:txBody>
          <a:bodyPr>
            <a:spAutoFit/>
          </a:bodyPr>
          <a:lstStyle/>
          <a:p>
            <a:pPr>
              <a:spcBef>
                <a:spcPct val="20000"/>
              </a:spcBef>
            </a:pPr>
            <a:r>
              <a:rPr lang="en-US" sz="2000"/>
              <a:t>		</a:t>
            </a:r>
          </a:p>
          <a:p>
            <a:pPr eaLnBrk="0" hangingPunct="0"/>
            <a:endParaRPr lang="en-US"/>
          </a:p>
        </p:txBody>
      </p:sp>
      <p:sp>
        <p:nvSpPr>
          <p:cNvPr id="17413" name="Rectangle 9"/>
          <p:cNvSpPr>
            <a:spLocks noChangeArrowheads="1"/>
          </p:cNvSpPr>
          <p:nvPr/>
        </p:nvSpPr>
        <p:spPr bwMode="auto">
          <a:xfrm>
            <a:off x="0" y="5486400"/>
            <a:ext cx="9144000" cy="457200"/>
          </a:xfrm>
          <a:prstGeom prst="rect">
            <a:avLst/>
          </a:prstGeom>
          <a:noFill/>
          <a:ln w="9525">
            <a:noFill/>
            <a:miter lim="800000"/>
            <a:headEnd/>
            <a:tailEnd/>
          </a:ln>
        </p:spPr>
        <p:txBody>
          <a:bodyPr>
            <a:spAutoFit/>
          </a:bodyPr>
          <a:lstStyle/>
          <a:p>
            <a:pPr>
              <a:buFontTx/>
              <a:buChar char="•"/>
            </a:pPr>
            <a:endParaRPr lang="ar-SA"/>
          </a:p>
        </p:txBody>
      </p:sp>
      <p:sp>
        <p:nvSpPr>
          <p:cNvPr id="17414" name="Rectangle 10"/>
          <p:cNvSpPr>
            <a:spLocks noChangeArrowheads="1"/>
          </p:cNvSpPr>
          <p:nvPr/>
        </p:nvSpPr>
        <p:spPr bwMode="auto">
          <a:xfrm>
            <a:off x="0" y="5943600"/>
            <a:ext cx="9144000" cy="0"/>
          </a:xfrm>
          <a:prstGeom prst="rect">
            <a:avLst/>
          </a:prstGeom>
          <a:noFill/>
          <a:ln w="9525">
            <a:noFill/>
            <a:miter lim="800000"/>
            <a:headEnd/>
            <a:tailEnd/>
          </a:ln>
        </p:spPr>
        <p:txBody>
          <a:bodyPr>
            <a:spAutoFit/>
          </a:bodyPr>
          <a:lstStyle/>
          <a:p>
            <a:endParaRPr lang="ar-SA"/>
          </a:p>
        </p:txBody>
      </p:sp>
      <p:sp>
        <p:nvSpPr>
          <p:cNvPr id="17415" name="Rectangle 12"/>
          <p:cNvSpPr>
            <a:spLocks noChangeArrowheads="1"/>
          </p:cNvSpPr>
          <p:nvPr/>
        </p:nvSpPr>
        <p:spPr bwMode="auto">
          <a:xfrm>
            <a:off x="1600200" y="228600"/>
            <a:ext cx="5219700" cy="579438"/>
          </a:xfrm>
          <a:prstGeom prst="rect">
            <a:avLst/>
          </a:prstGeom>
          <a:noFill/>
          <a:ln w="9525">
            <a:noFill/>
            <a:miter lim="800000"/>
            <a:headEnd/>
            <a:tailEnd/>
          </a:ln>
        </p:spPr>
        <p:txBody>
          <a:bodyPr wrap="none">
            <a:spAutoFit/>
          </a:bodyPr>
          <a:lstStyle/>
          <a:p>
            <a:r>
              <a:rPr lang="en-US" sz="3200" b="1">
                <a:solidFill>
                  <a:schemeClr val="tx2"/>
                </a:solidFill>
              </a:rPr>
              <a:t>Coal worker pneumoconiosis</a:t>
            </a:r>
          </a:p>
        </p:txBody>
      </p:sp>
      <p:sp>
        <p:nvSpPr>
          <p:cNvPr id="17416" name="Rectangle 13"/>
          <p:cNvSpPr>
            <a:spLocks noChangeArrowheads="1"/>
          </p:cNvSpPr>
          <p:nvPr/>
        </p:nvSpPr>
        <p:spPr bwMode="auto">
          <a:xfrm>
            <a:off x="914400" y="914400"/>
            <a:ext cx="1879600" cy="461963"/>
          </a:xfrm>
          <a:prstGeom prst="rect">
            <a:avLst/>
          </a:prstGeom>
          <a:noFill/>
          <a:ln w="9525">
            <a:noFill/>
            <a:miter lim="800000"/>
            <a:headEnd/>
            <a:tailEnd/>
          </a:ln>
        </p:spPr>
        <p:txBody>
          <a:bodyPr wrap="none">
            <a:spAutoFit/>
          </a:bodyPr>
          <a:lstStyle/>
          <a:p>
            <a:r>
              <a:rPr lang="en-US" b="1"/>
              <a:t>Morphology</a:t>
            </a: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304800"/>
            <a:ext cx="7772400" cy="1143000"/>
          </a:xfrm>
        </p:spPr>
        <p:txBody>
          <a:bodyPr/>
          <a:lstStyle/>
          <a:p>
            <a:pPr eaLnBrk="1" hangingPunct="1"/>
            <a:r>
              <a:rPr lang="en-US" b="1" smtClean="0"/>
              <a:t>OBJECTIVES</a:t>
            </a:r>
            <a:endParaRPr lang="en-US" smtClean="0"/>
          </a:p>
        </p:txBody>
      </p:sp>
      <p:sp>
        <p:nvSpPr>
          <p:cNvPr id="3" name="Content Placeholder 2"/>
          <p:cNvSpPr>
            <a:spLocks noGrp="1"/>
          </p:cNvSpPr>
          <p:nvPr>
            <p:ph sz="quarter" idx="1"/>
          </p:nvPr>
        </p:nvSpPr>
        <p:spPr>
          <a:xfrm>
            <a:off x="609600" y="1676400"/>
            <a:ext cx="7772400" cy="4114800"/>
          </a:xfrm>
        </p:spPr>
        <p:txBody>
          <a:bodyPr>
            <a:normAutofit/>
          </a:bodyPr>
          <a:lstStyle/>
          <a:p>
            <a:pPr marL="0" indent="0" eaLnBrk="1" hangingPunct="1">
              <a:buFontTx/>
              <a:buNone/>
              <a:defRPr/>
            </a:pPr>
            <a:r>
              <a:rPr lang="en-US" sz="2000" dirty="0" smtClean="0"/>
              <a:t>At the end of this lecture, the student should be  able to:</a:t>
            </a:r>
          </a:p>
          <a:p>
            <a:pPr marL="457200" indent="-457200" eaLnBrk="1" hangingPunct="1">
              <a:buFont typeface="+mj-lt"/>
              <a:buAutoNum type="alphaUcPeriod"/>
              <a:defRPr/>
            </a:pPr>
            <a:r>
              <a:rPr lang="en-US" sz="2000" dirty="0" smtClean="0"/>
              <a:t>Understand the structure and constituents of the lung </a:t>
            </a:r>
            <a:r>
              <a:rPr lang="en-US" sz="2000" dirty="0" err="1" smtClean="0"/>
              <a:t>interstitium</a:t>
            </a:r>
            <a:r>
              <a:rPr lang="en-US" sz="2000" dirty="0" smtClean="0"/>
              <a:t> as well as the restrictive changes which occur in these diseases and lead to the development of symptoms of progressive breathlessness and cough in affected patients. </a:t>
            </a:r>
          </a:p>
          <a:p>
            <a:pPr marL="457200" indent="-457200" eaLnBrk="1" hangingPunct="1">
              <a:buFont typeface="+mj-lt"/>
              <a:buAutoNum type="alphaUcPeriod"/>
              <a:defRPr/>
            </a:pPr>
            <a:r>
              <a:rPr lang="en-US" sz="2000" dirty="0" smtClean="0"/>
              <a:t>Appreciate the pathogenesis of interstitial lung diseases regardless of their type. This pathogenesis include the influx of inflammatory cells into the alveoli and alveolar walls, distortion of the normal structure of alveoli, release of chemical mediators and promotion of fibrosis (honey-comb lung).</a:t>
            </a:r>
          </a:p>
          <a:p>
            <a:pPr marL="457200" indent="-457200" eaLnBrk="1" hangingPunct="1">
              <a:buFont typeface="+mj-lt"/>
              <a:buAutoNum type="alphaUcPeriod"/>
              <a:defRPr/>
            </a:pPr>
            <a:r>
              <a:rPr lang="en-US" sz="2000" dirty="0" smtClean="0"/>
              <a:t> Become aware of the classification of interstitial lung diseases.</a:t>
            </a:r>
          </a:p>
          <a:p>
            <a:pPr marL="457200" indent="-457200" eaLnBrk="1" hangingPunct="1">
              <a:buFont typeface="+mj-lt"/>
              <a:buAutoNum type="alphaUcPeriod"/>
              <a:defRPr/>
            </a:pPr>
            <a:endParaRPr lang="en-US" sz="2000"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7772400" cy="762000"/>
          </a:xfrm>
        </p:spPr>
        <p:txBody>
          <a:bodyPr/>
          <a:lstStyle/>
          <a:p>
            <a:pPr eaLnBrk="1" hangingPunct="1"/>
            <a:r>
              <a:rPr lang="en-US" b="1" u="sng" smtClean="0"/>
              <a:t>Silicosis</a:t>
            </a:r>
          </a:p>
        </p:txBody>
      </p:sp>
      <p:sp>
        <p:nvSpPr>
          <p:cNvPr id="18435" name="Rectangle 3"/>
          <p:cNvSpPr>
            <a:spLocks noGrp="1" noChangeArrowheads="1"/>
          </p:cNvSpPr>
          <p:nvPr>
            <p:ph sz="quarter" idx="1"/>
          </p:nvPr>
        </p:nvSpPr>
        <p:spPr>
          <a:xfrm>
            <a:off x="304800" y="990600"/>
            <a:ext cx="8610600" cy="5410200"/>
          </a:xfrm>
        </p:spPr>
        <p:txBody>
          <a:bodyPr>
            <a:normAutofit/>
          </a:bodyPr>
          <a:lstStyle/>
          <a:p>
            <a:pPr eaLnBrk="1" hangingPunct="1"/>
            <a:r>
              <a:rPr lang="en-US" sz="2800" dirty="0" smtClean="0"/>
              <a:t>Long exposure to silica particles.</a:t>
            </a:r>
          </a:p>
          <a:p>
            <a:pPr eaLnBrk="1" hangingPunct="1"/>
            <a:r>
              <a:rPr lang="en-US" sz="2800" dirty="0" smtClean="0"/>
              <a:t>Encountered in a diversity of industries: mining of gold, tin, copper and coal, sandblasting, metal grinding, ceramic manufacturing.</a:t>
            </a:r>
          </a:p>
          <a:p>
            <a:pPr eaLnBrk="1" hangingPunct="1"/>
            <a:r>
              <a:rPr lang="en-US" sz="2800" dirty="0" smtClean="0"/>
              <a:t>Silicosis does not predispose to lung cancer.</a:t>
            </a:r>
          </a:p>
          <a:p>
            <a:pPr eaLnBrk="1" hangingPunct="1">
              <a:buFontTx/>
              <a:buNone/>
            </a:pPr>
            <a:r>
              <a:rPr lang="en-US" sz="2800" b="1" i="1" u="sng" dirty="0" smtClean="0"/>
              <a:t>Pathogenesis:</a:t>
            </a:r>
          </a:p>
          <a:p>
            <a:pPr eaLnBrk="1" hangingPunct="1"/>
            <a:r>
              <a:rPr lang="en-US" sz="2800" dirty="0" smtClean="0"/>
              <a:t>Crystalline silica is highly </a:t>
            </a:r>
            <a:r>
              <a:rPr lang="en-US" sz="2800" dirty="0" err="1" smtClean="0"/>
              <a:t>fibrogenic</a:t>
            </a:r>
            <a:r>
              <a:rPr lang="en-US" sz="2800" dirty="0" smtClean="0"/>
              <a:t>.</a:t>
            </a:r>
          </a:p>
          <a:p>
            <a:pPr eaLnBrk="1" hangingPunct="1"/>
            <a:r>
              <a:rPr lang="en-US" sz="2800" dirty="0" smtClean="0"/>
              <a:t>Scattered lymphocytes and macrophages are drawn rapidly with fibrosis.</a:t>
            </a:r>
          </a:p>
          <a:p>
            <a:pPr eaLnBrk="1" hangingPunct="1"/>
            <a:r>
              <a:rPr lang="en-US" sz="2800" dirty="0" smtClean="0"/>
              <a:t>Some particles are transported to lymph nodes.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7" dur="500"/>
                                        <p:tgtEl>
                                          <p:spTgt spid="1843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10" dur="500"/>
                                        <p:tgtEl>
                                          <p:spTgt spid="1843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13" dur="500"/>
                                        <p:tgtEl>
                                          <p:spTgt spid="1843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16"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708025"/>
          </a:xfrm>
        </p:spPr>
        <p:txBody>
          <a:bodyPr/>
          <a:lstStyle/>
          <a:p>
            <a:pPr eaLnBrk="1" hangingPunct="1"/>
            <a:r>
              <a:rPr lang="en-US" sz="3600" b="1" u="sng" smtClean="0"/>
              <a:t>Morphology of Silicosis</a:t>
            </a:r>
          </a:p>
        </p:txBody>
      </p:sp>
      <p:sp>
        <p:nvSpPr>
          <p:cNvPr id="16387" name="Rectangle 3"/>
          <p:cNvSpPr>
            <a:spLocks noGrp="1" noChangeArrowheads="1"/>
          </p:cNvSpPr>
          <p:nvPr>
            <p:ph sz="quarter" idx="1"/>
          </p:nvPr>
        </p:nvSpPr>
        <p:spPr>
          <a:xfrm>
            <a:off x="0" y="1143000"/>
            <a:ext cx="4724400" cy="5562600"/>
          </a:xfrm>
        </p:spPr>
        <p:txBody>
          <a:bodyPr>
            <a:normAutofit/>
          </a:bodyPr>
          <a:lstStyle/>
          <a:p>
            <a:pPr eaLnBrk="1" hangingPunct="1"/>
            <a:r>
              <a:rPr lang="en-US" sz="2400" dirty="0" smtClean="0"/>
              <a:t>Tiny </a:t>
            </a:r>
            <a:r>
              <a:rPr lang="en-US" sz="2400" dirty="0" err="1" smtClean="0"/>
              <a:t>collagenous</a:t>
            </a:r>
            <a:r>
              <a:rPr lang="en-US" sz="2400" dirty="0" smtClean="0"/>
              <a:t> nodules that enlarge forming stony-hard large fibrous scars usually in the upper lobes.</a:t>
            </a:r>
          </a:p>
          <a:p>
            <a:pPr eaLnBrk="1" hangingPunct="1"/>
            <a:r>
              <a:rPr lang="en-US" sz="2400" dirty="0" smtClean="0"/>
              <a:t>Calcifications </a:t>
            </a:r>
            <a:r>
              <a:rPr lang="en-US" sz="2400" dirty="0" smtClean="0"/>
              <a:t>may appear (eggshell calcification) .</a:t>
            </a:r>
          </a:p>
          <a:p>
            <a:pPr eaLnBrk="1" hangingPunct="1"/>
            <a:r>
              <a:rPr lang="en-US" sz="2400" dirty="0" smtClean="0"/>
              <a:t>Similar </a:t>
            </a:r>
            <a:r>
              <a:rPr lang="en-US" sz="2400" dirty="0" err="1" smtClean="0"/>
              <a:t>collagenous</a:t>
            </a:r>
            <a:r>
              <a:rPr lang="en-US" sz="2400" dirty="0" smtClean="0"/>
              <a:t> nodules within the lymph nodes.</a:t>
            </a:r>
          </a:p>
          <a:p>
            <a:pPr eaLnBrk="1" hangingPunct="1"/>
            <a:r>
              <a:rPr lang="en-US" sz="2400" dirty="0" smtClean="0"/>
              <a:t>Fibrous pleural plaques may develop.</a:t>
            </a:r>
          </a:p>
          <a:p>
            <a:pPr eaLnBrk="1" hangingPunct="1">
              <a:buFontTx/>
              <a:buNone/>
            </a:pPr>
            <a:endParaRPr lang="en-US" sz="2400" dirty="0" smtClean="0"/>
          </a:p>
        </p:txBody>
      </p:sp>
      <p:pic>
        <p:nvPicPr>
          <p:cNvPr id="16388" name="Picture 4"/>
          <p:cNvPicPr>
            <a:picLocks noChangeAspect="1" noChangeArrowheads="1"/>
          </p:cNvPicPr>
          <p:nvPr/>
        </p:nvPicPr>
        <p:blipFill>
          <a:blip r:embed="rId2" cstate="print"/>
          <a:srcRect/>
          <a:stretch>
            <a:fillRect/>
          </a:stretch>
        </p:blipFill>
        <p:spPr bwMode="auto">
          <a:xfrm>
            <a:off x="5181600" y="708025"/>
            <a:ext cx="2514600" cy="3124200"/>
          </a:xfrm>
          <a:prstGeom prst="rect">
            <a:avLst/>
          </a:prstGeom>
          <a:noFill/>
          <a:ln w="9525">
            <a:noFill/>
            <a:miter lim="800000"/>
            <a:headEnd/>
            <a:tailEnd/>
          </a:ln>
        </p:spPr>
      </p:pic>
      <p:pic>
        <p:nvPicPr>
          <p:cNvPr id="16389" name="Picture 5"/>
          <p:cNvPicPr>
            <a:picLocks noChangeAspect="1" noChangeArrowheads="1"/>
          </p:cNvPicPr>
          <p:nvPr/>
        </p:nvPicPr>
        <p:blipFill>
          <a:blip r:embed="rId3" cstate="print"/>
          <a:srcRect/>
          <a:stretch>
            <a:fillRect/>
          </a:stretch>
        </p:blipFill>
        <p:spPr bwMode="auto">
          <a:xfrm>
            <a:off x="4645025" y="3810000"/>
            <a:ext cx="3776663" cy="2938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p:nvPr>
        </p:nvPicPr>
        <p:blipFill>
          <a:blip r:embed="rId2" cstate="print"/>
          <a:stretch>
            <a:fillRect/>
          </a:stretch>
        </p:blipFill>
        <p:spPr>
          <a:xfrm>
            <a:off x="3200400" y="1676400"/>
            <a:ext cx="5199863" cy="3505200"/>
          </a:xfrm>
        </p:spPr>
      </p:pic>
      <p:sp>
        <p:nvSpPr>
          <p:cNvPr id="20483" name="Rectangle 3"/>
          <p:cNvSpPr>
            <a:spLocks noChangeArrowheads="1"/>
          </p:cNvSpPr>
          <p:nvPr/>
        </p:nvSpPr>
        <p:spPr bwMode="auto">
          <a:xfrm>
            <a:off x="0" y="1524000"/>
            <a:ext cx="3657600" cy="3595688"/>
          </a:xfrm>
          <a:prstGeom prst="rect">
            <a:avLst/>
          </a:prstGeom>
          <a:noFill/>
          <a:ln w="9525">
            <a:noFill/>
            <a:miter lim="800000"/>
            <a:headEnd/>
            <a:tailEnd/>
          </a:ln>
        </p:spPr>
        <p:txBody>
          <a:bodyPr>
            <a:spAutoFit/>
          </a:bodyPr>
          <a:lstStyle/>
          <a:p>
            <a:pPr>
              <a:spcBef>
                <a:spcPct val="50000"/>
              </a:spcBef>
              <a:buFontTx/>
              <a:buChar char="•"/>
            </a:pPr>
            <a:r>
              <a:rPr lang="en-US"/>
              <a:t>Micro:</a:t>
            </a:r>
          </a:p>
          <a:p>
            <a:pPr>
              <a:spcBef>
                <a:spcPct val="50000"/>
              </a:spcBef>
            </a:pPr>
            <a:r>
              <a:rPr lang="en-US"/>
              <a:t>-Hyalinized c</a:t>
            </a:r>
            <a:r>
              <a:rPr lang="en-US" sz="2000"/>
              <a:t>ollagen fiber  surround an amorphous center (fibrous nodules).</a:t>
            </a:r>
          </a:p>
          <a:p>
            <a:pPr>
              <a:spcBef>
                <a:spcPct val="50000"/>
              </a:spcBef>
            </a:pPr>
            <a:r>
              <a:rPr lang="en-US" sz="2000"/>
              <a:t>- Scarring progress to PMF.</a:t>
            </a:r>
          </a:p>
          <a:p>
            <a:pPr>
              <a:spcBef>
                <a:spcPct val="50000"/>
              </a:spcBef>
            </a:pPr>
            <a:r>
              <a:rPr lang="en-US" sz="2000"/>
              <a:t>-Scarring extending and encroching the pulmonary arteries.</a:t>
            </a:r>
          </a:p>
          <a:p>
            <a:pPr>
              <a:spcBef>
                <a:spcPct val="50000"/>
              </a:spcBef>
            </a:pPr>
            <a:r>
              <a:rPr lang="en-US" sz="2000"/>
              <a:t>-Cor pulmonale.</a:t>
            </a:r>
          </a:p>
        </p:txBody>
      </p:sp>
      <p:sp>
        <p:nvSpPr>
          <p:cNvPr id="20484" name="Rectangle 4"/>
          <p:cNvSpPr>
            <a:spLocks noChangeArrowheads="1"/>
          </p:cNvSpPr>
          <p:nvPr/>
        </p:nvSpPr>
        <p:spPr bwMode="auto">
          <a:xfrm>
            <a:off x="1828800" y="685800"/>
            <a:ext cx="4756150" cy="641350"/>
          </a:xfrm>
          <a:prstGeom prst="rect">
            <a:avLst/>
          </a:prstGeom>
          <a:noFill/>
          <a:ln w="9525">
            <a:noFill/>
            <a:miter lim="800000"/>
            <a:headEnd/>
            <a:tailEnd/>
          </a:ln>
        </p:spPr>
        <p:txBody>
          <a:bodyPr wrap="none">
            <a:spAutoFit/>
          </a:bodyPr>
          <a:lstStyle/>
          <a:p>
            <a:r>
              <a:rPr lang="en-US" sz="3600" b="1" u="sng">
                <a:solidFill>
                  <a:schemeClr val="tx2"/>
                </a:solidFill>
              </a:rPr>
              <a:t>Morphology of Silicosis</a:t>
            </a:r>
          </a:p>
        </p:txBody>
      </p:sp>
      <p:sp>
        <p:nvSpPr>
          <p:cNvPr id="5" name="TextBox 4"/>
          <p:cNvSpPr txBox="1"/>
          <p:nvPr/>
        </p:nvSpPr>
        <p:spPr>
          <a:xfrm>
            <a:off x="228600" y="5638800"/>
            <a:ext cx="8458200" cy="1200329"/>
          </a:xfrm>
          <a:prstGeom prst="rect">
            <a:avLst/>
          </a:prstGeom>
          <a:noFill/>
        </p:spPr>
        <p:txBody>
          <a:bodyPr wrap="square" rtlCol="1">
            <a:spAutoFit/>
          </a:bodyPr>
          <a:lstStyle/>
          <a:p>
            <a:r>
              <a:rPr lang="en-US" dirty="0"/>
              <a:t>Silicosis is associated with increased susceptibility to tuberculosis; the frequent concurrence is referred to as </a:t>
            </a:r>
            <a:r>
              <a:rPr lang="en-US" dirty="0" err="1"/>
              <a:t>silicotuberculosis</a:t>
            </a:r>
            <a:r>
              <a:rPr lang="en-US" dirty="0"/>
              <a:t>.</a:t>
            </a:r>
          </a:p>
          <a:p>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0"/>
            <a:ext cx="7772400" cy="685800"/>
          </a:xfrm>
        </p:spPr>
        <p:txBody>
          <a:bodyPr/>
          <a:lstStyle/>
          <a:p>
            <a:pPr eaLnBrk="1" hangingPunct="1"/>
            <a:r>
              <a:rPr lang="en-US" sz="3600" b="1" u="sng" smtClean="0"/>
              <a:t>Asbestosis</a:t>
            </a:r>
          </a:p>
        </p:txBody>
      </p:sp>
      <p:sp>
        <p:nvSpPr>
          <p:cNvPr id="21507" name="Rectangle 3"/>
          <p:cNvSpPr>
            <a:spLocks noGrp="1" noChangeArrowheads="1"/>
          </p:cNvSpPr>
          <p:nvPr>
            <p:ph sz="quarter" idx="1"/>
          </p:nvPr>
        </p:nvSpPr>
        <p:spPr>
          <a:xfrm>
            <a:off x="304800" y="1143000"/>
            <a:ext cx="8534400" cy="5715000"/>
          </a:xfrm>
        </p:spPr>
        <p:txBody>
          <a:bodyPr/>
          <a:lstStyle/>
          <a:p>
            <a:pPr eaLnBrk="1" hangingPunct="1"/>
            <a:r>
              <a:rPr lang="en-US" sz="2400" smtClean="0"/>
              <a:t>All types of asbestos (crocidolite and amosite) are fibrogenic</a:t>
            </a:r>
          </a:p>
          <a:p>
            <a:pPr eaLnBrk="1" hangingPunct="1">
              <a:buFontTx/>
              <a:buNone/>
            </a:pPr>
            <a:r>
              <a:rPr lang="en-US" sz="2400" smtClean="0"/>
              <a:t>	but the crocidolite is the most carcinogenic.</a:t>
            </a:r>
          </a:p>
          <a:p>
            <a:pPr eaLnBrk="1" hangingPunct="1"/>
            <a:r>
              <a:rPr lang="en-US" sz="2400" b="1" smtClean="0"/>
              <a:t>Asbestosis </a:t>
            </a:r>
            <a:r>
              <a:rPr lang="en-US" sz="2400" smtClean="0"/>
              <a:t>occurs decades after exposure has ended.</a:t>
            </a:r>
          </a:p>
          <a:p>
            <a:pPr eaLnBrk="1" hangingPunct="1"/>
            <a:r>
              <a:rPr lang="en-US" sz="2400" smtClean="0"/>
              <a:t>Characterized by scarring containing asbestos bodies.</a:t>
            </a:r>
          </a:p>
        </p:txBody>
      </p:sp>
      <p:pic>
        <p:nvPicPr>
          <p:cNvPr id="21508" name="Picture 4"/>
          <p:cNvPicPr>
            <a:picLocks noChangeAspect="1" noChangeArrowheads="1"/>
          </p:cNvPicPr>
          <p:nvPr/>
        </p:nvPicPr>
        <p:blipFill>
          <a:blip r:embed="rId2" cstate="print"/>
          <a:srcRect/>
          <a:stretch>
            <a:fillRect/>
          </a:stretch>
        </p:blipFill>
        <p:spPr bwMode="auto">
          <a:xfrm>
            <a:off x="2514600" y="3505200"/>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p:nvPr>
        </p:nvPicPr>
        <p:blipFill>
          <a:blip r:embed="rId2" cstate="print"/>
          <a:srcRect/>
          <a:stretch>
            <a:fillRect/>
          </a:stretch>
        </p:blipFill>
        <p:spPr>
          <a:xfrm>
            <a:off x="4724400" y="4005262"/>
            <a:ext cx="4041379" cy="2852738"/>
          </a:xfrm>
        </p:spPr>
      </p:pic>
      <p:sp>
        <p:nvSpPr>
          <p:cNvPr id="22531" name="Rectangle 3"/>
          <p:cNvSpPr>
            <a:spLocks noChangeArrowheads="1"/>
          </p:cNvSpPr>
          <p:nvPr/>
        </p:nvSpPr>
        <p:spPr bwMode="auto">
          <a:xfrm>
            <a:off x="1905000" y="152400"/>
            <a:ext cx="4565650" cy="457200"/>
          </a:xfrm>
          <a:prstGeom prst="rect">
            <a:avLst/>
          </a:prstGeom>
          <a:noFill/>
          <a:ln w="9525">
            <a:noFill/>
            <a:miter lim="800000"/>
            <a:headEnd/>
            <a:tailEnd/>
          </a:ln>
        </p:spPr>
        <p:txBody>
          <a:bodyPr wrap="none">
            <a:spAutoFit/>
          </a:bodyPr>
          <a:lstStyle/>
          <a:p>
            <a:pPr>
              <a:spcBef>
                <a:spcPct val="20000"/>
              </a:spcBef>
            </a:pPr>
            <a:r>
              <a:rPr lang="en-US" dirty="0"/>
              <a:t>scarring containing asbestos bodies.</a:t>
            </a:r>
          </a:p>
        </p:txBody>
      </p:sp>
      <p:pic>
        <p:nvPicPr>
          <p:cNvPr id="19460" name="Picture 4"/>
          <p:cNvPicPr>
            <a:picLocks noChangeAspect="1" noChangeArrowheads="1"/>
          </p:cNvPicPr>
          <p:nvPr/>
        </p:nvPicPr>
        <p:blipFill>
          <a:blip r:embed="rId3" cstate="print"/>
          <a:srcRect/>
          <a:stretch>
            <a:fillRect/>
          </a:stretch>
        </p:blipFill>
        <p:spPr bwMode="auto">
          <a:xfrm>
            <a:off x="609600" y="609600"/>
            <a:ext cx="5381126" cy="3581400"/>
          </a:xfrm>
          <a:prstGeom prst="rect">
            <a:avLst/>
          </a:prstGeom>
          <a:noFill/>
          <a:ln w="9525">
            <a:noFill/>
            <a:miter lim="800000"/>
            <a:headEnd/>
            <a:tailEnd/>
          </a:ln>
        </p:spPr>
      </p:pic>
      <p:pic>
        <p:nvPicPr>
          <p:cNvPr id="22534" name="Picture 6" descr="asbestosis"/>
          <p:cNvPicPr>
            <a:picLocks noChangeAspect="1" noChangeArrowheads="1"/>
          </p:cNvPicPr>
          <p:nvPr/>
        </p:nvPicPr>
        <p:blipFill>
          <a:blip r:embed="rId4" cstate="print"/>
          <a:srcRect/>
          <a:stretch>
            <a:fillRect/>
          </a:stretch>
        </p:blipFill>
        <p:spPr bwMode="auto">
          <a:xfrm>
            <a:off x="1143000" y="4342106"/>
            <a:ext cx="3352800" cy="2273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p:nvPr>
        </p:nvPicPr>
        <p:blipFill>
          <a:blip r:embed="rId2" cstate="print"/>
          <a:srcRect/>
          <a:stretch>
            <a:fillRect/>
          </a:stretch>
        </p:blipFill>
        <p:spPr bwMode="auto">
          <a:xfrm>
            <a:off x="152400" y="0"/>
            <a:ext cx="6915150" cy="4810125"/>
          </a:xfrm>
          <a:prstGeom prst="rect">
            <a:avLst/>
          </a:prstGeom>
          <a:noFill/>
          <a:ln w="9525">
            <a:noFill/>
            <a:miter lim="800000"/>
            <a:headEnd/>
            <a:tailEnd/>
          </a:ln>
        </p:spPr>
      </p:pic>
      <p:sp>
        <p:nvSpPr>
          <p:cNvPr id="4" name="TextBox 3"/>
          <p:cNvSpPr txBox="1"/>
          <p:nvPr/>
        </p:nvSpPr>
        <p:spPr>
          <a:xfrm>
            <a:off x="1524000" y="4572000"/>
            <a:ext cx="6324600" cy="1981200"/>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r>
              <a:rPr lang="en-US" dirty="0"/>
              <a:t>ferruginous bodies which are yellow-brown, rod-shaped bodies with clubbed ends that stain positively with Prussian blue; these arise from iron and protein coating on asbestos fibers. </a:t>
            </a:r>
            <a:endParaRPr lang="ar-SA" dirty="0"/>
          </a:p>
        </p:txBody>
      </p:sp>
      <p:pic>
        <p:nvPicPr>
          <p:cNvPr id="79876" name="Picture 4" descr="http://library.med.utah.edu/WebPath/jpeg1/LUNG123.jpg"/>
          <p:cNvPicPr>
            <a:picLocks noChangeAspect="1" noChangeArrowheads="1"/>
          </p:cNvPicPr>
          <p:nvPr/>
        </p:nvPicPr>
        <p:blipFill>
          <a:blip r:embed="rId3" cstate="print"/>
          <a:srcRect/>
          <a:stretch>
            <a:fillRect/>
          </a:stretch>
        </p:blipFill>
        <p:spPr bwMode="auto">
          <a:xfrm>
            <a:off x="6096000" y="2442936"/>
            <a:ext cx="3048000" cy="199571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0"/>
            <a:ext cx="7772400" cy="685800"/>
          </a:xfrm>
        </p:spPr>
        <p:txBody>
          <a:bodyPr/>
          <a:lstStyle/>
          <a:p>
            <a:pPr eaLnBrk="1" hangingPunct="1"/>
            <a:r>
              <a:rPr lang="en-US" sz="3600" b="1" u="sng" smtClean="0"/>
              <a:t>Asbestosis</a:t>
            </a:r>
          </a:p>
        </p:txBody>
      </p:sp>
      <p:sp>
        <p:nvSpPr>
          <p:cNvPr id="23555" name="Rectangle 3"/>
          <p:cNvSpPr>
            <a:spLocks noGrp="1" noChangeArrowheads="1"/>
          </p:cNvSpPr>
          <p:nvPr>
            <p:ph sz="quarter" idx="1"/>
          </p:nvPr>
        </p:nvSpPr>
        <p:spPr>
          <a:xfrm>
            <a:off x="304800" y="1143000"/>
            <a:ext cx="8534400" cy="5715000"/>
          </a:xfrm>
        </p:spPr>
        <p:txBody>
          <a:bodyPr/>
          <a:lstStyle/>
          <a:p>
            <a:pPr eaLnBrk="1" hangingPunct="1"/>
            <a:r>
              <a:rPr lang="en-US" sz="2400" dirty="0" smtClean="0"/>
              <a:t>Inhalation of asbestos leads to:</a:t>
            </a:r>
          </a:p>
          <a:p>
            <a:pPr>
              <a:buNone/>
            </a:pPr>
            <a:r>
              <a:rPr lang="en-US" sz="2400" dirty="0" smtClean="0"/>
              <a:t>	-	Asbestos </a:t>
            </a:r>
            <a:r>
              <a:rPr lang="en-US" sz="2400" dirty="0" smtClean="0"/>
              <a:t>pneumoconiosis: characterized </a:t>
            </a:r>
            <a:r>
              <a:rPr lang="en-US" sz="2400" dirty="0" smtClean="0"/>
              <a:t>by scarring </a:t>
            </a:r>
            <a:r>
              <a:rPr lang="en-US" sz="2400" dirty="0" smtClean="0"/>
              <a:t>	containing </a:t>
            </a:r>
            <a:r>
              <a:rPr lang="en-US" sz="2400" dirty="0" smtClean="0"/>
              <a:t>asbestos bodies</a:t>
            </a:r>
            <a:r>
              <a:rPr lang="en-US" sz="2400" dirty="0" smtClean="0"/>
              <a:t>.</a:t>
            </a:r>
            <a:endParaRPr lang="en-US" sz="2400" dirty="0" smtClean="0"/>
          </a:p>
          <a:p>
            <a:pPr>
              <a:buNone/>
            </a:pPr>
            <a:r>
              <a:rPr lang="en-US" sz="2400" dirty="0" smtClean="0"/>
              <a:t>	-	Pleural effusion.</a:t>
            </a:r>
          </a:p>
          <a:p>
            <a:pPr>
              <a:buNone/>
            </a:pPr>
            <a:r>
              <a:rPr lang="en-US" sz="2400" dirty="0" smtClean="0"/>
              <a:t>	-	Pleural adhesions.</a:t>
            </a:r>
          </a:p>
          <a:p>
            <a:pPr>
              <a:buNone/>
            </a:pPr>
            <a:r>
              <a:rPr lang="en-US" sz="2400" dirty="0" smtClean="0"/>
              <a:t>	-	Parietal pleural </a:t>
            </a:r>
            <a:r>
              <a:rPr lang="en-US" sz="2400" dirty="0" err="1" smtClean="0"/>
              <a:t>fibrocalcific</a:t>
            </a:r>
            <a:r>
              <a:rPr lang="en-US" sz="2400" dirty="0" smtClean="0"/>
              <a:t> plaques.</a:t>
            </a:r>
          </a:p>
          <a:p>
            <a:pPr>
              <a:buNone/>
            </a:pPr>
            <a:r>
              <a:rPr lang="en-US" sz="2400" dirty="0" smtClean="0"/>
              <a:t>	-	Increased incidence of </a:t>
            </a:r>
            <a:r>
              <a:rPr lang="en-US" sz="2400" dirty="0" err="1" smtClean="0"/>
              <a:t>mesothelioma</a:t>
            </a:r>
            <a:r>
              <a:rPr lang="en-US" sz="2400" dirty="0" smtClean="0"/>
              <a:t>, </a:t>
            </a:r>
            <a:r>
              <a:rPr lang="en-US" sz="2400" dirty="0" err="1" smtClean="0"/>
              <a:t>bronchogenic</a:t>
            </a:r>
            <a:r>
              <a:rPr lang="en-US" sz="2400" dirty="0" smtClean="0"/>
              <a:t> 	carcinoma, other cancer</a:t>
            </a:r>
            <a:r>
              <a:rPr lang="en-US" sz="2400" dirty="0" smtClean="0"/>
              <a:t>.</a:t>
            </a:r>
          </a:p>
          <a:p>
            <a:pPr>
              <a:buNone/>
            </a:pPr>
            <a:endParaRPr lang="en-US" sz="2400" dirty="0" smtClean="0"/>
          </a:p>
          <a:p>
            <a:r>
              <a:rPr lang="en-US" sz="2400" dirty="0" smtClean="0"/>
              <a:t>In </a:t>
            </a:r>
            <a:r>
              <a:rPr lang="en-US" sz="2400" dirty="0" smtClean="0"/>
              <a:t>asbestosis, pt. develop progressively worsened </a:t>
            </a:r>
            <a:r>
              <a:rPr lang="en-US" sz="2400" dirty="0" err="1" smtClean="0"/>
              <a:t>dyspnea</a:t>
            </a:r>
            <a:r>
              <a:rPr lang="en-US" sz="2400" dirty="0" smtClean="0"/>
              <a:t> with cough and sputum progressing to </a:t>
            </a:r>
            <a:r>
              <a:rPr lang="en-US" sz="2400" dirty="0" err="1" smtClean="0"/>
              <a:t>cor</a:t>
            </a:r>
            <a:r>
              <a:rPr lang="en-US" sz="2400" dirty="0" smtClean="0"/>
              <a:t> </a:t>
            </a:r>
            <a:r>
              <a:rPr lang="en-US" sz="2400" dirty="0" err="1" smtClean="0"/>
              <a:t>pulmonale</a:t>
            </a:r>
            <a:r>
              <a:rPr lang="en-US" sz="2400" dirty="0" smtClean="0"/>
              <a:t> and death.</a:t>
            </a:r>
          </a:p>
          <a:p>
            <a:pPr eaLnBrk="1" hangingPunct="1"/>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p:nvPr>
        </p:nvGraphicFramePr>
        <p:xfrm>
          <a:off x="2286000" y="1638300"/>
          <a:ext cx="4572000" cy="3429000"/>
        </p:xfrm>
        <a:graphic>
          <a:graphicData uri="http://schemas.openxmlformats.org/presentationml/2006/ole">
            <p:oleObj spid="_x0000_s1026" name="Slide" r:id="rId3" imgW="4572000" imgH="3429000" progId="PowerPoint.Slide.8">
              <p:embed/>
            </p:oleObj>
          </a:graphicData>
        </a:graphic>
      </p:graphicFrame>
      <p:pic>
        <p:nvPicPr>
          <p:cNvPr id="1027" name="Picture 3"/>
          <p:cNvPicPr>
            <a:picLocks noChangeAspect="1" noChangeArrowheads="1"/>
          </p:cNvPicPr>
          <p:nvPr/>
        </p:nvPicPr>
        <p:blipFill>
          <a:blip r:embed="rId4" cstate="print"/>
          <a:srcRect/>
          <a:stretch>
            <a:fillRect/>
          </a:stretch>
        </p:blipFill>
        <p:spPr bwMode="auto">
          <a:xfrm>
            <a:off x="381000" y="381000"/>
            <a:ext cx="8382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p:nvPr>
        </p:nvSpPr>
        <p:spPr>
          <a:xfrm>
            <a:off x="68263" y="846138"/>
            <a:ext cx="8432800" cy="1611312"/>
          </a:xfrm>
        </p:spPr>
        <p:txBody>
          <a:bodyPr/>
          <a:lstStyle/>
          <a:p>
            <a:r>
              <a:rPr lang="en-US" sz="2800" dirty="0" smtClean="0"/>
              <a:t>Both </a:t>
            </a:r>
            <a:r>
              <a:rPr lang="en-US" sz="2800" dirty="0" err="1" smtClean="0"/>
              <a:t>bronchogenic</a:t>
            </a:r>
            <a:r>
              <a:rPr lang="en-US" sz="2800" dirty="0" smtClean="0"/>
              <a:t> carcinoma and </a:t>
            </a:r>
            <a:r>
              <a:rPr lang="en-US" sz="2800" dirty="0" err="1" smtClean="0"/>
              <a:t>mesothelioma</a:t>
            </a:r>
            <a:r>
              <a:rPr lang="en-US" sz="2800" dirty="0" smtClean="0"/>
              <a:t> develop in workers exposed to asbestos. </a:t>
            </a:r>
          </a:p>
          <a:p>
            <a:endParaRPr lang="en-US" dirty="0" smtClean="0"/>
          </a:p>
        </p:txBody>
      </p:sp>
      <p:pic>
        <p:nvPicPr>
          <p:cNvPr id="51202" name="Picture 2"/>
          <p:cNvPicPr>
            <a:picLocks noChangeAspect="1" noChangeArrowheads="1"/>
          </p:cNvPicPr>
          <p:nvPr/>
        </p:nvPicPr>
        <p:blipFill>
          <a:blip r:embed="rId2" cstate="print"/>
          <a:srcRect/>
          <a:stretch>
            <a:fillRect/>
          </a:stretch>
        </p:blipFill>
        <p:spPr bwMode="auto">
          <a:xfrm>
            <a:off x="4011613" y="1905000"/>
            <a:ext cx="4979987" cy="4383088"/>
          </a:xfrm>
          <a:prstGeom prst="rect">
            <a:avLst/>
          </a:prstGeom>
          <a:noFill/>
          <a:ln w="9525">
            <a:noFill/>
            <a:miter lim="800000"/>
            <a:headEnd/>
            <a:tailEnd/>
          </a:ln>
        </p:spPr>
      </p:pic>
      <p:sp>
        <p:nvSpPr>
          <p:cNvPr id="24580" name="Rectangle 2"/>
          <p:cNvSpPr>
            <a:spLocks noChangeArrowheads="1"/>
          </p:cNvSpPr>
          <p:nvPr/>
        </p:nvSpPr>
        <p:spPr bwMode="auto">
          <a:xfrm>
            <a:off x="2819400" y="58738"/>
            <a:ext cx="3200400" cy="706437"/>
          </a:xfrm>
          <a:prstGeom prst="rect">
            <a:avLst/>
          </a:prstGeom>
          <a:noFill/>
          <a:ln w="9525">
            <a:noFill/>
            <a:miter lim="800000"/>
            <a:headEnd/>
            <a:tailEnd/>
          </a:ln>
        </p:spPr>
        <p:txBody>
          <a:bodyPr>
            <a:spAutoFit/>
          </a:bodyPr>
          <a:lstStyle/>
          <a:p>
            <a:r>
              <a:rPr lang="en-US" sz="4000" b="1" u="sng" dirty="0">
                <a:solidFill>
                  <a:srgbClr val="FF0000"/>
                </a:solidFill>
              </a:rPr>
              <a:t>Asbestosis</a:t>
            </a:r>
            <a:endParaRPr lang="en-US" sz="4000" dirty="0">
              <a:solidFill>
                <a:srgbClr val="FF0000"/>
              </a:solidFill>
            </a:endParaRPr>
          </a:p>
        </p:txBody>
      </p:sp>
      <p:sp>
        <p:nvSpPr>
          <p:cNvPr id="4" name="Rectangle 3"/>
          <p:cNvSpPr/>
          <p:nvPr/>
        </p:nvSpPr>
        <p:spPr>
          <a:xfrm>
            <a:off x="152400" y="2209800"/>
            <a:ext cx="3657600" cy="1569660"/>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a:t>The risk of bronchogenic carcinoma is fivefold and for mesothelioma is 1000 fold greater</a:t>
            </a:r>
          </a:p>
        </p:txBody>
      </p:sp>
      <p:pic>
        <p:nvPicPr>
          <p:cNvPr id="24584" name="Picture 3"/>
          <p:cNvPicPr>
            <a:picLocks noChangeAspect="1" noChangeArrowheads="1"/>
          </p:cNvPicPr>
          <p:nvPr/>
        </p:nvPicPr>
        <p:blipFill>
          <a:blip r:embed="rId3" cstate="print"/>
          <a:srcRect/>
          <a:stretch>
            <a:fillRect/>
          </a:stretch>
        </p:blipFill>
        <p:spPr bwMode="auto">
          <a:xfrm>
            <a:off x="685800" y="3962400"/>
            <a:ext cx="2859088" cy="213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normAutofit/>
          </a:bodyPr>
          <a:lstStyle/>
          <a:p>
            <a:pPr eaLnBrk="1" hangingPunct="1"/>
            <a:r>
              <a:rPr lang="en-US" sz="4000" b="1" u="sng" smtClean="0"/>
              <a:t>Hypersensitivity pneumonitis</a:t>
            </a:r>
          </a:p>
        </p:txBody>
      </p:sp>
      <p:sp>
        <p:nvSpPr>
          <p:cNvPr id="26627" name="Rectangle 3"/>
          <p:cNvSpPr>
            <a:spLocks noGrp="1" noChangeArrowheads="1"/>
          </p:cNvSpPr>
          <p:nvPr>
            <p:ph sz="quarter" idx="1"/>
          </p:nvPr>
        </p:nvSpPr>
        <p:spPr>
          <a:xfrm>
            <a:off x="228600" y="1219200"/>
            <a:ext cx="8534400" cy="5410200"/>
          </a:xfrm>
        </p:spPr>
        <p:txBody>
          <a:bodyPr>
            <a:normAutofit lnSpcReduction="10000"/>
          </a:bodyPr>
          <a:lstStyle/>
          <a:p>
            <a:pPr eaLnBrk="1" hangingPunct="1"/>
            <a:r>
              <a:rPr lang="en-US" sz="2800" dirty="0" smtClean="0">
                <a:latin typeface="Albertus" pitchFamily="34" charset="0"/>
              </a:rPr>
              <a:t>An immunologically mediated inflammatory lung disease that primarily affects the alveoli and is therefore often called allergic </a:t>
            </a:r>
            <a:r>
              <a:rPr lang="en-US" sz="2800" dirty="0" err="1" smtClean="0">
                <a:latin typeface="Albertus" pitchFamily="34" charset="0"/>
              </a:rPr>
              <a:t>alveolitis</a:t>
            </a:r>
            <a:r>
              <a:rPr lang="en-US" sz="2800" dirty="0" smtClean="0">
                <a:latin typeface="Albertus" pitchFamily="34" charset="0"/>
              </a:rPr>
              <a:t>.</a:t>
            </a:r>
          </a:p>
          <a:p>
            <a:pPr eaLnBrk="1" hangingPunct="1"/>
            <a:r>
              <a:rPr lang="en-US" sz="2800" dirty="0" smtClean="0">
                <a:latin typeface="Albertus" pitchFamily="34" charset="0"/>
              </a:rPr>
              <a:t>Hypersensitivity to inhaled antigens in the form of organic </a:t>
            </a:r>
            <a:r>
              <a:rPr lang="en-US" sz="2800" dirty="0" smtClean="0">
                <a:latin typeface="Albertus" pitchFamily="34" charset="0"/>
              </a:rPr>
              <a:t>substance such as: </a:t>
            </a:r>
            <a:r>
              <a:rPr lang="en-US" sz="2800" dirty="0" smtClean="0">
                <a:latin typeface="Albertus" pitchFamily="34" charset="0"/>
              </a:rPr>
              <a:t>moldy hay, e.g. farmer’s lung, humidified lung or pigeon breeder’s lung.</a:t>
            </a:r>
          </a:p>
          <a:p>
            <a:pPr eaLnBrk="1" hangingPunct="1"/>
            <a:r>
              <a:rPr lang="en-US" sz="2800" dirty="0" smtClean="0">
                <a:latin typeface="Albertus" pitchFamily="34" charset="0"/>
              </a:rPr>
              <a:t>May present either as an acute reaction with fever, cough, </a:t>
            </a:r>
            <a:r>
              <a:rPr lang="en-US" sz="2800" dirty="0" err="1" smtClean="0">
                <a:latin typeface="Albertus" pitchFamily="34" charset="0"/>
              </a:rPr>
              <a:t>dypsnea</a:t>
            </a:r>
            <a:r>
              <a:rPr lang="en-US" sz="2800" dirty="0" smtClean="0">
                <a:latin typeface="Albertus" pitchFamily="34" charset="0"/>
              </a:rPr>
              <a:t> and constitutional complains 4 to 8 hours after exposure </a:t>
            </a:r>
            <a:endParaRPr lang="en-US" sz="2800" dirty="0" smtClean="0">
              <a:latin typeface="Albertus" pitchFamily="34" charset="0"/>
            </a:endParaRPr>
          </a:p>
          <a:p>
            <a:pPr eaLnBrk="1" hangingPunct="1">
              <a:buNone/>
            </a:pPr>
            <a:r>
              <a:rPr lang="en-US" sz="2800" dirty="0" smtClean="0">
                <a:latin typeface="Albertus" pitchFamily="34" charset="0"/>
              </a:rPr>
              <a:t> </a:t>
            </a:r>
            <a:r>
              <a:rPr lang="en-US" sz="2800" dirty="0" smtClean="0">
                <a:latin typeface="Albertus" pitchFamily="34" charset="0"/>
              </a:rPr>
              <a:t>           or </a:t>
            </a:r>
            <a:r>
              <a:rPr lang="en-US" sz="2800" dirty="0" smtClean="0">
                <a:latin typeface="Albertus" pitchFamily="34" charset="0"/>
              </a:rPr>
              <a:t>as </a:t>
            </a:r>
            <a:r>
              <a:rPr lang="en-US" sz="2800" dirty="0" smtClean="0">
                <a:latin typeface="Albertus" pitchFamily="34" charset="0"/>
              </a:rPr>
              <a:t>a</a:t>
            </a:r>
          </a:p>
          <a:p>
            <a:pPr eaLnBrk="1" hangingPunct="1"/>
            <a:r>
              <a:rPr lang="en-US" sz="2800" dirty="0" smtClean="0">
                <a:latin typeface="Albertus" pitchFamily="34" charset="0"/>
              </a:rPr>
              <a:t> </a:t>
            </a:r>
            <a:r>
              <a:rPr lang="en-US" sz="2800" dirty="0" smtClean="0">
                <a:latin typeface="Albertus" pitchFamily="34" charset="0"/>
              </a:rPr>
              <a:t>chronic disease with insidious onset of cough, </a:t>
            </a:r>
            <a:r>
              <a:rPr lang="en-US" sz="2800" dirty="0" err="1" smtClean="0">
                <a:latin typeface="Albertus" pitchFamily="34" charset="0"/>
              </a:rPr>
              <a:t>dyspnea</a:t>
            </a:r>
            <a:r>
              <a:rPr lang="en-US" sz="2800" dirty="0" smtClean="0">
                <a:latin typeface="Albertus" pitchFamily="34" charset="0"/>
              </a:rPr>
              <a:t>, malaise and weight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Lung Interstitium </a:t>
            </a:r>
          </a:p>
        </p:txBody>
      </p:sp>
      <p:pic>
        <p:nvPicPr>
          <p:cNvPr id="7171" name="Picture 2"/>
          <p:cNvPicPr>
            <a:picLocks noGrp="1" noChangeAspect="1" noChangeArrowheads="1"/>
          </p:cNvPicPr>
          <p:nvPr>
            <p:ph sz="quarter" idx="1"/>
          </p:nvPr>
        </p:nvPicPr>
        <p:blipFill>
          <a:blip r:embed="rId2" cstate="print"/>
          <a:stretch>
            <a:fillRect/>
          </a:stretch>
        </p:blipFill>
        <p:spPr>
          <a:xfrm>
            <a:off x="3095540" y="1447800"/>
            <a:ext cx="3410119" cy="45720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b="1" u="sng" dirty="0" smtClean="0"/>
              <a:t>Hypersensitivity </a:t>
            </a:r>
            <a:r>
              <a:rPr lang="en-US" sz="3600" b="1" u="sng" dirty="0" err="1" smtClean="0"/>
              <a:t>pneumonitis</a:t>
            </a:r>
            <a:endParaRPr lang="en-US" sz="3600" b="1" u="sng" dirty="0" smtClean="0"/>
          </a:p>
        </p:txBody>
      </p:sp>
      <p:sp>
        <p:nvSpPr>
          <p:cNvPr id="27651" name="Rectangle 3"/>
          <p:cNvSpPr>
            <a:spLocks noGrp="1" noChangeArrowheads="1"/>
          </p:cNvSpPr>
          <p:nvPr>
            <p:ph sz="quarter" idx="1"/>
          </p:nvPr>
        </p:nvSpPr>
        <p:spPr>
          <a:xfrm>
            <a:off x="228600" y="1981200"/>
            <a:ext cx="8610600" cy="4572000"/>
          </a:xfrm>
        </p:spPr>
        <p:txBody>
          <a:bodyPr/>
          <a:lstStyle/>
          <a:p>
            <a:pPr eaLnBrk="1" hangingPunct="1"/>
            <a:r>
              <a:rPr lang="en-US" smtClean="0"/>
              <a:t>Acute syndromes result from the combination of:</a:t>
            </a:r>
          </a:p>
          <a:p>
            <a:pPr eaLnBrk="1" hangingPunct="1">
              <a:buFontTx/>
              <a:buNone/>
            </a:pPr>
            <a:r>
              <a:rPr lang="en-US" smtClean="0"/>
              <a:t>	-	A direct irritant effect.</a:t>
            </a:r>
          </a:p>
          <a:p>
            <a:pPr eaLnBrk="1" hangingPunct="1">
              <a:buFontTx/>
              <a:buNone/>
            </a:pPr>
            <a:r>
              <a:rPr lang="en-US" smtClean="0"/>
              <a:t>	-	Activation of the alternate complement 	pathway.</a:t>
            </a:r>
          </a:p>
          <a:p>
            <a:pPr eaLnBrk="1" hangingPunct="1">
              <a:buFontTx/>
              <a:buNone/>
            </a:pPr>
            <a:r>
              <a:rPr lang="en-US" smtClean="0"/>
              <a:t>	-	Immune complex.</a:t>
            </a:r>
          </a:p>
          <a:p>
            <a:pPr eaLnBrk="1" hangingPunct="1"/>
            <a:r>
              <a:rPr lang="en-US" smtClean="0"/>
              <a:t>The chronic form of the disease is mediated by delayed hypersensitivity reactions.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609600"/>
            <a:ext cx="8610600" cy="1143000"/>
          </a:xfrm>
        </p:spPr>
        <p:txBody>
          <a:bodyPr/>
          <a:lstStyle/>
          <a:p>
            <a:r>
              <a:rPr lang="en-US" sz="3200" b="1" u="sng" dirty="0" smtClean="0"/>
              <a:t>Hypersensitivity </a:t>
            </a:r>
            <a:r>
              <a:rPr lang="en-US" sz="3200" b="1" u="sng" dirty="0" err="1" smtClean="0"/>
              <a:t>pneumonitis</a:t>
            </a:r>
            <a:endParaRPr lang="en-US" sz="3200" b="1" u="sng" dirty="0" smtClean="0"/>
          </a:p>
        </p:txBody>
      </p:sp>
      <p:sp>
        <p:nvSpPr>
          <p:cNvPr id="29699" name="Rectangle 3"/>
          <p:cNvSpPr>
            <a:spLocks noGrp="1" noChangeArrowheads="1"/>
          </p:cNvSpPr>
          <p:nvPr>
            <p:ph sz="quarter" idx="1"/>
          </p:nvPr>
        </p:nvSpPr>
        <p:spPr>
          <a:xfrm>
            <a:off x="914400" y="2057400"/>
            <a:ext cx="7772400" cy="4572000"/>
          </a:xfrm>
        </p:spPr>
        <p:txBody>
          <a:bodyPr/>
          <a:lstStyle/>
          <a:p>
            <a:pPr eaLnBrk="1" hangingPunct="1"/>
            <a:r>
              <a:rPr lang="en-US" dirty="0" smtClean="0"/>
              <a:t>Mononuclear cell infiltrates in the alveoli and alveolar walls and around terminal bronchioles.</a:t>
            </a:r>
          </a:p>
          <a:p>
            <a:pPr eaLnBrk="1" hangingPunct="1"/>
            <a:r>
              <a:rPr lang="en-US" dirty="0" smtClean="0"/>
              <a:t>Interstitial non-</a:t>
            </a:r>
            <a:r>
              <a:rPr lang="en-US" dirty="0" err="1" smtClean="0"/>
              <a:t>caseating</a:t>
            </a:r>
            <a:r>
              <a:rPr lang="en-US" dirty="0" smtClean="0"/>
              <a:t> </a:t>
            </a:r>
            <a:r>
              <a:rPr lang="en-US" dirty="0" err="1" smtClean="0"/>
              <a:t>granulomas</a:t>
            </a:r>
            <a:r>
              <a:rPr lang="en-US" dirty="0" smtClean="0"/>
              <a:t> reflecting type IV hypersensitivity reaction are present in more than two thirds of cases.</a:t>
            </a:r>
          </a:p>
          <a:p>
            <a:pPr eaLnBrk="1" hangingPunct="1"/>
            <a:r>
              <a:rPr lang="en-US" dirty="0" smtClean="0"/>
              <a:t>Diffuse interstitial fibrosis.</a:t>
            </a:r>
          </a:p>
          <a:p>
            <a:pPr eaLnBrk="1" hangingPunct="1"/>
            <a:r>
              <a:rPr lang="en-US" dirty="0" smtClean="0"/>
              <a:t>Clinical course is variable.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9"/>
          <p:cNvGraphicFramePr>
            <a:graphicFrameLocks noChangeAspect="1"/>
          </p:cNvGraphicFramePr>
          <p:nvPr/>
        </p:nvGraphicFramePr>
        <p:xfrm>
          <a:off x="3671888" y="2528888"/>
          <a:ext cx="1800225" cy="1800225"/>
        </p:xfrm>
        <a:graphic>
          <a:graphicData uri="http://schemas.openxmlformats.org/presentationml/2006/ole">
            <p:oleObj spid="_x0000_s2050" name="Bitmap Image" r:id="rId3" imgW="1800476" imgH="1800476" progId="Paint.Picture">
              <p:embed/>
            </p:oleObj>
          </a:graphicData>
        </a:graphic>
      </p:graphicFrame>
      <p:pic>
        <p:nvPicPr>
          <p:cNvPr id="2051" name="Picture 12" descr="C:\Documents and Settings\Dr.Maha Arafah\Desktop\Robbins &amp; Cotran Pathologic Basis of DiseaseImages\S01871-015-f024.jpg"/>
          <p:cNvPicPr>
            <a:picLocks noChangeAspect="1" noChangeArrowheads="1"/>
          </p:cNvPicPr>
          <p:nvPr/>
        </p:nvPicPr>
        <p:blipFill>
          <a:blip r:embed="rId4" cstate="print">
            <a:lum bright="6000" contrast="12000"/>
          </a:blip>
          <a:srcRect b="8060"/>
          <a:stretch>
            <a:fillRect/>
          </a:stretch>
        </p:blipFill>
        <p:spPr bwMode="auto">
          <a:xfrm>
            <a:off x="1828800" y="1447800"/>
            <a:ext cx="7047056" cy="4692650"/>
          </a:xfrm>
          <a:prstGeom prst="rect">
            <a:avLst/>
          </a:prstGeom>
          <a:noFill/>
          <a:ln w="9525">
            <a:noFill/>
            <a:miter lim="800000"/>
            <a:headEnd/>
            <a:tailEnd/>
          </a:ln>
        </p:spPr>
      </p:pic>
      <p:sp>
        <p:nvSpPr>
          <p:cNvPr id="5" name="Rectangle 4"/>
          <p:cNvSpPr/>
          <p:nvPr/>
        </p:nvSpPr>
        <p:spPr>
          <a:xfrm>
            <a:off x="0" y="1600200"/>
            <a:ext cx="3674404" cy="461665"/>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dirty="0" smtClean="0"/>
              <a:t>Mononuclear cell infiltrates </a:t>
            </a:r>
            <a:endParaRPr lang="ar-SA" dirty="0"/>
          </a:p>
        </p:txBody>
      </p:sp>
      <p:sp>
        <p:nvSpPr>
          <p:cNvPr id="6" name="TextBox 5"/>
          <p:cNvSpPr txBox="1"/>
          <p:nvPr/>
        </p:nvSpPr>
        <p:spPr>
          <a:xfrm>
            <a:off x="0" y="4800600"/>
            <a:ext cx="38862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r>
              <a:rPr lang="en-US" dirty="0" smtClean="0"/>
              <a:t>non-</a:t>
            </a:r>
            <a:r>
              <a:rPr lang="en-US" dirty="0" err="1" smtClean="0"/>
              <a:t>caseating</a:t>
            </a:r>
            <a:r>
              <a:rPr lang="en-US" dirty="0" smtClean="0"/>
              <a:t> </a:t>
            </a:r>
            <a:r>
              <a:rPr lang="en-US" dirty="0" err="1" smtClean="0"/>
              <a:t>granulomas</a:t>
            </a:r>
            <a:endParaRPr lang="ar-SA" dirty="0"/>
          </a:p>
        </p:txBody>
      </p:sp>
      <p:sp>
        <p:nvSpPr>
          <p:cNvPr id="7" name="TextBox 6"/>
          <p:cNvSpPr txBox="1"/>
          <p:nvPr/>
        </p:nvSpPr>
        <p:spPr>
          <a:xfrm>
            <a:off x="228600" y="5715000"/>
            <a:ext cx="3733800" cy="830997"/>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eaLnBrk="1" hangingPunct="1"/>
            <a:r>
              <a:rPr lang="en-US" dirty="0" smtClean="0"/>
              <a:t>Diffuse interstitial fibrosis.</a:t>
            </a:r>
          </a:p>
          <a:p>
            <a:pPr eaLnBrk="1" hangingPunct="1"/>
            <a:r>
              <a:rPr lang="en-US" dirty="0" smtClean="0"/>
              <a:t>Clinical course is variable</a:t>
            </a:r>
            <a:endParaRPr lang="ar-SA" dirty="0"/>
          </a:p>
        </p:txBody>
      </p:sp>
      <p:sp>
        <p:nvSpPr>
          <p:cNvPr id="8" name="Rectangle 7"/>
          <p:cNvSpPr/>
          <p:nvPr/>
        </p:nvSpPr>
        <p:spPr>
          <a:xfrm>
            <a:off x="1066800" y="457200"/>
            <a:ext cx="6934200" cy="523220"/>
          </a:xfrm>
          <a:prstGeom prst="rect">
            <a:avLst/>
          </a:prstGeom>
        </p:spPr>
        <p:txBody>
          <a:bodyPr wrap="square">
            <a:spAutoFit/>
          </a:bodyPr>
          <a:lstStyle/>
          <a:p>
            <a:pPr algn="ctr"/>
            <a:r>
              <a:rPr lang="en-US" sz="2800" b="1" u="sng" dirty="0" smtClean="0"/>
              <a:t>Morphology of hypersensitivity </a:t>
            </a:r>
            <a:r>
              <a:rPr lang="en-US" sz="2800" b="1" u="sng" dirty="0" err="1" smtClean="0"/>
              <a:t>pneumonitis</a:t>
            </a:r>
            <a:endParaRPr lang="ar-SA" sz="2800" dirty="0"/>
          </a:p>
        </p:txBody>
      </p:sp>
      <p:sp>
        <p:nvSpPr>
          <p:cNvPr id="9" name="TextBox 8"/>
          <p:cNvSpPr txBox="1"/>
          <p:nvPr/>
        </p:nvSpPr>
        <p:spPr>
          <a:xfrm>
            <a:off x="609600" y="971490"/>
            <a:ext cx="77724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en-US" sz="2000" dirty="0" err="1"/>
              <a:t>Pneumonitis</a:t>
            </a:r>
            <a:r>
              <a:rPr lang="en-US" sz="2000" dirty="0"/>
              <a:t> with ill-defined giant cell </a:t>
            </a:r>
            <a:r>
              <a:rPr lang="en-US" sz="2000" dirty="0" err="1"/>
              <a:t>granulomas</a:t>
            </a:r>
            <a:r>
              <a:rPr lang="en-US" sz="2000" dirty="0"/>
              <a:t> in alveolar walls</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609600" y="0"/>
            <a:ext cx="7772400" cy="1143000"/>
          </a:xfrm>
        </p:spPr>
        <p:txBody>
          <a:bodyPr/>
          <a:lstStyle/>
          <a:p>
            <a:pPr eaLnBrk="1" hangingPunct="1"/>
            <a:r>
              <a:rPr lang="en-US" smtClean="0"/>
              <a:t>Goodpasture syndrome</a:t>
            </a:r>
          </a:p>
        </p:txBody>
      </p:sp>
      <p:sp>
        <p:nvSpPr>
          <p:cNvPr id="30723" name="Content Placeholder 3"/>
          <p:cNvSpPr>
            <a:spLocks noGrp="1"/>
          </p:cNvSpPr>
          <p:nvPr>
            <p:ph sz="quarter" idx="1"/>
          </p:nvPr>
        </p:nvSpPr>
        <p:spPr>
          <a:xfrm>
            <a:off x="685800" y="1143000"/>
            <a:ext cx="7772400" cy="4114800"/>
          </a:xfrm>
        </p:spPr>
        <p:txBody>
          <a:bodyPr>
            <a:normAutofit fontScale="92500" lnSpcReduction="10000"/>
          </a:bodyPr>
          <a:lstStyle/>
          <a:p>
            <a:pPr eaLnBrk="1" hangingPunct="1"/>
            <a:r>
              <a:rPr lang="en-US" sz="2800" smtClean="0"/>
              <a:t>Rare disease characterized by intra-alveolar hemorrhage and glomerulonephritis.</a:t>
            </a:r>
          </a:p>
          <a:p>
            <a:r>
              <a:rPr lang="en-US" sz="2800" smtClean="0"/>
              <a:t>A</a:t>
            </a:r>
            <a:r>
              <a:rPr lang="en-US" sz="2800" b="1" smtClean="0"/>
              <a:t> cytotoxic antibody</a:t>
            </a:r>
            <a:r>
              <a:rPr lang="en-US" sz="2800" smtClean="0"/>
              <a:t> against glomerular and alveolar basement membrane is responsible for the injury.</a:t>
            </a:r>
          </a:p>
          <a:p>
            <a:r>
              <a:rPr lang="en-US" sz="2800" smtClean="0"/>
              <a:t>By </a:t>
            </a:r>
            <a:r>
              <a:rPr lang="en-US" sz="2800" b="1" smtClean="0"/>
              <a:t>activating complement</a:t>
            </a:r>
            <a:r>
              <a:rPr lang="en-US" sz="2800" smtClean="0"/>
              <a:t>, the antibody causes damage to glomerular and alveolar basement membrane.</a:t>
            </a:r>
          </a:p>
          <a:p>
            <a:r>
              <a:rPr lang="en-US" sz="2800" smtClean="0"/>
              <a:t>Male sex</a:t>
            </a:r>
          </a:p>
          <a:p>
            <a:r>
              <a:rPr lang="en-US" sz="2800" smtClean="0"/>
              <a:t>Age: 20 to 30 years or 60 to 70 years</a:t>
            </a:r>
          </a:p>
          <a:p>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pPr eaLnBrk="1" hangingPunct="1"/>
            <a:r>
              <a:rPr lang="en-US" smtClean="0"/>
              <a:t>Goodpasture syndrome</a:t>
            </a:r>
          </a:p>
        </p:txBody>
      </p:sp>
      <p:sp>
        <p:nvSpPr>
          <p:cNvPr id="27651" name="Content Placeholder 3"/>
          <p:cNvSpPr>
            <a:spLocks noGrp="1"/>
          </p:cNvSpPr>
          <p:nvPr>
            <p:ph sz="quarter" idx="1"/>
          </p:nvPr>
        </p:nvSpPr>
        <p:spPr>
          <a:xfrm>
            <a:off x="609600" y="1600200"/>
            <a:ext cx="7772400" cy="4724400"/>
          </a:xfrm>
        </p:spPr>
        <p:txBody>
          <a:bodyPr>
            <a:normAutofit/>
          </a:bodyPr>
          <a:lstStyle/>
          <a:p>
            <a:pPr marL="0" indent="0" algn="ctr" eaLnBrk="1" hangingPunct="1">
              <a:buFontTx/>
              <a:buNone/>
              <a:defRPr/>
            </a:pPr>
            <a:r>
              <a:rPr lang="en-US" dirty="0" smtClean="0"/>
              <a:t>Clinical Features</a:t>
            </a:r>
          </a:p>
          <a:p>
            <a:pPr eaLnBrk="1" hangingPunct="1">
              <a:defRPr/>
            </a:pPr>
            <a:r>
              <a:rPr lang="en-US" dirty="0" smtClean="0"/>
              <a:t>Pulmonary complaints consist of hemoptysis and dyspnea.</a:t>
            </a:r>
          </a:p>
          <a:p>
            <a:pPr eaLnBrk="1" hangingPunct="1">
              <a:defRPr/>
            </a:pPr>
            <a:r>
              <a:rPr lang="en-US" dirty="0" smtClean="0"/>
              <a:t>Hematuria, proteinuria, red cell casts and renal failure are results of glomerulonephritis.</a:t>
            </a:r>
          </a:p>
          <a:p>
            <a:pPr eaLnBrk="1" hangingPunct="1">
              <a:defRPr/>
            </a:pPr>
            <a:r>
              <a:rPr lang="en-US" dirty="0" err="1"/>
              <a:t>Antiglomerular</a:t>
            </a:r>
            <a:r>
              <a:rPr lang="en-US" dirty="0"/>
              <a:t> basement membrane </a:t>
            </a:r>
            <a:r>
              <a:rPr lang="en-US" b="1" dirty="0"/>
              <a:t>antibody </a:t>
            </a:r>
            <a:r>
              <a:rPr lang="en-US" dirty="0"/>
              <a:t>can be detected in serum</a:t>
            </a:r>
            <a:r>
              <a:rPr lang="en-US" dirty="0" smtClean="0"/>
              <a:t>.</a:t>
            </a:r>
          </a:p>
          <a:p>
            <a:pPr>
              <a:defRPr/>
            </a:pPr>
            <a:r>
              <a:rPr lang="en-US" dirty="0" smtClean="0"/>
              <a:t>The treatment of </a:t>
            </a:r>
            <a:r>
              <a:rPr lang="en-US" dirty="0" err="1" smtClean="0"/>
              <a:t>Goodpasture's</a:t>
            </a:r>
            <a:r>
              <a:rPr lang="en-US" dirty="0" smtClean="0"/>
              <a:t> syndrome is </a:t>
            </a:r>
            <a:r>
              <a:rPr lang="en-US" dirty="0" err="1" smtClean="0"/>
              <a:t>plasmapheresis</a:t>
            </a:r>
            <a:r>
              <a:rPr lang="en-US" dirty="0" smtClean="0"/>
              <a:t> and </a:t>
            </a:r>
            <a:r>
              <a:rPr lang="en-US" dirty="0" err="1" smtClean="0"/>
              <a:t>immunosuppression</a:t>
            </a:r>
            <a:r>
              <a:rPr lang="en-US" dirty="0" smtClean="0"/>
              <a:t>. The disease is fatal if left untreated.</a:t>
            </a:r>
            <a:endParaRPr lang="ar-SA"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7772400" cy="914400"/>
          </a:xfrm>
        </p:spPr>
        <p:txBody>
          <a:bodyPr/>
          <a:lstStyle/>
          <a:p>
            <a:r>
              <a:rPr lang="en-US" smtClean="0"/>
              <a:t>Goodpasture syndrome</a:t>
            </a:r>
          </a:p>
        </p:txBody>
      </p:sp>
      <p:pic>
        <p:nvPicPr>
          <p:cNvPr id="32771" name="Picture 2"/>
          <p:cNvPicPr>
            <a:picLocks noGrp="1" noChangeAspect="1" noChangeArrowheads="1"/>
          </p:cNvPicPr>
          <p:nvPr>
            <p:ph sz="quarter" idx="1"/>
          </p:nvPr>
        </p:nvPicPr>
        <p:blipFill>
          <a:blip r:embed="rId2" cstate="print"/>
          <a:srcRect/>
          <a:stretch>
            <a:fillRect/>
          </a:stretch>
        </p:blipFill>
        <p:spPr>
          <a:xfrm>
            <a:off x="4822825" y="990600"/>
            <a:ext cx="4187825" cy="2743200"/>
          </a:xfrm>
          <a:noFill/>
        </p:spPr>
      </p:pic>
      <p:pic>
        <p:nvPicPr>
          <p:cNvPr id="32772" name="Picture 3"/>
          <p:cNvPicPr>
            <a:picLocks noChangeAspect="1" noChangeArrowheads="1"/>
          </p:cNvPicPr>
          <p:nvPr/>
        </p:nvPicPr>
        <p:blipFill>
          <a:blip r:embed="rId3" cstate="print"/>
          <a:srcRect/>
          <a:stretch>
            <a:fillRect/>
          </a:stretch>
        </p:blipFill>
        <p:spPr bwMode="auto">
          <a:xfrm>
            <a:off x="198438" y="990600"/>
            <a:ext cx="4400550" cy="2743200"/>
          </a:xfrm>
          <a:prstGeom prst="rect">
            <a:avLst/>
          </a:prstGeom>
          <a:noFill/>
          <a:ln w="9525">
            <a:noFill/>
            <a:miter lim="800000"/>
            <a:headEnd/>
            <a:tailEnd/>
          </a:ln>
        </p:spPr>
      </p:pic>
      <p:pic>
        <p:nvPicPr>
          <p:cNvPr id="54277" name="Picture 5"/>
          <p:cNvPicPr>
            <a:picLocks noChangeAspect="1" noChangeArrowheads="1"/>
          </p:cNvPicPr>
          <p:nvPr/>
        </p:nvPicPr>
        <p:blipFill>
          <a:blip r:embed="rId4" cstate="print"/>
          <a:srcRect/>
          <a:stretch>
            <a:fillRect/>
          </a:stretch>
        </p:blipFill>
        <p:spPr bwMode="auto">
          <a:xfrm>
            <a:off x="4843463" y="3875088"/>
            <a:ext cx="4300537" cy="2924175"/>
          </a:xfrm>
          <a:prstGeom prst="rect">
            <a:avLst/>
          </a:prstGeom>
          <a:noFill/>
          <a:ln w="9525">
            <a:noFill/>
            <a:miter lim="800000"/>
            <a:headEnd/>
            <a:tailEnd/>
          </a:ln>
        </p:spPr>
      </p:pic>
      <p:sp>
        <p:nvSpPr>
          <p:cNvPr id="4" name="Rectangle 3"/>
          <p:cNvSpPr/>
          <p:nvPr/>
        </p:nvSpPr>
        <p:spPr>
          <a:xfrm>
            <a:off x="457200" y="4754644"/>
            <a:ext cx="4572000" cy="1938992"/>
          </a:xfrm>
          <a:prstGeom prst="rect">
            <a:avLst/>
          </a:prstGeom>
          <a:solidFill>
            <a:schemeClr val="accent4">
              <a:lumMod val="10000"/>
            </a:schemeClr>
          </a:solidFill>
          <a:ln w="38100">
            <a:solidFill>
              <a:srgbClr val="07B942"/>
            </a:solidFill>
          </a:ln>
          <a:effectLst>
            <a:innerShdw blurRad="63500" dist="50800" dir="8100000">
              <a:prstClr val="black">
                <a:alpha val="50000"/>
              </a:prstClr>
            </a:innerShdw>
          </a:effectLst>
        </p:spPr>
        <p:txBody>
          <a:bodyPr>
            <a:spAutoFit/>
          </a:bodyPr>
          <a:lstStyle/>
          <a:p>
            <a:pPr>
              <a:defRPr/>
            </a:pPr>
            <a:r>
              <a:rPr lang="en-US" dirty="0">
                <a:solidFill>
                  <a:schemeClr val="bg1"/>
                </a:solidFill>
              </a:rPr>
              <a:t>Immunofluorescence of renal biopsy staining for </a:t>
            </a:r>
            <a:r>
              <a:rPr lang="en-US" dirty="0" err="1">
                <a:solidFill>
                  <a:schemeClr val="bg1"/>
                </a:solidFill>
              </a:rPr>
              <a:t>IgG</a:t>
            </a:r>
            <a:r>
              <a:rPr lang="en-US" dirty="0">
                <a:solidFill>
                  <a:schemeClr val="bg1"/>
                </a:solidFill>
              </a:rPr>
              <a:t> in a linear pattern in patient with anti-glomerular basement membrane (anti-GBM) disease</a:t>
            </a:r>
          </a:p>
        </p:txBody>
      </p:sp>
      <p:sp>
        <p:nvSpPr>
          <p:cNvPr id="5" name="TextBox 4"/>
          <p:cNvSpPr txBox="1"/>
          <p:nvPr/>
        </p:nvSpPr>
        <p:spPr>
          <a:xfrm>
            <a:off x="492125" y="3263900"/>
            <a:ext cx="2652713" cy="46196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dirty="0"/>
              <a:t>Iron stain in sputum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1447800"/>
            <a:ext cx="7772400" cy="1143000"/>
          </a:xfrm>
        </p:spPr>
        <p:txBody>
          <a:bodyPr>
            <a:normAutofit fontScale="90000"/>
          </a:bodyPr>
          <a:lstStyle/>
          <a:p>
            <a:pPr algn="ctr"/>
            <a:r>
              <a:rPr lang="en-US" dirty="0" err="1" smtClean="0"/>
              <a:t>Eosinophilic</a:t>
            </a:r>
            <a:r>
              <a:rPr lang="en-US" dirty="0" smtClean="0"/>
              <a:t> </a:t>
            </a:r>
            <a:r>
              <a:rPr lang="en-US" dirty="0" err="1" smtClean="0"/>
              <a:t>granuloma</a:t>
            </a:r>
            <a:r>
              <a:rPr lang="en-US" dirty="0" smtClean="0"/>
              <a:t/>
            </a:r>
            <a:br>
              <a:rPr lang="en-US" dirty="0" smtClean="0"/>
            </a:br>
            <a:r>
              <a:rPr lang="en-US" dirty="0" err="1" smtClean="0"/>
              <a:t>Langerhan's</a:t>
            </a:r>
            <a:r>
              <a:rPr lang="en-US" dirty="0" smtClean="0"/>
              <a:t> Cell </a:t>
            </a:r>
            <a:r>
              <a:rPr lang="en-US" dirty="0" err="1" smtClean="0"/>
              <a:t>Histiocytosis</a:t>
            </a:r>
            <a:r>
              <a:rPr lang="en-US" dirty="0" smtClean="0"/>
              <a:t/>
            </a:r>
            <a:br>
              <a:rPr lang="en-US" dirty="0" smtClean="0"/>
            </a:br>
            <a:endParaRPr lang="en-US" dirty="0" smtClean="0"/>
          </a:p>
        </p:txBody>
      </p:sp>
      <p:sp>
        <p:nvSpPr>
          <p:cNvPr id="3" name="Content Placeholder 2"/>
          <p:cNvSpPr>
            <a:spLocks noGrp="1"/>
          </p:cNvSpPr>
          <p:nvPr>
            <p:ph sz="quarter" idx="1"/>
          </p:nvPr>
        </p:nvSpPr>
        <p:spPr>
          <a:xfrm>
            <a:off x="609600" y="2362200"/>
            <a:ext cx="7772400" cy="4114800"/>
          </a:xfrm>
        </p:spPr>
        <p:txBody>
          <a:bodyPr/>
          <a:lstStyle/>
          <a:p>
            <a:pPr>
              <a:defRPr/>
            </a:pPr>
            <a:r>
              <a:rPr lang="en-US" dirty="0" smtClean="0"/>
              <a:t> A rare disease involving clonal proliferation of Langerhans cells.</a:t>
            </a:r>
          </a:p>
          <a:p>
            <a:pPr>
              <a:defRPr/>
            </a:pPr>
            <a:r>
              <a:rPr lang="en-US" dirty="0" smtClean="0"/>
              <a:t> Clinically, its manifestations range from isolated bone lesions to multisystem disease</a:t>
            </a:r>
            <a:r>
              <a:rPr lang="en-US" dirty="0" smtClean="0"/>
              <a:t>.</a:t>
            </a:r>
          </a:p>
          <a:p>
            <a:pPr>
              <a:defRPr/>
            </a:pPr>
            <a:r>
              <a:rPr lang="en-US" dirty="0" smtClean="0"/>
              <a:t>It </a:t>
            </a:r>
            <a:r>
              <a:rPr lang="en-US" dirty="0" smtClean="0"/>
              <a:t>occurs almost exclusively in cigarette </a:t>
            </a:r>
            <a:r>
              <a:rPr lang="en-US" dirty="0" smtClean="0"/>
              <a:t>smokers</a:t>
            </a:r>
          </a:p>
          <a:p>
            <a:pPr>
              <a:defRPr/>
            </a:pPr>
            <a:r>
              <a:rPr lang="en-US" dirty="0" smtClean="0"/>
              <a:t>Some patients recover completely </a:t>
            </a:r>
            <a:r>
              <a:rPr lang="en-US" dirty="0" smtClean="0"/>
              <a:t>but </a:t>
            </a:r>
            <a:r>
              <a:rPr lang="en-US" dirty="0" smtClean="0"/>
              <a:t>others </a:t>
            </a:r>
            <a:r>
              <a:rPr lang="en-US" dirty="0" smtClean="0"/>
              <a:t>develop</a:t>
            </a:r>
            <a:r>
              <a:rPr lang="en-US" dirty="0" smtClean="0"/>
              <a:t> pulmonary fibrosis and pulmonary hypertension</a:t>
            </a:r>
          </a:p>
          <a:p>
            <a:pPr>
              <a:defRPr/>
            </a:pPr>
            <a:endParaRPr lang="en-US" dirty="0" smtClean="0"/>
          </a:p>
          <a:p>
            <a:pPr>
              <a:defRPr/>
            </a:pPr>
            <a:endParaRPr lang="en-US" dirty="0" smtClean="0"/>
          </a:p>
          <a:p>
            <a:pPr>
              <a:defRPr/>
            </a:pPr>
            <a:endParaRPr lang="en-US" dirty="0" smtClean="0"/>
          </a:p>
          <a:p>
            <a:pPr marL="0" indent="0">
              <a:buFontTx/>
              <a:buNone/>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normAutofit fontScale="90000"/>
          </a:bodyPr>
          <a:lstStyle/>
          <a:p>
            <a:pPr eaLnBrk="1" hangingPunct="1"/>
            <a:r>
              <a:rPr lang="en-US" dirty="0" err="1" smtClean="0"/>
              <a:t>Eosinophilic</a:t>
            </a:r>
            <a:r>
              <a:rPr lang="en-US" dirty="0" smtClean="0"/>
              <a:t> </a:t>
            </a:r>
            <a:r>
              <a:rPr lang="en-US" dirty="0" err="1" smtClean="0"/>
              <a:t>granuloma</a:t>
            </a:r>
            <a:r>
              <a:rPr lang="en-US" dirty="0" smtClean="0"/>
              <a:t/>
            </a:r>
            <a:br>
              <a:rPr lang="en-US" dirty="0" smtClean="0"/>
            </a:br>
            <a:r>
              <a:rPr lang="en-US" b="1" dirty="0" err="1" smtClean="0"/>
              <a:t>Langerhan's</a:t>
            </a:r>
            <a:r>
              <a:rPr lang="en-US" b="1" dirty="0" smtClean="0"/>
              <a:t> Cell </a:t>
            </a:r>
            <a:r>
              <a:rPr lang="en-US" b="1" dirty="0" err="1" smtClean="0"/>
              <a:t>Histiocytosis</a:t>
            </a:r>
            <a:endParaRPr lang="en-US" dirty="0" smtClean="0"/>
          </a:p>
        </p:txBody>
      </p:sp>
      <p:sp>
        <p:nvSpPr>
          <p:cNvPr id="36867" name="Content Placeholder 3"/>
          <p:cNvSpPr>
            <a:spLocks noGrp="1"/>
          </p:cNvSpPr>
          <p:nvPr>
            <p:ph sz="quarter" idx="1"/>
          </p:nvPr>
        </p:nvSpPr>
        <p:spPr/>
        <p:txBody>
          <a:bodyPr/>
          <a:lstStyle/>
          <a:p>
            <a:pPr eaLnBrk="1" hangingPunct="1"/>
            <a:endParaRPr lang="ar-SA" smtClean="0"/>
          </a:p>
        </p:txBody>
      </p:sp>
      <p:pic>
        <p:nvPicPr>
          <p:cNvPr id="36868" name="Picture 4"/>
          <p:cNvPicPr>
            <a:picLocks noChangeAspect="1" noChangeArrowheads="1"/>
          </p:cNvPicPr>
          <p:nvPr/>
        </p:nvPicPr>
        <p:blipFill>
          <a:blip r:embed="rId2" cstate="print"/>
          <a:srcRect t="2" b="11601"/>
          <a:stretch>
            <a:fillRect/>
          </a:stretch>
        </p:blipFill>
        <p:spPr bwMode="auto">
          <a:xfrm>
            <a:off x="0" y="1676400"/>
            <a:ext cx="3827463" cy="4914900"/>
          </a:xfrm>
          <a:prstGeom prst="rect">
            <a:avLst/>
          </a:prstGeom>
          <a:noFill/>
          <a:ln w="9525">
            <a:noFill/>
            <a:miter lim="800000"/>
            <a:headEnd/>
            <a:tailEnd/>
          </a:ln>
        </p:spPr>
      </p:pic>
      <p:pic>
        <p:nvPicPr>
          <p:cNvPr id="36869" name="Picture 5"/>
          <p:cNvPicPr>
            <a:picLocks noChangeAspect="1" noChangeArrowheads="1"/>
          </p:cNvPicPr>
          <p:nvPr/>
        </p:nvPicPr>
        <p:blipFill>
          <a:blip r:embed="rId3" cstate="print"/>
          <a:srcRect/>
          <a:stretch>
            <a:fillRect/>
          </a:stretch>
        </p:blipFill>
        <p:spPr bwMode="auto">
          <a:xfrm>
            <a:off x="3865563" y="1524000"/>
            <a:ext cx="4657725" cy="3505200"/>
          </a:xfrm>
          <a:prstGeom prst="rect">
            <a:avLst/>
          </a:prstGeom>
          <a:noFill/>
          <a:ln w="9525">
            <a:noFill/>
            <a:miter lim="800000"/>
            <a:headEnd/>
            <a:tailEnd/>
          </a:ln>
        </p:spPr>
      </p:pic>
      <p:pic>
        <p:nvPicPr>
          <p:cNvPr id="36870" name="Picture 8"/>
          <p:cNvPicPr>
            <a:picLocks noChangeAspect="1" noChangeArrowheads="1"/>
          </p:cNvPicPr>
          <p:nvPr/>
        </p:nvPicPr>
        <p:blipFill>
          <a:blip r:embed="rId4" cstate="print"/>
          <a:srcRect/>
          <a:stretch>
            <a:fillRect/>
          </a:stretch>
        </p:blipFill>
        <p:spPr bwMode="auto">
          <a:xfrm>
            <a:off x="4449763" y="5181600"/>
            <a:ext cx="3487737" cy="159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28600"/>
            <a:ext cx="8382000" cy="1981200"/>
          </a:xfrm>
        </p:spPr>
        <p:txBody>
          <a:bodyPr>
            <a:normAutofit fontScale="90000"/>
          </a:bodyPr>
          <a:lstStyle/>
          <a:p>
            <a:pPr algn="ctr" eaLnBrk="1" hangingPunct="1"/>
            <a:r>
              <a:rPr lang="en-US" sz="3600" b="1" u="sng" dirty="0" smtClean="0"/>
              <a:t>Usual interstitial pneumonia</a:t>
            </a:r>
            <a:r>
              <a:rPr lang="en-US" sz="3200" dirty="0" smtClean="0">
                <a:latin typeface="Tahoma" pitchFamily="34" charset="0"/>
              </a:rPr>
              <a:t> </a:t>
            </a:r>
            <a:br>
              <a:rPr lang="en-US" sz="3200" dirty="0" smtClean="0">
                <a:latin typeface="Tahoma" pitchFamily="34" charset="0"/>
              </a:rPr>
            </a:br>
            <a:r>
              <a:rPr lang="en-US" sz="3200" dirty="0" smtClean="0">
                <a:latin typeface="Tahoma" pitchFamily="34" charset="0"/>
              </a:rPr>
              <a:t>(idiopathic pulmonary fibrosis)</a:t>
            </a:r>
            <a:br>
              <a:rPr lang="en-US" sz="3200" dirty="0" smtClean="0">
                <a:latin typeface="Tahoma" pitchFamily="34" charset="0"/>
              </a:rPr>
            </a:br>
            <a:r>
              <a:rPr lang="en-US" sz="3200" dirty="0" smtClean="0">
                <a:latin typeface="Tahoma" pitchFamily="34" charset="0"/>
              </a:rPr>
              <a:t>(cryptogenic </a:t>
            </a:r>
            <a:r>
              <a:rPr lang="en-US" sz="3200" dirty="0" err="1" smtClean="0">
                <a:latin typeface="Tahoma" pitchFamily="34" charset="0"/>
              </a:rPr>
              <a:t>fibrosing</a:t>
            </a:r>
            <a:r>
              <a:rPr lang="en-US" sz="3200" dirty="0" smtClean="0">
                <a:latin typeface="Tahoma" pitchFamily="34" charset="0"/>
              </a:rPr>
              <a:t> </a:t>
            </a:r>
            <a:r>
              <a:rPr lang="en-US" sz="3200" dirty="0" err="1" smtClean="0">
                <a:latin typeface="Tahoma" pitchFamily="34" charset="0"/>
              </a:rPr>
              <a:t>alveolitis</a:t>
            </a:r>
            <a:r>
              <a:rPr lang="en-US" sz="3200" dirty="0" smtClean="0">
                <a:latin typeface="Tahoma" pitchFamily="34" charset="0"/>
              </a:rPr>
              <a:t>)  </a:t>
            </a:r>
            <a:br>
              <a:rPr lang="en-US" sz="3200" dirty="0" smtClean="0">
                <a:latin typeface="Tahoma" pitchFamily="34" charset="0"/>
              </a:rPr>
            </a:br>
            <a:r>
              <a:rPr lang="en-US" sz="3200" dirty="0" smtClean="0">
                <a:latin typeface="Tahoma" pitchFamily="34" charset="0"/>
              </a:rPr>
              <a:t>UIP</a:t>
            </a:r>
            <a:endParaRPr lang="en-US" sz="3600" b="1" u="sng" dirty="0" smtClean="0"/>
          </a:p>
        </p:txBody>
      </p:sp>
      <p:sp>
        <p:nvSpPr>
          <p:cNvPr id="37891" name="Rectangle 3"/>
          <p:cNvSpPr>
            <a:spLocks noGrp="1" noChangeArrowheads="1"/>
          </p:cNvSpPr>
          <p:nvPr>
            <p:ph sz="quarter" idx="1"/>
          </p:nvPr>
        </p:nvSpPr>
        <p:spPr>
          <a:xfrm>
            <a:off x="381000" y="2743200"/>
            <a:ext cx="8382000" cy="3124200"/>
          </a:xfrm>
        </p:spPr>
        <p:txBody>
          <a:bodyPr/>
          <a:lstStyle/>
          <a:p>
            <a:pPr eaLnBrk="1" hangingPunct="1"/>
            <a:r>
              <a:rPr lang="en-US" smtClean="0"/>
              <a:t>A clinicopathologic syndrome with characteristic radiologic, pathologic and clinical features.</a:t>
            </a:r>
          </a:p>
          <a:p>
            <a:pPr eaLnBrk="1" hangingPunct="1"/>
            <a:r>
              <a:rPr lang="en-US" smtClean="0"/>
              <a:t>Characterized histologically by diffuse interstitial fibrosis and inflammation.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28600"/>
            <a:ext cx="7772400" cy="914400"/>
          </a:xfrm>
        </p:spPr>
        <p:txBody>
          <a:bodyPr/>
          <a:lstStyle/>
          <a:p>
            <a:pPr eaLnBrk="1" hangingPunct="1"/>
            <a:r>
              <a:rPr lang="en-US" b="1" u="sng" smtClean="0"/>
              <a:t>Pathogenesis</a:t>
            </a:r>
          </a:p>
        </p:txBody>
      </p:sp>
      <p:sp>
        <p:nvSpPr>
          <p:cNvPr id="38915" name="Rectangle 3"/>
          <p:cNvSpPr>
            <a:spLocks noGrp="1" noChangeArrowheads="1"/>
          </p:cNvSpPr>
          <p:nvPr>
            <p:ph sz="quarter" idx="1"/>
          </p:nvPr>
        </p:nvSpPr>
        <p:spPr>
          <a:xfrm>
            <a:off x="0" y="1295400"/>
            <a:ext cx="3505200" cy="5181600"/>
          </a:xfrm>
        </p:spPr>
        <p:txBody>
          <a:bodyPr/>
          <a:lstStyle/>
          <a:p>
            <a:pPr eaLnBrk="1" hangingPunct="1"/>
            <a:r>
              <a:rPr lang="en-US" sz="2000" smtClean="0">
                <a:latin typeface="Tahoma" pitchFamily="34" charset="0"/>
              </a:rPr>
              <a:t>Some form of alveolar wall injury result in interstitial edema and alveolitis.</a:t>
            </a:r>
          </a:p>
          <a:p>
            <a:pPr eaLnBrk="1" hangingPunct="1"/>
            <a:r>
              <a:rPr lang="en-US" sz="2000" smtClean="0">
                <a:latin typeface="Tahoma" pitchFamily="34" charset="0"/>
              </a:rPr>
              <a:t>Type I pneumocyte is more susceptible to injury.</a:t>
            </a:r>
          </a:p>
          <a:p>
            <a:pPr eaLnBrk="1" hangingPunct="1"/>
            <a:r>
              <a:rPr lang="en-US" sz="2000" smtClean="0">
                <a:latin typeface="Tahoma" pitchFamily="34" charset="0"/>
              </a:rPr>
              <a:t>Type II pneumocyte hyperplasia (regenerate).</a:t>
            </a:r>
          </a:p>
          <a:p>
            <a:pPr eaLnBrk="1" hangingPunct="1"/>
            <a:r>
              <a:rPr lang="en-US" sz="2000" smtClean="0">
                <a:latin typeface="Tahoma" pitchFamily="34" charset="0"/>
              </a:rPr>
              <a:t>Fibroblast proliferation with progressive fibrosis of intra-alveolar exudate and interalveolar septa.</a:t>
            </a:r>
          </a:p>
          <a:p>
            <a:pPr eaLnBrk="1" hangingPunct="1"/>
            <a:r>
              <a:rPr lang="en-US" sz="2000" smtClean="0">
                <a:latin typeface="Tahoma" pitchFamily="34" charset="0"/>
              </a:rPr>
              <a:t>IgG deposits are seen in alveolar wall.</a:t>
            </a:r>
          </a:p>
        </p:txBody>
      </p:sp>
      <p:pic>
        <p:nvPicPr>
          <p:cNvPr id="38916" name="Picture 4"/>
          <p:cNvPicPr>
            <a:picLocks noChangeAspect="1" noChangeArrowheads="1"/>
          </p:cNvPicPr>
          <p:nvPr/>
        </p:nvPicPr>
        <p:blipFill>
          <a:blip r:embed="rId2" cstate="print"/>
          <a:srcRect/>
          <a:stretch>
            <a:fillRect/>
          </a:stretch>
        </p:blipFill>
        <p:spPr bwMode="auto">
          <a:xfrm>
            <a:off x="3681988" y="1828800"/>
            <a:ext cx="5462012" cy="4321175"/>
          </a:xfrm>
          <a:prstGeom prst="rect">
            <a:avLst/>
          </a:prstGeom>
          <a:solidFill>
            <a:schemeClr val="tx1"/>
          </a:solidFill>
          <a:ln w="9525">
            <a:noFill/>
            <a:miter lim="800000"/>
            <a:headEnd/>
            <a:tailEnd/>
          </a:ln>
        </p:spPr>
      </p:pic>
      <p:sp>
        <p:nvSpPr>
          <p:cNvPr id="38917" name="Text Box 5"/>
          <p:cNvSpPr txBox="1">
            <a:spLocks noChangeArrowheads="1"/>
          </p:cNvSpPr>
          <p:nvPr/>
        </p:nvSpPr>
        <p:spPr bwMode="auto">
          <a:xfrm>
            <a:off x="4495800" y="4191000"/>
            <a:ext cx="1554163" cy="274638"/>
          </a:xfrm>
          <a:prstGeom prst="rect">
            <a:avLst/>
          </a:prstGeom>
          <a:noFill/>
          <a:ln w="9525">
            <a:noFill/>
            <a:miter lim="800000"/>
            <a:headEnd/>
            <a:tailEnd/>
          </a:ln>
        </p:spPr>
        <p:txBody>
          <a:bodyPr>
            <a:spAutoFit/>
          </a:bodyPr>
          <a:lstStyle/>
          <a:p>
            <a:r>
              <a:rPr lang="en-US" sz="1200">
                <a:solidFill>
                  <a:schemeClr val="bg2"/>
                </a:solidFill>
              </a:rPr>
              <a:t>IL-8  leukotriens</a:t>
            </a:r>
          </a:p>
        </p:txBody>
      </p:sp>
      <p:sp>
        <p:nvSpPr>
          <p:cNvPr id="38918" name="Text Box 6"/>
          <p:cNvSpPr txBox="1">
            <a:spLocks noChangeArrowheads="1"/>
          </p:cNvSpPr>
          <p:nvPr/>
        </p:nvSpPr>
        <p:spPr bwMode="auto">
          <a:xfrm>
            <a:off x="6400800" y="4038600"/>
            <a:ext cx="1423988" cy="274638"/>
          </a:xfrm>
          <a:prstGeom prst="rect">
            <a:avLst/>
          </a:prstGeom>
          <a:noFill/>
          <a:ln w="9525">
            <a:noFill/>
            <a:miter lim="800000"/>
            <a:headEnd/>
            <a:tailEnd/>
          </a:ln>
        </p:spPr>
        <p:txBody>
          <a:bodyPr wrap="none">
            <a:spAutoFit/>
          </a:bodyPr>
          <a:lstStyle/>
          <a:p>
            <a:r>
              <a:rPr lang="en-US" sz="1200">
                <a:solidFill>
                  <a:schemeClr val="bg2"/>
                </a:solidFill>
              </a:rPr>
              <a:t>FGF, TGF-</a:t>
            </a:r>
            <a:r>
              <a:rPr lang="en-US" sz="1200">
                <a:solidFill>
                  <a:schemeClr val="bg2"/>
                </a:solidFill>
                <a:cs typeface="Times New Roman" pitchFamily="18" charset="0"/>
                <a:sym typeface="Symbol" pitchFamily="18" charset="2"/>
              </a:rPr>
              <a:t>, PDGF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685800"/>
          </a:xfrm>
        </p:spPr>
        <p:txBody>
          <a:bodyPr>
            <a:normAutofit fontScale="90000"/>
          </a:bodyPr>
          <a:lstStyle/>
          <a:p>
            <a:pPr eaLnBrk="1" hangingPunct="1"/>
            <a:r>
              <a:rPr lang="en-US" b="1" u="sng" smtClean="0"/>
              <a:t>Chronic restrictive lung disease</a:t>
            </a:r>
            <a:br>
              <a:rPr lang="en-US" b="1" u="sng" smtClean="0"/>
            </a:br>
            <a:r>
              <a:rPr lang="en-US" smtClean="0"/>
              <a:t>Definition</a:t>
            </a:r>
            <a:endParaRPr lang="en-US" b="1" u="sng" smtClean="0"/>
          </a:p>
        </p:txBody>
      </p:sp>
      <p:sp>
        <p:nvSpPr>
          <p:cNvPr id="8195" name="Rectangle 3"/>
          <p:cNvSpPr>
            <a:spLocks noGrp="1" noChangeArrowheads="1"/>
          </p:cNvSpPr>
          <p:nvPr>
            <p:ph sz="quarter" idx="1"/>
          </p:nvPr>
        </p:nvSpPr>
        <p:spPr>
          <a:xfrm>
            <a:off x="533400" y="1371600"/>
            <a:ext cx="8229600" cy="5181600"/>
          </a:xfrm>
        </p:spPr>
        <p:txBody>
          <a:bodyPr/>
          <a:lstStyle/>
          <a:p>
            <a:pPr eaLnBrk="1" hangingPunct="1"/>
            <a:r>
              <a:rPr lang="en-US" sz="2800" dirty="0" smtClean="0">
                <a:latin typeface="Tahoma" pitchFamily="34" charset="0"/>
              </a:rPr>
              <a:t>Are a </a:t>
            </a:r>
            <a:r>
              <a:rPr lang="en-US" sz="2800" dirty="0" err="1" smtClean="0">
                <a:latin typeface="Tahoma" pitchFamily="34" charset="0"/>
              </a:rPr>
              <a:t>heterogenous</a:t>
            </a:r>
            <a:r>
              <a:rPr lang="en-US" sz="2800" dirty="0" smtClean="0">
                <a:latin typeface="Tahoma" pitchFamily="34" charset="0"/>
              </a:rPr>
              <a:t> group with little uniformity regarding terminology and classification.</a:t>
            </a:r>
          </a:p>
          <a:p>
            <a:pPr eaLnBrk="1" hangingPunct="1"/>
            <a:r>
              <a:rPr lang="en-US" sz="2800" dirty="0" smtClean="0">
                <a:latin typeface="Tahoma" pitchFamily="34" charset="0"/>
              </a:rPr>
              <a:t>Many entities are of unknown cause and pathogenesis.</a:t>
            </a:r>
          </a:p>
          <a:p>
            <a:pPr eaLnBrk="1" hangingPunct="1"/>
            <a:r>
              <a:rPr lang="en-US" sz="2800" dirty="0" smtClean="0">
                <a:latin typeface="Tahoma" pitchFamily="34" charset="0"/>
              </a:rPr>
              <a:t>Similar clinical signs, symptoms, radiographic alterations and </a:t>
            </a:r>
            <a:r>
              <a:rPr lang="en-US" sz="2800" dirty="0" err="1" smtClean="0">
                <a:latin typeface="Tahoma" pitchFamily="34" charset="0"/>
              </a:rPr>
              <a:t>pathophysiologic</a:t>
            </a:r>
            <a:r>
              <a:rPr lang="en-US" sz="2800" dirty="0" smtClean="0">
                <a:latin typeface="Tahoma" pitchFamily="34" charset="0"/>
              </a:rPr>
              <a:t> changes.</a:t>
            </a:r>
          </a:p>
          <a:p>
            <a:pPr eaLnBrk="1" hangingPunct="1"/>
            <a:r>
              <a:rPr lang="en-US" sz="2800" dirty="0" smtClean="0">
                <a:latin typeface="Tahoma" pitchFamily="34" charset="0"/>
              </a:rPr>
              <a:t>Account for about 15% of non-infectious diseases.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0"/>
            <a:ext cx="7772400" cy="609600"/>
          </a:xfrm>
        </p:spPr>
        <p:txBody>
          <a:bodyPr>
            <a:normAutofit fontScale="90000"/>
          </a:bodyPr>
          <a:lstStyle/>
          <a:p>
            <a:pPr eaLnBrk="1" hangingPunct="1"/>
            <a:r>
              <a:rPr lang="en-US" b="1" u="sng" smtClean="0"/>
              <a:t>Morphology of IPF</a:t>
            </a:r>
          </a:p>
        </p:txBody>
      </p:sp>
      <p:sp>
        <p:nvSpPr>
          <p:cNvPr id="39939" name="Rectangle 3"/>
          <p:cNvSpPr>
            <a:spLocks noGrp="1" noChangeArrowheads="1"/>
          </p:cNvSpPr>
          <p:nvPr>
            <p:ph sz="quarter" idx="1"/>
          </p:nvPr>
        </p:nvSpPr>
        <p:spPr>
          <a:xfrm>
            <a:off x="0" y="762000"/>
            <a:ext cx="8534400" cy="5334000"/>
          </a:xfrm>
        </p:spPr>
        <p:txBody>
          <a:bodyPr>
            <a:normAutofit/>
          </a:bodyPr>
          <a:lstStyle/>
          <a:p>
            <a:pPr eaLnBrk="1" hangingPunct="1">
              <a:buFontTx/>
              <a:buNone/>
            </a:pPr>
            <a:r>
              <a:rPr lang="en-US" sz="2800" dirty="0" smtClean="0"/>
              <a:t>  Gross -</a:t>
            </a:r>
            <a:r>
              <a:rPr lang="en-US" sz="2000" dirty="0" smtClean="0">
                <a:latin typeface="Tahoma" pitchFamily="34" charset="0"/>
              </a:rPr>
              <a:t>The lungs are firm.</a:t>
            </a:r>
          </a:p>
          <a:p>
            <a:pPr eaLnBrk="1" hangingPunct="1">
              <a:buFontTx/>
              <a:buNone/>
            </a:pPr>
            <a:r>
              <a:rPr lang="en-US" sz="2000" dirty="0" smtClean="0">
                <a:latin typeface="Tahoma" pitchFamily="34" charset="0"/>
              </a:rPr>
              <a:t>		   -Pulmonary edema</a:t>
            </a:r>
            <a:r>
              <a:rPr lang="en-US" sz="2000" dirty="0" smtClean="0">
                <a:latin typeface="Tahoma" pitchFamily="34" charset="0"/>
              </a:rPr>
              <a:t>.</a:t>
            </a:r>
          </a:p>
          <a:p>
            <a:pPr eaLnBrk="1" hangingPunct="1"/>
            <a:r>
              <a:rPr lang="en-US" sz="2800" dirty="0" smtClean="0"/>
              <a:t>The morphologic changes vary according to the stage of the disease.</a:t>
            </a:r>
          </a:p>
        </p:txBody>
      </p:sp>
      <p:pic>
        <p:nvPicPr>
          <p:cNvPr id="39940" name="Picture 5"/>
          <p:cNvPicPr>
            <a:picLocks noChangeAspect="1" noChangeArrowheads="1"/>
          </p:cNvPicPr>
          <p:nvPr/>
        </p:nvPicPr>
        <p:blipFill>
          <a:blip r:embed="rId2" cstate="print">
            <a:lum bright="6000" contrast="6000"/>
          </a:blip>
          <a:srcRect/>
          <a:stretch>
            <a:fillRect/>
          </a:stretch>
        </p:blipFill>
        <p:spPr bwMode="auto">
          <a:xfrm>
            <a:off x="3657600" y="2286000"/>
            <a:ext cx="5257800" cy="435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1143000"/>
          </a:xfrm>
        </p:spPr>
        <p:txBody>
          <a:bodyPr/>
          <a:lstStyle/>
          <a:p>
            <a:pPr eaLnBrk="1" hangingPunct="1"/>
            <a:r>
              <a:rPr lang="en-US" sz="4000" b="1" u="sng" smtClean="0"/>
              <a:t>Morphology of IPF</a:t>
            </a:r>
          </a:p>
        </p:txBody>
      </p:sp>
      <p:sp>
        <p:nvSpPr>
          <p:cNvPr id="40963" name="Rectangle 3"/>
          <p:cNvSpPr>
            <a:spLocks noGrp="1" noChangeArrowheads="1"/>
          </p:cNvSpPr>
          <p:nvPr>
            <p:ph sz="quarter" idx="1"/>
          </p:nvPr>
        </p:nvSpPr>
        <p:spPr>
          <a:xfrm>
            <a:off x="-304800" y="1295400"/>
            <a:ext cx="3505200" cy="4572000"/>
          </a:xfrm>
        </p:spPr>
        <p:txBody>
          <a:bodyPr>
            <a:normAutofit/>
          </a:bodyPr>
          <a:lstStyle/>
          <a:p>
            <a:pPr eaLnBrk="1" hangingPunct="1">
              <a:buFontTx/>
              <a:buNone/>
            </a:pPr>
            <a:r>
              <a:rPr lang="en-US" sz="2800" dirty="0" smtClean="0"/>
              <a:t>   Advancing disease:</a:t>
            </a:r>
          </a:p>
          <a:p>
            <a:pPr eaLnBrk="1" hangingPunct="1">
              <a:buFontTx/>
              <a:buNone/>
            </a:pPr>
            <a:r>
              <a:rPr lang="en-US" sz="2800" dirty="0" smtClean="0"/>
              <a:t>	</a:t>
            </a:r>
            <a:r>
              <a:rPr lang="en-US" sz="2800" dirty="0" smtClean="0"/>
              <a:t>-</a:t>
            </a:r>
            <a:r>
              <a:rPr lang="en-US" sz="2000" dirty="0" smtClean="0">
                <a:latin typeface="Tahoma" pitchFamily="34" charset="0"/>
              </a:rPr>
              <a:t>Thickening </a:t>
            </a:r>
            <a:r>
              <a:rPr lang="en-US" sz="2000" dirty="0" smtClean="0">
                <a:latin typeface="Tahoma" pitchFamily="34" charset="0"/>
              </a:rPr>
              <a:t>of the alveolar septa owing to fibrosis and variable amounts of inflammation.</a:t>
            </a:r>
          </a:p>
          <a:p>
            <a:pPr eaLnBrk="1" hangingPunct="1">
              <a:buFontTx/>
              <a:buNone/>
            </a:pPr>
            <a:r>
              <a:rPr lang="en-US" sz="2000" dirty="0" smtClean="0">
                <a:latin typeface="Tahoma" pitchFamily="34" charset="0"/>
              </a:rPr>
              <a:t>	-Alternating areas of fibrosis and normal tissue. </a:t>
            </a:r>
          </a:p>
          <a:p>
            <a:pPr eaLnBrk="1" hangingPunct="1">
              <a:buFontTx/>
              <a:buNone/>
            </a:pPr>
            <a:r>
              <a:rPr lang="en-US" sz="2000" dirty="0" smtClean="0">
                <a:latin typeface="Tahoma" pitchFamily="34" charset="0"/>
              </a:rPr>
              <a:t>    - Geographic variation</a:t>
            </a:r>
          </a:p>
          <a:p>
            <a:pPr eaLnBrk="1" hangingPunct="1">
              <a:buFontTx/>
              <a:buNone/>
            </a:pPr>
            <a:r>
              <a:rPr lang="en-US" sz="2000" dirty="0" smtClean="0">
                <a:latin typeface="Tahoma" pitchFamily="34" charset="0"/>
              </a:rPr>
              <a:t>    - Temporal variation</a:t>
            </a:r>
          </a:p>
          <a:p>
            <a:pPr eaLnBrk="1" hangingPunct="1">
              <a:buFontTx/>
              <a:buNone/>
            </a:pPr>
            <a:endParaRPr lang="en-US" sz="2000" dirty="0" smtClean="0">
              <a:latin typeface="Tahoma" pitchFamily="34" charset="0"/>
            </a:endParaRPr>
          </a:p>
        </p:txBody>
      </p:sp>
      <p:pic>
        <p:nvPicPr>
          <p:cNvPr id="40964" name="Picture 4"/>
          <p:cNvPicPr>
            <a:picLocks noChangeAspect="1" noChangeArrowheads="1"/>
          </p:cNvPicPr>
          <p:nvPr/>
        </p:nvPicPr>
        <p:blipFill>
          <a:blip r:embed="rId2" cstate="print">
            <a:lum bright="6000" contrast="6000"/>
          </a:blip>
          <a:srcRect/>
          <a:stretch>
            <a:fillRect/>
          </a:stretch>
        </p:blipFill>
        <p:spPr bwMode="auto">
          <a:xfrm>
            <a:off x="3276600" y="1163638"/>
            <a:ext cx="5867400" cy="4198937"/>
          </a:xfrm>
          <a:prstGeom prst="rect">
            <a:avLst/>
          </a:prstGeom>
          <a:noFill/>
          <a:ln w="9525">
            <a:noFill/>
            <a:miter lim="800000"/>
            <a:headEnd/>
            <a:tailEnd/>
          </a:ln>
        </p:spPr>
      </p:pic>
      <p:sp>
        <p:nvSpPr>
          <p:cNvPr id="40965" name="Text Box 5"/>
          <p:cNvSpPr txBox="1">
            <a:spLocks noChangeArrowheads="1"/>
          </p:cNvSpPr>
          <p:nvPr/>
        </p:nvSpPr>
        <p:spPr bwMode="auto">
          <a:xfrm>
            <a:off x="685800" y="5867400"/>
            <a:ext cx="8196263" cy="762000"/>
          </a:xfrm>
          <a:prstGeom prst="rect">
            <a:avLst/>
          </a:prstGeom>
          <a:noFill/>
          <a:ln w="9525">
            <a:noFill/>
            <a:miter lim="800000"/>
            <a:headEnd/>
            <a:tailEnd/>
          </a:ln>
        </p:spPr>
        <p:txBody>
          <a:bodyPr>
            <a:spAutoFit/>
          </a:bodyPr>
          <a:lstStyle/>
          <a:p>
            <a:pPr>
              <a:spcBef>
                <a:spcPct val="20000"/>
              </a:spcBef>
              <a:buFontTx/>
              <a:buChar char="•"/>
            </a:pPr>
            <a:r>
              <a:rPr lang="en-US" sz="2000">
                <a:latin typeface="Tahoma" pitchFamily="34" charset="0"/>
              </a:rPr>
              <a:t>In the end, the lung consists of spaces lined by cuboidal or columnar </a:t>
            </a:r>
          </a:p>
          <a:p>
            <a:pPr>
              <a:spcBef>
                <a:spcPct val="20000"/>
              </a:spcBef>
            </a:pPr>
            <a:r>
              <a:rPr lang="en-US" sz="2000">
                <a:latin typeface="Tahoma" pitchFamily="34" charset="0"/>
              </a:rPr>
              <a:t>epithelium separated by inflammatory fibrous tissue (honeycomb lung).</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228600"/>
            <a:ext cx="7772400" cy="1143000"/>
          </a:xfrm>
        </p:spPr>
        <p:txBody>
          <a:bodyPr/>
          <a:lstStyle/>
          <a:p>
            <a:pPr eaLnBrk="1" hangingPunct="1"/>
            <a:r>
              <a:rPr lang="en-US" b="1" u="sng" smtClean="0"/>
              <a:t>Clinical features of IPF</a:t>
            </a:r>
          </a:p>
        </p:txBody>
      </p:sp>
      <p:sp>
        <p:nvSpPr>
          <p:cNvPr id="41987" name="Rectangle 3"/>
          <p:cNvSpPr>
            <a:spLocks noGrp="1" noChangeArrowheads="1"/>
          </p:cNvSpPr>
          <p:nvPr>
            <p:ph sz="quarter" idx="1"/>
          </p:nvPr>
        </p:nvSpPr>
        <p:spPr>
          <a:xfrm>
            <a:off x="609600" y="1676400"/>
            <a:ext cx="8153400" cy="4114800"/>
          </a:xfrm>
        </p:spPr>
        <p:txBody>
          <a:bodyPr/>
          <a:lstStyle/>
          <a:p>
            <a:pPr eaLnBrk="1" hangingPunct="1"/>
            <a:r>
              <a:rPr lang="en-US" sz="2400" smtClean="0">
                <a:latin typeface="Tahoma" pitchFamily="34" charset="0"/>
              </a:rPr>
              <a:t>Males are affected more often than females.</a:t>
            </a:r>
          </a:p>
          <a:p>
            <a:pPr eaLnBrk="1" hangingPunct="1"/>
            <a:r>
              <a:rPr lang="en-US" sz="2400" smtClean="0">
                <a:latin typeface="Tahoma" pitchFamily="34" charset="0"/>
              </a:rPr>
              <a:t>Most patients are between 40 &amp;70 years old.</a:t>
            </a:r>
          </a:p>
          <a:p>
            <a:pPr eaLnBrk="1" hangingPunct="1"/>
            <a:r>
              <a:rPr lang="en-US" sz="2400" smtClean="0">
                <a:latin typeface="Tahoma" pitchFamily="34" charset="0"/>
              </a:rPr>
              <a:t>Gradual onset of dyspnea with respiratory difficulty.</a:t>
            </a:r>
          </a:p>
          <a:p>
            <a:pPr eaLnBrk="1" hangingPunct="1"/>
            <a:r>
              <a:rPr lang="en-US" sz="2400" smtClean="0">
                <a:latin typeface="Tahoma" pitchFamily="34" charset="0"/>
              </a:rPr>
              <a:t>Hypoxemia and cyanosis.</a:t>
            </a:r>
          </a:p>
          <a:p>
            <a:pPr eaLnBrk="1" hangingPunct="1"/>
            <a:r>
              <a:rPr lang="en-US" sz="2400" smtClean="0">
                <a:latin typeface="Tahoma" pitchFamily="34" charset="0"/>
              </a:rPr>
              <a:t>Cor pulmonale and cardiac failure may result.</a:t>
            </a:r>
          </a:p>
          <a:p>
            <a:pPr eaLnBrk="1" hangingPunct="1"/>
            <a:r>
              <a:rPr lang="en-US" sz="2400" smtClean="0">
                <a:latin typeface="Tahoma" pitchFamily="34" charset="0"/>
              </a:rPr>
              <a:t>The progression in individual cases is unpredictable.</a:t>
            </a:r>
          </a:p>
          <a:p>
            <a:pPr eaLnBrk="1" hangingPunct="1"/>
            <a:r>
              <a:rPr lang="en-US" sz="2400" smtClean="0">
                <a:latin typeface="Tahoma" pitchFamily="34" charset="0"/>
              </a:rPr>
              <a:t>The median survival is about 3 to 5 years.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228600"/>
            <a:ext cx="7772400" cy="914400"/>
          </a:xfrm>
        </p:spPr>
        <p:txBody>
          <a:bodyPr/>
          <a:lstStyle/>
          <a:p>
            <a:pPr eaLnBrk="1" hangingPunct="1"/>
            <a:r>
              <a:rPr lang="en-US" smtClean="0"/>
              <a:t>Sarcoidosis</a:t>
            </a:r>
          </a:p>
        </p:txBody>
      </p:sp>
      <p:sp>
        <p:nvSpPr>
          <p:cNvPr id="43011" name="Rectangle 3"/>
          <p:cNvSpPr>
            <a:spLocks noGrp="1" noChangeArrowheads="1"/>
          </p:cNvSpPr>
          <p:nvPr>
            <p:ph sz="quarter" idx="1"/>
          </p:nvPr>
        </p:nvSpPr>
        <p:spPr/>
        <p:txBody>
          <a:bodyPr/>
          <a:lstStyle/>
          <a:p>
            <a:pPr eaLnBrk="1" hangingPunct="1"/>
            <a:r>
              <a:rPr lang="en-US" smtClean="0"/>
              <a:t>An inflammatory condition of the tissues, most noted for originating in the lymph nodes or the lungs</a:t>
            </a:r>
          </a:p>
          <a:p>
            <a:pPr eaLnBrk="1" hangingPunct="1"/>
            <a:r>
              <a:rPr lang="en-US" smtClean="0"/>
              <a:t>affecting all races </a:t>
            </a:r>
          </a:p>
          <a:p>
            <a:pPr eaLnBrk="1" hangingPunct="1"/>
            <a:r>
              <a:rPr lang="en-US" smtClean="0"/>
              <a:t>affecting both sexes equally</a:t>
            </a:r>
          </a:p>
          <a:p>
            <a:pPr eaLnBrk="1" hangingPunct="1"/>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p:cNvPicPr>
            <a:picLocks noChangeAspect="1" noChangeArrowheads="1"/>
          </p:cNvPicPr>
          <p:nvPr/>
        </p:nvPicPr>
        <p:blipFill>
          <a:blip r:embed="rId2" cstate="print"/>
          <a:srcRect/>
          <a:stretch>
            <a:fillRect/>
          </a:stretch>
        </p:blipFill>
        <p:spPr bwMode="auto">
          <a:xfrm>
            <a:off x="3962400" y="11113"/>
            <a:ext cx="4419600" cy="6846887"/>
          </a:xfrm>
          <a:prstGeom prst="rect">
            <a:avLst/>
          </a:prstGeom>
          <a:noFill/>
          <a:ln w="9525">
            <a:noFill/>
            <a:miter lim="800000"/>
            <a:headEnd/>
            <a:tailEnd/>
          </a:ln>
        </p:spPr>
      </p:pic>
      <p:sp>
        <p:nvSpPr>
          <p:cNvPr id="44035" name="Rectangle 3"/>
          <p:cNvSpPr>
            <a:spLocks noChangeArrowheads="1"/>
          </p:cNvSpPr>
          <p:nvPr/>
        </p:nvSpPr>
        <p:spPr bwMode="auto">
          <a:xfrm>
            <a:off x="381000" y="381000"/>
            <a:ext cx="3246438" cy="6461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3600" b="1" dirty="0" err="1"/>
              <a:t>Sarcoidosis</a:t>
            </a:r>
            <a:endParaRPr lang="en-US" sz="3600" b="1" dirty="0"/>
          </a:p>
        </p:txBody>
      </p:sp>
      <p:sp>
        <p:nvSpPr>
          <p:cNvPr id="4" name="TextBox 3"/>
          <p:cNvSpPr txBox="1"/>
          <p:nvPr/>
        </p:nvSpPr>
        <p:spPr>
          <a:xfrm>
            <a:off x="609600" y="1752600"/>
            <a:ext cx="327660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r>
              <a:rPr lang="en-US" dirty="0" smtClean="0"/>
              <a:t>A </a:t>
            </a:r>
            <a:r>
              <a:rPr lang="en-US" dirty="0" err="1" smtClean="0"/>
              <a:t>granulomatous</a:t>
            </a:r>
            <a:r>
              <a:rPr lang="en-US" dirty="0" smtClean="0"/>
              <a:t> </a:t>
            </a:r>
            <a:r>
              <a:rPr lang="en-US" dirty="0"/>
              <a:t>disease of unknown </a:t>
            </a:r>
            <a:r>
              <a:rPr lang="en-US" dirty="0" err="1" smtClean="0"/>
              <a:t>aetiology</a:t>
            </a: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228600"/>
            <a:ext cx="7772400" cy="914400"/>
          </a:xfrm>
        </p:spPr>
        <p:txBody>
          <a:bodyPr/>
          <a:lstStyle/>
          <a:p>
            <a:pPr eaLnBrk="1" hangingPunct="1"/>
            <a:r>
              <a:rPr lang="en-US" smtClean="0"/>
              <a:t>Sarcoidosis</a:t>
            </a:r>
          </a:p>
        </p:txBody>
      </p:sp>
      <p:sp>
        <p:nvSpPr>
          <p:cNvPr id="45059" name="Rectangle 3"/>
          <p:cNvSpPr>
            <a:spLocks noGrp="1" noChangeArrowheads="1"/>
          </p:cNvSpPr>
          <p:nvPr>
            <p:ph sz="quarter" idx="1"/>
          </p:nvPr>
        </p:nvSpPr>
        <p:spPr/>
        <p:txBody>
          <a:bodyPr/>
          <a:lstStyle/>
          <a:p>
            <a:pPr eaLnBrk="1" hangingPunct="1"/>
            <a:r>
              <a:rPr lang="en-US" dirty="0" smtClean="0"/>
              <a:t>GRANULOMA</a:t>
            </a:r>
            <a:endParaRPr lang="ar-SA" dirty="0" smtClean="0"/>
          </a:p>
        </p:txBody>
      </p:sp>
      <p:pic>
        <p:nvPicPr>
          <p:cNvPr id="45060" name="Picture 4"/>
          <p:cNvPicPr>
            <a:picLocks noChangeAspect="1" noChangeArrowheads="1"/>
          </p:cNvPicPr>
          <p:nvPr/>
        </p:nvPicPr>
        <p:blipFill>
          <a:blip r:embed="rId2" cstate="print"/>
          <a:srcRect/>
          <a:stretch>
            <a:fillRect/>
          </a:stretch>
        </p:blipFill>
        <p:spPr bwMode="auto">
          <a:xfrm>
            <a:off x="3200400" y="2057400"/>
            <a:ext cx="5459413" cy="409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7772400" cy="1143000"/>
          </a:xfrm>
        </p:spPr>
        <p:txBody>
          <a:bodyPr>
            <a:normAutofit fontScale="90000"/>
          </a:bodyPr>
          <a:lstStyle/>
          <a:p>
            <a:pPr eaLnBrk="1" hangingPunct="1"/>
            <a:r>
              <a:rPr lang="en-US" smtClean="0"/>
              <a:t>CONTENTS</a:t>
            </a:r>
            <a:br>
              <a:rPr lang="en-US" smtClean="0"/>
            </a:br>
            <a:endParaRPr lang="en-US" smtClean="0"/>
          </a:p>
        </p:txBody>
      </p:sp>
      <p:sp>
        <p:nvSpPr>
          <p:cNvPr id="6147" name="Content Placeholder 2"/>
          <p:cNvSpPr>
            <a:spLocks noGrp="1"/>
          </p:cNvSpPr>
          <p:nvPr>
            <p:ph sz="quarter" idx="1"/>
          </p:nvPr>
        </p:nvSpPr>
        <p:spPr>
          <a:xfrm>
            <a:off x="609600" y="990600"/>
            <a:ext cx="7772400" cy="4114800"/>
          </a:xfrm>
        </p:spPr>
        <p:txBody>
          <a:bodyPr>
            <a:normAutofit fontScale="85000" lnSpcReduction="20000"/>
          </a:bodyPr>
          <a:lstStyle/>
          <a:p>
            <a:pPr marL="457200" indent="-457200" eaLnBrk="1" hangingPunct="1">
              <a:buFont typeface="Times New Roman" pitchFamily="18" charset="0"/>
              <a:buAutoNum type="alphaUcPeriod"/>
            </a:pPr>
            <a:r>
              <a:rPr lang="en-US" sz="2400" smtClean="0"/>
              <a:t>Definition and causes of restrictive pulmonary diseases.</a:t>
            </a:r>
          </a:p>
          <a:p>
            <a:pPr marL="457200" indent="-457200" eaLnBrk="1" hangingPunct="1">
              <a:buFont typeface="Times New Roman" pitchFamily="18" charset="0"/>
              <a:buAutoNum type="alphaUcPeriod"/>
            </a:pPr>
            <a:r>
              <a:rPr lang="en-US" sz="2400" smtClean="0"/>
              <a:t>Pathogenesis of restrictive pulmonary diseases which include abnormalities in the chest wall or neuromuscular diseases that restrict lung expansion or conditions leading to interstitial accumulations of cells or non-cellular substances.</a:t>
            </a:r>
          </a:p>
          <a:p>
            <a:pPr marL="457200" indent="-457200" eaLnBrk="1" hangingPunct="1">
              <a:buFont typeface="Times New Roman" pitchFamily="18" charset="0"/>
              <a:buAutoNum type="alphaUcPeriod"/>
            </a:pPr>
            <a:r>
              <a:rPr lang="en-US" sz="2400" smtClean="0"/>
              <a:t>Brief account on the clinicopathological features of:</a:t>
            </a:r>
          </a:p>
          <a:p>
            <a:pPr marL="914400" lvl="1" indent="-457200" eaLnBrk="1" hangingPunct="1">
              <a:buFont typeface="Times New Roman" pitchFamily="18" charset="0"/>
              <a:buAutoNum type="alphaLcParenR"/>
            </a:pPr>
            <a:r>
              <a:rPr lang="en-US" sz="2000" smtClean="0"/>
              <a:t>Adult and neonatal respiratory distress syndromes.</a:t>
            </a:r>
          </a:p>
          <a:p>
            <a:pPr marL="914400" lvl="1" indent="-457200" eaLnBrk="1" hangingPunct="1">
              <a:buFont typeface="Times New Roman" pitchFamily="18" charset="0"/>
              <a:buAutoNum type="alphaLcParenR"/>
            </a:pPr>
            <a:r>
              <a:rPr lang="en-US" sz="2000" smtClean="0"/>
              <a:t>Anthracosis and coal worker's pneumoconiosis. </a:t>
            </a:r>
          </a:p>
          <a:p>
            <a:pPr marL="914400" lvl="1" indent="-457200" eaLnBrk="1" hangingPunct="1">
              <a:buFont typeface="Times New Roman" pitchFamily="18" charset="0"/>
              <a:buAutoNum type="alphaLcParenR"/>
            </a:pPr>
            <a:r>
              <a:rPr lang="en-US" sz="2000" smtClean="0"/>
              <a:t>Silicosis and asbestosis.</a:t>
            </a:r>
          </a:p>
          <a:p>
            <a:pPr marL="914400" lvl="1" indent="-457200" eaLnBrk="1" hangingPunct="1">
              <a:buFont typeface="Times New Roman" pitchFamily="18" charset="0"/>
              <a:buAutoNum type="alphaLcParenR"/>
            </a:pPr>
            <a:r>
              <a:rPr lang="en-US" sz="2000" smtClean="0"/>
              <a:t>Hypersensitivity pneumonitis (extrinsic allergic alveolitis).</a:t>
            </a:r>
          </a:p>
          <a:p>
            <a:pPr marL="914400" lvl="1" indent="-457200" eaLnBrk="1" hangingPunct="1">
              <a:buFont typeface="Times New Roman" pitchFamily="18" charset="0"/>
              <a:buAutoNum type="alphaLcParenR"/>
            </a:pPr>
            <a:r>
              <a:rPr lang="en-US" sz="2000" smtClean="0"/>
              <a:t>Goodpasture syndrome.</a:t>
            </a:r>
          </a:p>
          <a:p>
            <a:pPr marL="914400" lvl="1" indent="-457200" eaLnBrk="1" hangingPunct="1">
              <a:buFont typeface="Times New Roman" pitchFamily="18" charset="0"/>
              <a:buAutoNum type="alphaLcParenR"/>
            </a:pPr>
            <a:r>
              <a:rPr lang="en-US" sz="2000" smtClean="0"/>
              <a:t>Eosinophilic granuloma. </a:t>
            </a:r>
          </a:p>
          <a:p>
            <a:pPr marL="914400" lvl="1" indent="-457200" eaLnBrk="1" hangingPunct="1">
              <a:buFont typeface="Times New Roman" pitchFamily="18" charset="0"/>
              <a:buAutoNum type="alphaLcParenR"/>
            </a:pPr>
            <a:r>
              <a:rPr lang="en-US" sz="2000" smtClean="0"/>
              <a:t>Idiopathic pulmonary fibrosis. </a:t>
            </a:r>
          </a:p>
          <a:p>
            <a:pPr marL="914400" lvl="1" indent="-457200" eaLnBrk="1" hangingPunct="1">
              <a:buFont typeface="Times New Roman" pitchFamily="18" charset="0"/>
              <a:buAutoNum type="alphaLcParenR"/>
            </a:pPr>
            <a:r>
              <a:rPr lang="en-US" sz="2000" smtClean="0"/>
              <a:t>Sarcoidosis.</a:t>
            </a:r>
            <a:br>
              <a:rPr lang="en-US" sz="2000" smtClean="0"/>
            </a:br>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381000"/>
            <a:ext cx="7772400" cy="1143000"/>
          </a:xfrm>
        </p:spPr>
        <p:txBody>
          <a:bodyPr>
            <a:normAutofit fontScale="90000"/>
          </a:bodyPr>
          <a:lstStyle/>
          <a:p>
            <a:pPr eaLnBrk="1" hangingPunct="1"/>
            <a:r>
              <a:rPr lang="en-US" smtClean="0"/>
              <a:t>Pathogenesis of interstitial lung diseases </a:t>
            </a:r>
          </a:p>
        </p:txBody>
      </p:sp>
      <p:pic>
        <p:nvPicPr>
          <p:cNvPr id="9219" name="Picture 2"/>
          <p:cNvPicPr>
            <a:picLocks noGrp="1" noChangeAspect="1" noChangeArrowheads="1"/>
          </p:cNvPicPr>
          <p:nvPr>
            <p:ph sz="quarter" idx="1"/>
          </p:nvPr>
        </p:nvPicPr>
        <p:blipFill>
          <a:blip r:embed="rId2" cstate="print">
            <a:lum bright="-4000" contrast="-8000"/>
          </a:blip>
          <a:stretch>
            <a:fillRect/>
          </a:stretch>
        </p:blipFill>
        <p:spPr>
          <a:xfrm>
            <a:off x="3391504" y="1600200"/>
            <a:ext cx="5523896" cy="4724400"/>
          </a:xfrm>
          <a:noFill/>
        </p:spPr>
      </p:pic>
      <p:sp>
        <p:nvSpPr>
          <p:cNvPr id="9220" name="Content Placeholder 3"/>
          <p:cNvSpPr>
            <a:spLocks noGrp="1"/>
          </p:cNvSpPr>
          <p:nvPr>
            <p:ph sz="quarter" idx="2"/>
          </p:nvPr>
        </p:nvSpPr>
        <p:spPr>
          <a:xfrm>
            <a:off x="152400" y="1905000"/>
            <a:ext cx="3352800" cy="4114800"/>
          </a:xfrm>
        </p:spPr>
        <p:txBody>
          <a:bodyPr>
            <a:normAutofit fontScale="92500" lnSpcReduction="10000"/>
          </a:bodyPr>
          <a:lstStyle/>
          <a:p>
            <a:pPr eaLnBrk="1" hangingPunct="1"/>
            <a:r>
              <a:rPr lang="en-US" sz="2400" smtClean="0"/>
              <a:t>Influx of inflammatory cells into the alveoli and alveolar walls</a:t>
            </a:r>
          </a:p>
          <a:p>
            <a:pPr eaLnBrk="1" hangingPunct="1"/>
            <a:endParaRPr lang="en-US" sz="2400" smtClean="0"/>
          </a:p>
          <a:p>
            <a:pPr eaLnBrk="1" hangingPunct="1"/>
            <a:r>
              <a:rPr lang="en-US" sz="2400" smtClean="0"/>
              <a:t>Distortion of the normal structure of alveoli</a:t>
            </a:r>
          </a:p>
          <a:p>
            <a:pPr eaLnBrk="1" hangingPunct="1"/>
            <a:endParaRPr lang="en-US" sz="2400" smtClean="0"/>
          </a:p>
          <a:p>
            <a:pPr eaLnBrk="1" hangingPunct="1"/>
            <a:r>
              <a:rPr lang="en-US" sz="2400" smtClean="0"/>
              <a:t>Release of chemical mediators</a:t>
            </a:r>
          </a:p>
          <a:p>
            <a:pPr eaLnBrk="1" hangingPunct="1"/>
            <a:endParaRPr lang="en-US" sz="2400" smtClean="0"/>
          </a:p>
          <a:p>
            <a:pPr eaLnBrk="1" hangingPunct="1"/>
            <a:r>
              <a:rPr lang="en-US" sz="2400" smtClean="0"/>
              <a:t>Promotion of fibrosis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838200"/>
          </a:xfrm>
        </p:spPr>
        <p:txBody>
          <a:bodyPr/>
          <a:lstStyle/>
          <a:p>
            <a:pPr eaLnBrk="1" hangingPunct="1"/>
            <a:r>
              <a:rPr lang="en-US" b="1" u="sng" smtClean="0"/>
              <a:t>Restrictive lung diseases</a:t>
            </a:r>
          </a:p>
        </p:txBody>
      </p:sp>
      <p:sp>
        <p:nvSpPr>
          <p:cNvPr id="10243" name="Rectangle 3"/>
          <p:cNvSpPr>
            <a:spLocks noGrp="1" noChangeArrowheads="1"/>
          </p:cNvSpPr>
          <p:nvPr>
            <p:ph sz="quarter" idx="1"/>
          </p:nvPr>
        </p:nvSpPr>
        <p:spPr>
          <a:xfrm>
            <a:off x="0" y="914400"/>
            <a:ext cx="8534400" cy="5334000"/>
          </a:xfrm>
        </p:spPr>
        <p:txBody>
          <a:bodyPr/>
          <a:lstStyle/>
          <a:p>
            <a:pPr eaLnBrk="1" hangingPunct="1"/>
            <a:r>
              <a:rPr lang="en-US" sz="2400" smtClean="0">
                <a:latin typeface="Tahoma" pitchFamily="34" charset="0"/>
              </a:rPr>
              <a:t>Characterized by reduced compliance of the lung.</a:t>
            </a:r>
          </a:p>
          <a:p>
            <a:pPr eaLnBrk="1" hangingPunct="1"/>
            <a:r>
              <a:rPr lang="en-US" sz="2400" smtClean="0">
                <a:latin typeface="Tahoma" pitchFamily="34" charset="0"/>
              </a:rPr>
              <a:t>Important signs and symptoms:</a:t>
            </a:r>
          </a:p>
          <a:p>
            <a:pPr eaLnBrk="1" hangingPunct="1">
              <a:buFontTx/>
              <a:buNone/>
            </a:pPr>
            <a:r>
              <a:rPr lang="en-US" sz="2400" smtClean="0">
                <a:latin typeface="Tahoma" pitchFamily="34" charset="0"/>
              </a:rPr>
              <a:t>	-	Dyspnea.</a:t>
            </a:r>
          </a:p>
          <a:p>
            <a:pPr eaLnBrk="1" hangingPunct="1">
              <a:buFontTx/>
              <a:buNone/>
            </a:pPr>
            <a:r>
              <a:rPr lang="en-US" sz="2400" smtClean="0">
                <a:latin typeface="Tahoma" pitchFamily="34" charset="0"/>
              </a:rPr>
              <a:t>	-	Hypoxia.</a:t>
            </a:r>
          </a:p>
          <a:p>
            <a:pPr eaLnBrk="1" hangingPunct="1">
              <a:buFontTx/>
              <a:buNone/>
            </a:pPr>
            <a:r>
              <a:rPr lang="en-US" sz="2400" smtClean="0">
                <a:latin typeface="Tahoma" pitchFamily="34" charset="0"/>
              </a:rPr>
              <a:t>	-	With progressive severe hypoxia, respiratory failure 	and cor pulmonale.</a:t>
            </a:r>
          </a:p>
          <a:p>
            <a:pPr eaLnBrk="1" hangingPunct="1"/>
            <a:r>
              <a:rPr lang="en-US" sz="2400" smtClean="0">
                <a:latin typeface="Tahoma" pitchFamily="34" charset="0"/>
              </a:rPr>
              <a:t>It can be:</a:t>
            </a:r>
          </a:p>
          <a:p>
            <a:pPr eaLnBrk="1" hangingPunct="1">
              <a:buFontTx/>
              <a:buNone/>
            </a:pPr>
            <a:r>
              <a:rPr lang="en-US" sz="2400" smtClean="0">
                <a:latin typeface="Tahoma" pitchFamily="34" charset="0"/>
              </a:rPr>
              <a:t>	-	Acute.</a:t>
            </a:r>
          </a:p>
          <a:p>
            <a:pPr eaLnBrk="1" hangingPunct="1">
              <a:buFontTx/>
              <a:buNone/>
            </a:pPr>
            <a:r>
              <a:rPr lang="en-US" sz="2400" smtClean="0">
                <a:latin typeface="Tahoma" pitchFamily="34" charset="0"/>
              </a:rPr>
              <a:t>	-	Chronic.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algn="ctr" eaLnBrk="1" hangingPunct="1"/>
            <a:r>
              <a:rPr lang="ar-SA" dirty="0" smtClean="0"/>
              <a:t/>
            </a:r>
            <a:br>
              <a:rPr lang="ar-SA" dirty="0" smtClean="0"/>
            </a:br>
            <a:r>
              <a:rPr lang="en-US" dirty="0" smtClean="0">
                <a:solidFill>
                  <a:srgbClr val="FF0000"/>
                </a:solidFill>
              </a:rPr>
              <a:t>Acute (Adult) respiratory </a:t>
            </a:r>
            <a:r>
              <a:rPr lang="en-US" dirty="0" smtClean="0">
                <a:solidFill>
                  <a:srgbClr val="FF0000"/>
                </a:solidFill>
              </a:rPr>
              <a:t>distress </a:t>
            </a:r>
            <a:r>
              <a:rPr lang="ar-SA" dirty="0" smtClean="0">
                <a:solidFill>
                  <a:srgbClr val="FF0000"/>
                </a:solidFill>
              </a:rPr>
              <a:t>(</a:t>
            </a:r>
            <a:r>
              <a:rPr lang="en-US" dirty="0" smtClean="0">
                <a:solidFill>
                  <a:srgbClr val="FF0000"/>
                </a:solidFill>
              </a:rPr>
              <a:t>syndromes (ADRS</a:t>
            </a:r>
            <a:endParaRPr lang="en-US" dirty="0" smtClean="0">
              <a:solidFill>
                <a:srgbClr val="FF0000"/>
              </a:solidFill>
            </a:endParaRPr>
          </a:p>
        </p:txBody>
      </p:sp>
      <p:sp>
        <p:nvSpPr>
          <p:cNvPr id="11267" name="Content Placeholder 2"/>
          <p:cNvSpPr>
            <a:spLocks noGrp="1"/>
          </p:cNvSpPr>
          <p:nvPr>
            <p:ph sz="quarter" idx="1"/>
          </p:nvPr>
        </p:nvSpPr>
        <p:spPr/>
        <p:txBody>
          <a:bodyPr/>
          <a:lstStyle/>
          <a:p>
            <a:r>
              <a:rPr lang="en-US" dirty="0" smtClean="0"/>
              <a:t>ARDS is produced by diffuse alveolar damage with resultant increase in alveolar capillary permeability, causing leakage of protein-rich fluid into alveoli</a:t>
            </a:r>
            <a:r>
              <a:rPr lang="en-US" dirty="0" smtClean="0"/>
              <a:t>.</a:t>
            </a:r>
          </a:p>
          <a:p>
            <a:r>
              <a:rPr lang="en-US" dirty="0" smtClean="0"/>
              <a:t>Characteristics include the formation of an intra-alveolar hyaline membrane composed of fibrin and cellular debris</a:t>
            </a:r>
            <a:r>
              <a:rPr lang="en-US" dirty="0" smtClean="0"/>
              <a:t>.</a:t>
            </a:r>
          </a:p>
          <a:p>
            <a:r>
              <a:rPr lang="en-US" dirty="0" smtClean="0"/>
              <a:t>The result is severe impairment of respiratory gas exchange with consequent severe </a:t>
            </a:r>
            <a:r>
              <a:rPr lang="en-US" dirty="0" smtClean="0"/>
              <a:t>hypoxia</a:t>
            </a:r>
          </a:p>
          <a:p>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p:nvPr>
        </p:nvPicPr>
        <p:blipFill>
          <a:blip r:embed="rId2" cstate="print"/>
          <a:stretch>
            <a:fillRect/>
          </a:stretch>
        </p:blipFill>
        <p:spPr>
          <a:xfrm>
            <a:off x="408537" y="457200"/>
            <a:ext cx="8220170" cy="58674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ar-SA" dirty="0"/>
          </a:p>
        </p:txBody>
      </p:sp>
      <p:pic>
        <p:nvPicPr>
          <p:cNvPr id="60418" name="Picture 2" descr="http://upload.wikimedia.org/wikipedia/commons/e/ed/Acute_diffuse_alveolar_damage.jpg"/>
          <p:cNvPicPr>
            <a:picLocks noChangeAspect="1" noChangeArrowheads="1"/>
          </p:cNvPicPr>
          <p:nvPr/>
        </p:nvPicPr>
        <p:blipFill>
          <a:blip r:embed="rId2" cstate="print"/>
          <a:srcRect/>
          <a:stretch>
            <a:fillRect/>
          </a:stretch>
        </p:blipFill>
        <p:spPr bwMode="auto">
          <a:xfrm>
            <a:off x="0" y="304800"/>
            <a:ext cx="9083675" cy="6812757"/>
          </a:xfrm>
          <a:prstGeom prst="rect">
            <a:avLst/>
          </a:prstGeom>
          <a:noFill/>
        </p:spPr>
      </p:pic>
      <p:sp>
        <p:nvSpPr>
          <p:cNvPr id="4" name="Rectangle 3"/>
          <p:cNvSpPr/>
          <p:nvPr/>
        </p:nvSpPr>
        <p:spPr>
          <a:xfrm>
            <a:off x="1905000" y="5329535"/>
            <a:ext cx="48006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intra-alveolar hyaline membrane </a:t>
            </a:r>
            <a:endParaRPr lang="ar-S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4181</TotalTime>
  <Words>1379</Words>
  <Application>Microsoft Office PowerPoint</Application>
  <PresentationFormat>On-screen Show (4:3)</PresentationFormat>
  <Paragraphs>250</Paragraphs>
  <Slides>46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4" baseType="lpstr">
      <vt:lpstr>Times New Roman</vt:lpstr>
      <vt:lpstr>Arial</vt:lpstr>
      <vt:lpstr>Calibri</vt:lpstr>
      <vt:lpstr>Tahoma</vt:lpstr>
      <vt:lpstr>Symbol</vt:lpstr>
      <vt:lpstr>Equity</vt:lpstr>
      <vt:lpstr>Microsoft PowerPoint Slide</vt:lpstr>
      <vt:lpstr>Bitmap Image</vt:lpstr>
      <vt:lpstr>Restrictive lung diseases</vt:lpstr>
      <vt:lpstr>OBJECTIVES</vt:lpstr>
      <vt:lpstr>Lung Interstitium </vt:lpstr>
      <vt:lpstr>Chronic restrictive lung disease Definition</vt:lpstr>
      <vt:lpstr>Pathogenesis of interstitial lung diseases </vt:lpstr>
      <vt:lpstr>Restrictive lung diseases</vt:lpstr>
      <vt:lpstr> Acute (Adult) respiratory distress (syndromes (ADRS</vt:lpstr>
      <vt:lpstr>Slide 8</vt:lpstr>
      <vt:lpstr>Slide 9</vt:lpstr>
      <vt:lpstr>Acute respiratory distress syndromes ADRS</vt:lpstr>
      <vt:lpstr>Acute respiratory distress syndromes ADRS</vt:lpstr>
      <vt:lpstr>NEONATAL RESPIRATORY DISTRESS SYNDROME (HYALINE MEMBRANE DISEASE)</vt:lpstr>
      <vt:lpstr>Chronic restrictive lung disease</vt:lpstr>
      <vt:lpstr>Chronic restrictive lung disease</vt:lpstr>
      <vt:lpstr>Pneumoconiosis</vt:lpstr>
      <vt:lpstr>Coal worker’s pneumoconiosis (CWP)</vt:lpstr>
      <vt:lpstr>Slide 17</vt:lpstr>
      <vt:lpstr>Coal worker pneumoconiosis</vt:lpstr>
      <vt:lpstr>Slide 19</vt:lpstr>
      <vt:lpstr>Silicosis</vt:lpstr>
      <vt:lpstr>Morphology of Silicosis</vt:lpstr>
      <vt:lpstr>Slide 22</vt:lpstr>
      <vt:lpstr>Asbestosis</vt:lpstr>
      <vt:lpstr>Slide 24</vt:lpstr>
      <vt:lpstr>Slide 25</vt:lpstr>
      <vt:lpstr>Asbestosis</vt:lpstr>
      <vt:lpstr>Slide 27</vt:lpstr>
      <vt:lpstr>Slide 28</vt:lpstr>
      <vt:lpstr>Hypersensitivity pneumonitis</vt:lpstr>
      <vt:lpstr>Hypersensitivity pneumonitis</vt:lpstr>
      <vt:lpstr>Hypersensitivity pneumonitis</vt:lpstr>
      <vt:lpstr>Slide 32</vt:lpstr>
      <vt:lpstr>Goodpasture syndrome</vt:lpstr>
      <vt:lpstr>Goodpasture syndrome</vt:lpstr>
      <vt:lpstr>Goodpasture syndrome</vt:lpstr>
      <vt:lpstr>Eosinophilic granuloma Langerhan's Cell Histiocytosis </vt:lpstr>
      <vt:lpstr>Eosinophilic granuloma Langerhan's Cell Histiocytosis</vt:lpstr>
      <vt:lpstr>Usual interstitial pneumonia  (idiopathic pulmonary fibrosis) (cryptogenic fibrosing alveolitis)   UIP</vt:lpstr>
      <vt:lpstr>Pathogenesis</vt:lpstr>
      <vt:lpstr>Morphology of IPF</vt:lpstr>
      <vt:lpstr>Morphology of IPF</vt:lpstr>
      <vt:lpstr>Clinical features of IPF</vt:lpstr>
      <vt:lpstr>Sarcoidosis</vt:lpstr>
      <vt:lpstr>Slide 44</vt:lpstr>
      <vt:lpstr>Sarcoidosis</vt:lpstr>
      <vt:lpstr>CONTENTS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Bronchiectasis</dc:title>
  <dc:creator>VIVIAN</dc:creator>
  <cp:lastModifiedBy>Dr.Maha</cp:lastModifiedBy>
  <cp:revision>57</cp:revision>
  <dcterms:created xsi:type="dcterms:W3CDTF">2001-01-08T08:48:57Z</dcterms:created>
  <dcterms:modified xsi:type="dcterms:W3CDTF">2013-02-04T20:19:24Z</dcterms:modified>
</cp:coreProperties>
</file>